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93" r:id="rId3"/>
    <p:sldId id="300" r:id="rId4"/>
    <p:sldId id="297" r:id="rId5"/>
    <p:sldId id="295" r:id="rId6"/>
    <p:sldId id="302" r:id="rId7"/>
    <p:sldId id="303" r:id="rId8"/>
    <p:sldId id="304" r:id="rId9"/>
    <p:sldId id="306" r:id="rId10"/>
    <p:sldId id="305" r:id="rId11"/>
    <p:sldId id="301" r:id="rId12"/>
    <p:sldId id="296" r:id="rId13"/>
    <p:sldId id="299" r:id="rId14"/>
    <p:sldId id="298" r:id="rId15"/>
    <p:sldId id="260" r:id="rId16"/>
  </p:sldIdLst>
  <p:sldSz cx="9144000" cy="6858000" type="screen4x3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4B"/>
    <a:srgbClr val="0000FF"/>
    <a:srgbClr val="FF3300"/>
    <a:srgbClr val="000000"/>
    <a:srgbClr val="16165D"/>
    <a:srgbClr val="FFFFFF"/>
    <a:srgbClr val="0B2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872" autoAdjust="0"/>
  </p:normalViewPr>
  <p:slideViewPr>
    <p:cSldViewPr>
      <p:cViewPr>
        <p:scale>
          <a:sx n="60" d="100"/>
          <a:sy n="60" d="100"/>
        </p:scale>
        <p:origin x="-1217" y="-65"/>
      </p:cViewPr>
      <p:guideLst>
        <p:guide orient="horz" pos="2160"/>
        <p:guide orient="horz" pos="482"/>
        <p:guide orient="horz" pos="255"/>
        <p:guide orient="horz" pos="527"/>
        <p:guide pos="2880"/>
        <p:guide pos="340"/>
        <p:guide pos="5420"/>
        <p:guide pos="16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81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hteck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hteck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hteck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A6DCA32-C869-4A81-BCA0-E9D44D691A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396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hteck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hteck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hteck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hteck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hteck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hteck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9A1A72F-F575-4D0C-BF16-41EEB44E34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767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0B2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ie 1031"/>
          <p:cNvSpPr>
            <a:spLocks noChangeShapeType="1"/>
          </p:cNvSpPr>
          <p:nvPr/>
        </p:nvSpPr>
        <p:spPr bwMode="auto">
          <a:xfrm>
            <a:off x="-12700" y="1168400"/>
            <a:ext cx="914400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Linie 1032"/>
          <p:cNvSpPr>
            <a:spLocks noChangeShapeType="1"/>
          </p:cNvSpPr>
          <p:nvPr/>
        </p:nvSpPr>
        <p:spPr bwMode="auto">
          <a:xfrm>
            <a:off x="0" y="1346200"/>
            <a:ext cx="914400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6" name="Bild 1044" descr="TU_Logo_90_S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438150"/>
            <a:ext cx="1905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hteck 1026"/>
          <p:cNvSpPr>
            <a:spLocks noGrp="1" noChangeArrowheads="1"/>
          </p:cNvSpPr>
          <p:nvPr>
            <p:ph type="ctrTitle"/>
          </p:nvPr>
        </p:nvSpPr>
        <p:spPr>
          <a:xfrm>
            <a:off x="982663" y="2703513"/>
            <a:ext cx="7504112" cy="1143000"/>
          </a:xfrm>
        </p:spPr>
        <p:txBody>
          <a:bodyPr tIns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Klicken Sie, um das Titelformat zu bearbeiten</a:t>
            </a:r>
          </a:p>
        </p:txBody>
      </p:sp>
      <p:sp>
        <p:nvSpPr>
          <p:cNvPr id="5123" name="Rechteck 1027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638800"/>
            <a:ext cx="7467600" cy="685800"/>
          </a:xfrm>
        </p:spPr>
        <p:txBody>
          <a:bodyPr tIns="0" anchor="ctr"/>
          <a:lstStyle>
            <a:lvl1pPr marL="0" indent="0">
              <a:spcBef>
                <a:spcPct val="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Ort, Datum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034E0FB8-FB59-4A76-882F-B293E0F365F7}" type="datetime1">
              <a:rPr lang="de-DE" smtClean="0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Hackschnitzelbestrahlung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AFD4C4FD-8FDF-470C-8879-9EB745AD2775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7175" y="1676400"/>
            <a:ext cx="1874838" cy="4419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7900" y="1676400"/>
            <a:ext cx="5476875" cy="4419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086507AB-F2EA-4A2D-AFAD-7D85D2082B52}" type="datetime1">
              <a:rPr lang="de-DE" smtClean="0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Hackschnitzelbestrahlung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DB463B41-85A0-4B91-84A4-FC2EE4D9493E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2B28D270-EE2D-48BE-B253-443B1F0B94CC}" type="datetime1">
              <a:rPr lang="de-DE" smtClean="0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3" name="Rechteck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Hackschnitzelbestrahlung</a:t>
            </a:r>
          </a:p>
        </p:txBody>
      </p:sp>
      <p:sp>
        <p:nvSpPr>
          <p:cNvPr id="4" name="Rechteck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B39D0D4A-23CE-41F9-9608-E27EC45E4459}" type="slidenum">
              <a:rPr lang="de-DE"/>
              <a:pPr>
                <a:defRPr/>
              </a:pPr>
              <a:t>‹Nr.›</a:t>
            </a:fld>
            <a:r>
              <a:rPr lang="de-DE"/>
              <a:t> von 28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hteck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992C083F-D088-46A1-AF05-93AB49C3A3DF}" type="datetime1">
              <a:rPr lang="de-DE" smtClean="0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5" name="Rechteck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Hackschnitzelbestrahlung</a:t>
            </a:r>
          </a:p>
        </p:txBody>
      </p:sp>
      <p:sp>
        <p:nvSpPr>
          <p:cNvPr id="6" name="Rechteck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FBECF-0C79-46AD-8CC2-434C4C77B888}" type="slidenum">
              <a:rPr lang="de-DE" smtClean="0"/>
              <a:pPr>
                <a:defRPr/>
              </a:pPr>
              <a:t>‹Nr.›</a:t>
            </a:fld>
            <a:r>
              <a:rPr lang="de-DE" dirty="0"/>
              <a:t> von 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51FB2DC6-6CE6-48A4-9191-31E0176B6222}" type="datetime1">
              <a:rPr lang="de-DE" smtClean="0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Hackschnitzelbestrahlung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CD007019-C369-4476-A072-B054BAD13635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90600" y="2590800"/>
            <a:ext cx="3657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2590800"/>
            <a:ext cx="3657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55FB6325-3E98-4CEC-9229-776EAEEA1813}" type="datetime1">
              <a:rPr lang="de-DE" smtClean="0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Hackschnitzelbestrahlung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24C23432-5DD0-4A26-BB0F-537673E4E0AF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E1A1E509-505B-4396-BEE7-75584BCC481C}" type="datetime1">
              <a:rPr lang="de-DE" smtClean="0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Hackschnitzelbestrahlung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E9EBBE91-43D5-4E1A-AFA4-D38A96C9D609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88A50B51-E643-4BB4-82AC-587771913A23}" type="datetime1">
              <a:rPr lang="de-DE" smtClean="0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Hackschnitzelbestrahlung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C94BB544-53A1-49A9-8E6F-EC16F68ECAFA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390687C8-8579-4B69-8858-950959719A62}" type="datetime1">
              <a:rPr lang="de-DE" smtClean="0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Hackschnitzelbestrahlung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AF87C3AE-8DBD-4360-8A55-2A227F79F3E9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BE1866DF-44CB-47AE-A7F1-B42F3181789C}" type="datetime1">
              <a:rPr lang="de-DE" smtClean="0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Hackschnitzelbestrahlung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3BEDADC1-4780-4440-B07D-DFF19538AE7C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03C7852F-08F6-4314-B71D-7424972438FF}" type="datetime1">
              <a:rPr lang="de-DE" smtClean="0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Hackschnitzelbestrahlung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8F5B7A34-87D4-4C79-BC39-71590953859B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04813"/>
            <a:ext cx="8064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hteck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052513"/>
            <a:ext cx="806450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hteck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24625"/>
            <a:ext cx="2057400" cy="266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de-DE"/>
              <a:t>TU Dresden, </a:t>
            </a:r>
            <a:fld id="{E22FCF89-2002-4DBB-9223-D76568283365}" type="datetime1">
              <a:rPr lang="de-DE" smtClean="0"/>
              <a:pPr>
                <a:defRPr/>
              </a:pPr>
              <a:t>10.10.2011</a:t>
            </a:fld>
            <a:endParaRPr lang="de-DE"/>
          </a:p>
        </p:txBody>
      </p:sp>
      <p:sp>
        <p:nvSpPr>
          <p:cNvPr id="1029" name="Rechteck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de-DE"/>
              <a:t>Hackschnitzelbestrahlung</a:t>
            </a:r>
          </a:p>
        </p:txBody>
      </p:sp>
      <p:sp>
        <p:nvSpPr>
          <p:cNvPr id="1030" name="Rechteck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524625"/>
            <a:ext cx="19050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+mn-lt"/>
              </a:defRPr>
            </a:lvl1pPr>
          </a:lstStyle>
          <a:p>
            <a:pPr>
              <a:defRPr/>
            </a:pPr>
            <a:fld id="{FA9502EF-7BAE-438B-849D-94E40633609F}" type="slidenum">
              <a:rPr lang="de-DE" smtClean="0"/>
              <a:pPr>
                <a:defRPr/>
              </a:pPr>
              <a:t>‹Nr.›</a:t>
            </a:fld>
            <a:r>
              <a:rPr lang="de-DE" dirty="0"/>
              <a:t> von 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ihp-server\user\weber\AIF%20Hackschnitzel\EB_1mT.av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hteck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Activities at PPT Related to Fluid Dynamics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– A Short Review</a:t>
            </a:r>
            <a:endParaRPr lang="de-DE" dirty="0" smtClean="0">
              <a:solidFill>
                <a:srgbClr val="FFFFFF"/>
              </a:solidFill>
            </a:endParaRPr>
          </a:p>
        </p:txBody>
      </p:sp>
      <p:sp>
        <p:nvSpPr>
          <p:cNvPr id="16386" name="Rechteck 8"/>
          <p:cNvSpPr>
            <a:spLocks noChangeArrowheads="1"/>
          </p:cNvSpPr>
          <p:nvPr/>
        </p:nvSpPr>
        <p:spPr bwMode="auto">
          <a:xfrm>
            <a:off x="971550" y="1196975"/>
            <a:ext cx="75612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anchor="ctr"/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FFFFFF"/>
                </a:solidFill>
                <a:latin typeface="Verdana" pitchFamily="34" charset="0"/>
              </a:rPr>
              <a:t>Faculty of Mechanical Engineering</a:t>
            </a:r>
            <a:r>
              <a:rPr lang="en-GB" b="0" dirty="0" smtClean="0">
                <a:solidFill>
                  <a:srgbClr val="FFFFFF"/>
                </a:solidFill>
                <a:latin typeface="Verdana" pitchFamily="34" charset="0"/>
              </a:rPr>
              <a:t> Institute of Wood and Paper Technology, Professorship of Paper Technology</a:t>
            </a:r>
            <a:endParaRPr lang="en-GB" sz="2400" b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387" name="Rechteck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Nancy, 13</a:t>
            </a:r>
            <a:r>
              <a:rPr lang="de-DE" dirty="0" smtClean="0"/>
              <a:t>.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 smtClean="0"/>
              <a:t>2011</a:t>
            </a:r>
          </a:p>
        </p:txBody>
      </p:sp>
      <p:sp>
        <p:nvSpPr>
          <p:cNvPr id="16388" name="Textfeld 12"/>
          <p:cNvSpPr txBox="1">
            <a:spLocks noChangeArrowheads="1"/>
          </p:cNvSpPr>
          <p:nvPr/>
        </p:nvSpPr>
        <p:spPr bwMode="auto">
          <a:xfrm>
            <a:off x="971550" y="4581525"/>
            <a:ext cx="3935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Harald </a:t>
            </a:r>
            <a:r>
              <a:rPr lang="de-DE" sz="2000" dirty="0" smtClean="0">
                <a:solidFill>
                  <a:schemeClr val="bg1"/>
                </a:solidFill>
              </a:rPr>
              <a:t>Grossmann, Roland </a:t>
            </a:r>
            <a:r>
              <a:rPr lang="de-DE" sz="2000" dirty="0" err="1" smtClean="0">
                <a:solidFill>
                  <a:schemeClr val="bg1"/>
                </a:solidFill>
              </a:rPr>
              <a:t>Zelm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94" y="188913"/>
            <a:ext cx="2145954" cy="86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09" y="4727574"/>
            <a:ext cx="783673" cy="1567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TU Dresden</a:t>
            </a:r>
            <a:r>
              <a:rPr lang="de-DE"/>
              <a:t>, </a:t>
            </a:r>
            <a:fld id="{C7229F96-441F-453B-A0DE-3EFFD245A991}" type="datetime1">
              <a:rPr lang="de-DE" smtClean="0"/>
              <a:pPr>
                <a:defRPr/>
              </a:pPr>
              <a:t>12.10.2011</a:t>
            </a:fld>
            <a:endParaRPr lang="de-DE" dirty="0"/>
          </a:p>
        </p:txBody>
      </p:sp>
      <p:sp>
        <p:nvSpPr>
          <p:cNvPr id="88067" name="Rechteck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381000"/>
          </a:xfrm>
        </p:spPr>
        <p:txBody>
          <a:bodyPr/>
          <a:lstStyle/>
          <a:p>
            <a:pPr eaLnBrk="1" hangingPunct="1"/>
            <a:r>
              <a:rPr lang="en-US" b="1" dirty="0" smtClean="0"/>
              <a:t>CRAFT </a:t>
            </a:r>
            <a:r>
              <a:rPr lang="en-US" b="1" dirty="0"/>
              <a:t>project “NODESZELOSS</a:t>
            </a:r>
            <a:r>
              <a:rPr lang="en-US" b="1" dirty="0" smtClean="0"/>
              <a:t>”</a:t>
            </a:r>
            <a:endParaRPr lang="de-DE" b="1" dirty="0" smtClean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0675" y="6524625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de-DE" dirty="0"/>
              <a:t>Folie </a:t>
            </a:r>
            <a:fld id="{45A11ED3-F3BA-470B-A53E-5607C6D0E95E}" type="slidenum">
              <a:rPr lang="de-DE"/>
              <a:pPr>
                <a:defRPr/>
              </a:pPr>
              <a:t>10</a:t>
            </a:fld>
            <a:r>
              <a:rPr lang="de-DE" dirty="0"/>
              <a:t> von </a:t>
            </a:r>
            <a:r>
              <a:rPr lang="de-DE" dirty="0" smtClean="0"/>
              <a:t>15</a:t>
            </a:r>
            <a:endParaRPr lang="de-DE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849015"/>
            <a:ext cx="9240838" cy="57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396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TU Dresden</a:t>
            </a:r>
            <a:r>
              <a:rPr lang="de-DE"/>
              <a:t>, </a:t>
            </a:r>
            <a:fld id="{C7229F96-441F-453B-A0DE-3EFFD245A991}" type="datetime1">
              <a:rPr lang="de-DE" smtClean="0"/>
              <a:pPr>
                <a:defRPr/>
              </a:pPr>
              <a:t>12.10.2011</a:t>
            </a:fld>
            <a:endParaRPr lang="de-DE" dirty="0"/>
          </a:p>
        </p:txBody>
      </p:sp>
      <p:sp>
        <p:nvSpPr>
          <p:cNvPr id="88067" name="Rechteck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381000"/>
          </a:xfrm>
        </p:spPr>
        <p:txBody>
          <a:bodyPr/>
          <a:lstStyle/>
          <a:p>
            <a:pPr eaLnBrk="1" hangingPunct="1"/>
            <a:r>
              <a:rPr lang="de-DE" b="1" dirty="0" smtClean="0"/>
              <a:t>Experimental Equipment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fitting</a:t>
            </a:r>
            <a:r>
              <a:rPr lang="de-DE" b="1" dirty="0" smtClean="0"/>
              <a:t> </a:t>
            </a:r>
            <a:r>
              <a:rPr lang="de-DE" b="1" dirty="0" err="1" smtClean="0"/>
              <a:t>tests</a:t>
            </a:r>
            <a:endParaRPr lang="de-DE" b="1" dirty="0" smtClean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0675" y="6524625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de-DE" dirty="0"/>
              <a:t>Folie </a:t>
            </a:r>
            <a:fld id="{45A11ED3-F3BA-470B-A53E-5607C6D0E95E}" type="slidenum">
              <a:rPr lang="de-DE"/>
              <a:pPr>
                <a:defRPr/>
              </a:pPr>
              <a:t>11</a:t>
            </a:fld>
            <a:r>
              <a:rPr lang="de-DE" dirty="0"/>
              <a:t> von </a:t>
            </a:r>
            <a:r>
              <a:rPr lang="de-DE" dirty="0" smtClean="0"/>
              <a:t>15</a:t>
            </a:r>
            <a:endParaRPr lang="de-DE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490" y="1052736"/>
            <a:ext cx="431552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539751" y="1058453"/>
            <a:ext cx="3672210" cy="537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GB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Design and assembling of an experimental equipment for testing pipe fittings</a:t>
            </a:r>
          </a:p>
          <a:p>
            <a:pPr>
              <a:lnSpc>
                <a:spcPts val="2000"/>
              </a:lnSpc>
            </a:pPr>
            <a:endParaRPr lang="en-GB" sz="1800" b="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>
              <a:lnSpc>
                <a:spcPts val="2000"/>
              </a:lnSpc>
            </a:pP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Key figures:</a:t>
            </a:r>
          </a:p>
          <a:p>
            <a:pPr>
              <a:lnSpc>
                <a:spcPts val="2000"/>
              </a:lnSpc>
            </a:pPr>
            <a:endParaRPr lang="en-GB" sz="180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GB" sz="18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</a:t>
            </a:r>
            <a:r>
              <a:rPr lang="en-GB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ipe DN100 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GB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Flow velocity 0,5 ... 5 m/s (max. 140 m³/h),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GB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Consistency max. 3 %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GB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Including stirrer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GB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Online-Measurement of pressure drops, temperature, flux,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GB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Pressurized air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GB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Visualization of flow phenomena</a:t>
            </a:r>
            <a:endParaRPr lang="en-GB" sz="2000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20" descr="overall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900123"/>
            <a:ext cx="4752527" cy="559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12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TU Dresden</a:t>
            </a:r>
            <a:r>
              <a:rPr lang="de-DE"/>
              <a:t>, </a:t>
            </a:r>
            <a:fld id="{C7229F96-441F-453B-A0DE-3EFFD245A991}" type="datetime1">
              <a:rPr lang="de-DE" smtClean="0"/>
              <a:pPr>
                <a:defRPr/>
              </a:pPr>
              <a:t>11.10.2011</a:t>
            </a:fld>
            <a:endParaRPr lang="de-DE" dirty="0"/>
          </a:p>
        </p:txBody>
      </p:sp>
      <p:sp>
        <p:nvSpPr>
          <p:cNvPr id="88067" name="Rechteck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6769100" cy="381000"/>
          </a:xfrm>
        </p:spPr>
        <p:txBody>
          <a:bodyPr/>
          <a:lstStyle/>
          <a:p>
            <a:pPr eaLnBrk="1" hangingPunct="1"/>
            <a:r>
              <a:rPr lang="en-GB" b="1" dirty="0" smtClean="0"/>
              <a:t>Examination of m</a:t>
            </a:r>
            <a:r>
              <a:rPr lang="en-GB" b="1" dirty="0" smtClean="0"/>
              <a:t>ixing processes</a:t>
            </a:r>
            <a:endParaRPr lang="en-GB" b="1" dirty="0" smtClean="0"/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539552" y="4221088"/>
            <a:ext cx="8064500" cy="2067223"/>
          </a:xfrm>
          <a:prstGeom prst="roundRect">
            <a:avLst>
              <a:gd name="adj" fmla="val 466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endParaRPr lang="en-GB" sz="1800" b="0" dirty="0" smtClean="0">
              <a:solidFill>
                <a:srgbClr val="FFFFFF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</a:pPr>
            <a:endParaRPr lang="de-DE" sz="1800" b="0" dirty="0">
              <a:solidFill>
                <a:srgbClr val="FFFFFF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0675" y="6524625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de-DE" dirty="0"/>
              <a:t>Folie </a:t>
            </a:r>
            <a:fld id="{45A11ED3-F3BA-470B-A53E-5607C6D0E95E}" type="slidenum">
              <a:rPr lang="de-DE"/>
              <a:pPr>
                <a:defRPr/>
              </a:pPr>
              <a:t>12</a:t>
            </a:fld>
            <a:r>
              <a:rPr lang="de-DE" dirty="0"/>
              <a:t> von </a:t>
            </a:r>
            <a:r>
              <a:rPr lang="de-DE" dirty="0" smtClean="0"/>
              <a:t>15</a:t>
            </a:r>
            <a:endParaRPr lang="de-DE" dirty="0"/>
          </a:p>
        </p:txBody>
      </p:sp>
      <p:pic>
        <p:nvPicPr>
          <p:cNvPr id="32770" name="Picture 2" descr="D:\19august(olympus)besserer weißabgleich\P8180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26006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D:\19august(olympus)besserer weißabgleich\P81803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48" y="4426006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D:\19august(olympus)besserer weißabgleich\P81804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26006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539552" y="1076652"/>
            <a:ext cx="80646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Background: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GB" sz="20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Energy savings through increased consistencies in stock </a:t>
            </a:r>
            <a:r>
              <a:rPr lang="en-GB" sz="20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preparation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</a:pPr>
            <a:endParaRPr lang="en-GB" sz="2000" b="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0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Objective: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GB" sz="20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Optimization of mixing </a:t>
            </a:r>
            <a:r>
              <a:rPr lang="en-GB" sz="20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processes</a:t>
            </a:r>
          </a:p>
          <a:p>
            <a:pPr>
              <a:lnSpc>
                <a:spcPct val="150000"/>
              </a:lnSpc>
            </a:pPr>
            <a:endParaRPr lang="en-GB" sz="2000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8315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TU Dresden</a:t>
            </a:r>
            <a:r>
              <a:rPr lang="de-DE"/>
              <a:t>, </a:t>
            </a:r>
            <a:fld id="{C7229F96-441F-453B-A0DE-3EFFD245A991}" type="datetime1">
              <a:rPr lang="de-DE" smtClean="0"/>
              <a:pPr>
                <a:defRPr/>
              </a:pPr>
              <a:t>12.10.2011</a:t>
            </a:fld>
            <a:endParaRPr lang="de-DE" dirty="0"/>
          </a:p>
        </p:txBody>
      </p:sp>
      <p:sp>
        <p:nvSpPr>
          <p:cNvPr id="88067" name="Rechteck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7674" cy="381000"/>
          </a:xfrm>
        </p:spPr>
        <p:txBody>
          <a:bodyPr/>
          <a:lstStyle/>
          <a:p>
            <a:pPr eaLnBrk="1" hangingPunct="1"/>
            <a:r>
              <a:rPr lang="en-US" b="1" dirty="0" smtClean="0"/>
              <a:t>(Continuous ultrasound </a:t>
            </a:r>
            <a:r>
              <a:rPr lang="en-US" b="1" dirty="0"/>
              <a:t>treatment of </a:t>
            </a:r>
            <a:r>
              <a:rPr lang="en-US" b="1" dirty="0" smtClean="0"/>
              <a:t>pulps)</a:t>
            </a:r>
            <a:endParaRPr lang="de-DE" b="1" dirty="0" smtClean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0675" y="6524625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de-DE" dirty="0"/>
              <a:t>Folie </a:t>
            </a:r>
            <a:fld id="{45A11ED3-F3BA-470B-A53E-5607C6D0E95E}" type="slidenum">
              <a:rPr lang="de-DE"/>
              <a:pPr>
                <a:defRPr/>
              </a:pPr>
              <a:t>13</a:t>
            </a:fld>
            <a:r>
              <a:rPr lang="de-DE" dirty="0"/>
              <a:t> von </a:t>
            </a:r>
            <a:r>
              <a:rPr lang="de-DE" dirty="0" smtClean="0"/>
              <a:t>15</a:t>
            </a:r>
            <a:endParaRPr lang="de-DE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1745" name="Picture 1" descr="Versuchsstand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r="9113"/>
          <a:stretch>
            <a:fillRect/>
          </a:stretch>
        </p:blipFill>
        <p:spPr bwMode="auto">
          <a:xfrm>
            <a:off x="3790127" y="2492896"/>
            <a:ext cx="481432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526058" y="2491124"/>
            <a:ext cx="33841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Key figures: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3"/>
              </a:buBlip>
              <a:tabLst>
                <a:tab pos="357188" algn="l"/>
              </a:tabLst>
            </a:pPr>
            <a:r>
              <a:rPr lang="en-GB" sz="20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Feed</a:t>
            </a:r>
            <a:r>
              <a:rPr lang="en-GB" sz="20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 </a:t>
            </a:r>
            <a:r>
              <a:rPr lang="en-GB" sz="20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			0,5 </a:t>
            </a:r>
            <a:r>
              <a:rPr lang="en-GB" sz="20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– 5 (15) l/min 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sz="20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Velocities:</a:t>
            </a:r>
          </a:p>
          <a:p>
            <a:pPr marL="742950" lvl="1" indent="-2857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sz="20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suction side:</a:t>
            </a:r>
          </a:p>
          <a:p>
            <a:pPr lvl="1">
              <a:lnSpc>
                <a:spcPct val="150000"/>
              </a:lnSpc>
            </a:pPr>
            <a:r>
              <a:rPr lang="en-GB" sz="20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0,007 – 0,07 m/s </a:t>
            </a:r>
          </a:p>
          <a:p>
            <a:pPr marL="742950" lvl="1" indent="-2857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sz="20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pressure side:</a:t>
            </a:r>
          </a:p>
          <a:p>
            <a:pPr lvl="1">
              <a:lnSpc>
                <a:spcPct val="150000"/>
              </a:lnSpc>
            </a:pPr>
            <a:r>
              <a:rPr lang="en-GB" sz="20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0,01 – 0,1 m/s</a:t>
            </a:r>
          </a:p>
        </p:txBody>
      </p:sp>
      <p:sp>
        <p:nvSpPr>
          <p:cNvPr id="11" name="Rechteck 10"/>
          <p:cNvSpPr/>
          <p:nvPr/>
        </p:nvSpPr>
        <p:spPr>
          <a:xfrm>
            <a:off x="539552" y="1015568"/>
            <a:ext cx="80646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Background: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sz="20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Energy savings 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sz="20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Ultrasound treatment of pulps (i.e. support of refining)</a:t>
            </a:r>
            <a:endParaRPr lang="en-GB" sz="2000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158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TU Dresden</a:t>
            </a:r>
            <a:r>
              <a:rPr lang="de-DE"/>
              <a:t>, </a:t>
            </a:r>
            <a:fld id="{C7229F96-441F-453B-A0DE-3EFFD245A991}" type="datetime1">
              <a:rPr lang="de-DE" smtClean="0"/>
              <a:pPr>
                <a:defRPr/>
              </a:pPr>
              <a:t>12.10.2011</a:t>
            </a:fld>
            <a:endParaRPr lang="de-DE" dirty="0"/>
          </a:p>
        </p:txBody>
      </p:sp>
      <p:sp>
        <p:nvSpPr>
          <p:cNvPr id="88067" name="Rechteck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381000"/>
          </a:xfrm>
        </p:spPr>
        <p:txBody>
          <a:bodyPr/>
          <a:lstStyle/>
          <a:p>
            <a:pPr eaLnBrk="1" hangingPunct="1"/>
            <a:r>
              <a:rPr lang="en-US" b="1" dirty="0" smtClean="0"/>
              <a:t>Modification </a:t>
            </a:r>
            <a:r>
              <a:rPr lang="en-US" b="1" dirty="0"/>
              <a:t>of </a:t>
            </a:r>
            <a:r>
              <a:rPr lang="en-US" b="1" dirty="0" smtClean="0"/>
              <a:t>a test rig for </a:t>
            </a:r>
            <a:r>
              <a:rPr lang="en-US" b="1" dirty="0"/>
              <a:t>fluid dynamics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0675" y="6524625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de-DE" dirty="0"/>
              <a:t>Folie </a:t>
            </a:r>
            <a:fld id="{45A11ED3-F3BA-470B-A53E-5607C6D0E95E}" type="slidenum">
              <a:rPr lang="de-DE"/>
              <a:pPr>
                <a:defRPr/>
              </a:pPr>
              <a:t>14</a:t>
            </a:fld>
            <a:r>
              <a:rPr lang="de-DE" dirty="0"/>
              <a:t> von </a:t>
            </a:r>
            <a:r>
              <a:rPr lang="de-DE" dirty="0" smtClean="0"/>
              <a:t>15</a:t>
            </a:r>
            <a:endParaRPr lang="de-DE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919514"/>
            <a:ext cx="4464298" cy="54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/>
        </p:nvSpPr>
        <p:spPr>
          <a:xfrm>
            <a:off x="526058" y="2491124"/>
            <a:ext cx="33841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Status: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sz="20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Assembling of this equipment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sz="20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First trials to get a closer look at mixing processes</a:t>
            </a:r>
            <a:endParaRPr lang="en-GB" sz="2000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841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hteck 6"/>
          <p:cNvSpPr>
            <a:spLocks noGrp="1" noChangeArrowheads="1"/>
          </p:cNvSpPr>
          <p:nvPr>
            <p:ph type="ctrTitle"/>
          </p:nvPr>
        </p:nvSpPr>
        <p:spPr>
          <a:xfrm>
            <a:off x="982663" y="3143250"/>
            <a:ext cx="7504112" cy="1143000"/>
          </a:xfrm>
        </p:spPr>
        <p:txBody>
          <a:bodyPr/>
          <a:lstStyle/>
          <a:p>
            <a:pPr eaLnBrk="1" hangingPunct="1"/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en-GB" sz="2400" dirty="0" smtClean="0"/>
              <a:t>Thanks to all partners for their contributions and their efforts.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Thank you for your attention</a:t>
            </a:r>
            <a:r>
              <a:rPr lang="en-GB" sz="2400" dirty="0" smtClean="0">
                <a:solidFill>
                  <a:srgbClr val="FFFFFF"/>
                </a:solidFill>
              </a:rPr>
              <a:t>.</a:t>
            </a:r>
            <a:br>
              <a:rPr lang="en-GB" sz="2400" dirty="0" smtClean="0">
                <a:solidFill>
                  <a:srgbClr val="FFFFFF"/>
                </a:solidFill>
              </a:rPr>
            </a:br>
            <a:r>
              <a:rPr lang="en-GB" sz="2400" dirty="0" smtClean="0">
                <a:solidFill>
                  <a:srgbClr val="FFFFFF"/>
                </a:solidFill>
              </a:rPr>
              <a:t/>
            </a:r>
            <a:br>
              <a:rPr lang="en-GB" sz="2400" dirty="0" smtClean="0">
                <a:solidFill>
                  <a:srgbClr val="FFFFFF"/>
                </a:solidFill>
              </a:rPr>
            </a:br>
            <a:r>
              <a:rPr lang="en-GB" sz="2400" dirty="0" smtClean="0">
                <a:solidFill>
                  <a:srgbClr val="FFFFFF"/>
                </a:solidFill>
              </a:rPr>
              <a:t/>
            </a:r>
            <a:br>
              <a:rPr lang="en-GB" sz="2400" dirty="0" smtClean="0">
                <a:solidFill>
                  <a:srgbClr val="FFFFFF"/>
                </a:solidFill>
              </a:rPr>
            </a:br>
            <a:r>
              <a:rPr lang="en-GB" sz="2400" dirty="0" smtClean="0">
                <a:solidFill>
                  <a:srgbClr val="FFFFFF"/>
                </a:solidFill>
              </a:rPr>
              <a:t/>
            </a:r>
            <a:br>
              <a:rPr lang="en-GB" sz="2400" dirty="0" smtClean="0">
                <a:solidFill>
                  <a:srgbClr val="FFFFFF"/>
                </a:solidFill>
              </a:rPr>
            </a:br>
            <a:r>
              <a:rPr lang="en-GB" sz="1800" dirty="0" smtClean="0">
                <a:solidFill>
                  <a:srgbClr val="FFFFFF"/>
                </a:solidFill>
              </a:rPr>
              <a:t>The PPT is member of the </a:t>
            </a:r>
            <a:r>
              <a:rPr lang="en-GB" sz="1800" dirty="0" smtClean="0">
                <a:solidFill>
                  <a:srgbClr val="FFFFFF"/>
                </a:solidFill>
              </a:rPr>
              <a:t>c</a:t>
            </a:r>
            <a:r>
              <a:rPr lang="en-GB" sz="1800" dirty="0" smtClean="0">
                <a:solidFill>
                  <a:srgbClr val="FFFFFF"/>
                </a:solidFill>
              </a:rPr>
              <a:t>luster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LignoSax</a:t>
            </a:r>
            <a:r>
              <a:rPr lang="en-GB" sz="1800" dirty="0" smtClean="0">
                <a:solidFill>
                  <a:srgbClr val="FFFFFF"/>
                </a:solidFill>
              </a:rPr>
              <a:t>.</a:t>
            </a:r>
            <a:endParaRPr lang="en-GB" sz="1800" dirty="0" smtClean="0">
              <a:solidFill>
                <a:srgbClr val="FFFFFF"/>
              </a:solidFill>
            </a:endParaRPr>
          </a:p>
        </p:txBody>
      </p:sp>
      <p:sp>
        <p:nvSpPr>
          <p:cNvPr id="89090" name="Rechteck 8"/>
          <p:cNvSpPr>
            <a:spLocks noChangeArrowheads="1"/>
          </p:cNvSpPr>
          <p:nvPr/>
        </p:nvSpPr>
        <p:spPr bwMode="auto">
          <a:xfrm>
            <a:off x="990600" y="1200150"/>
            <a:ext cx="7467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anchor="ctr"/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FFFFFF"/>
                </a:solidFill>
                <a:latin typeface="Verdana" pitchFamily="34" charset="0"/>
              </a:rPr>
              <a:t>Faculty of Mechanical Engineering</a:t>
            </a:r>
            <a:r>
              <a:rPr lang="en-GB" b="0" dirty="0" smtClean="0">
                <a:solidFill>
                  <a:srgbClr val="FFFFFF"/>
                </a:solidFill>
                <a:latin typeface="Verdana" pitchFamily="34" charset="0"/>
              </a:rPr>
              <a:t> Institute of Wood and Paper Technology, Professorship of Paper Technology</a:t>
            </a:r>
            <a:endParaRPr lang="en-GB" sz="2400" b="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40" y="188913"/>
            <a:ext cx="2145954" cy="86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09" y="4727574"/>
            <a:ext cx="783673" cy="1567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TU Dresden</a:t>
            </a:r>
            <a:r>
              <a:rPr lang="de-DE"/>
              <a:t>, </a:t>
            </a:r>
            <a:fld id="{C7229F96-441F-453B-A0DE-3EFFD245A991}" type="datetime1">
              <a:rPr lang="de-DE" smtClean="0"/>
              <a:pPr>
                <a:defRPr/>
              </a:pPr>
              <a:t>12.10.2011</a:t>
            </a:fld>
            <a:endParaRPr lang="de-DE" dirty="0"/>
          </a:p>
        </p:txBody>
      </p:sp>
      <p:sp>
        <p:nvSpPr>
          <p:cNvPr id="88067" name="Rechteck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6769100" cy="381000"/>
          </a:xfrm>
        </p:spPr>
        <p:txBody>
          <a:bodyPr/>
          <a:lstStyle/>
          <a:p>
            <a:pPr eaLnBrk="1" hangingPunct="1"/>
            <a:r>
              <a:rPr lang="de-DE" b="1" dirty="0" smtClean="0"/>
              <a:t>Content</a:t>
            </a:r>
            <a:endParaRPr lang="de-DE" b="1" dirty="0" smtClean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0675" y="6524625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de-DE" dirty="0"/>
              <a:t>Folie </a:t>
            </a:r>
            <a:fld id="{45A11ED3-F3BA-470B-A53E-5607C6D0E95E}" type="slidenum">
              <a:rPr lang="de-DE"/>
              <a:pPr>
                <a:defRPr/>
              </a:pPr>
              <a:t>2</a:t>
            </a:fld>
            <a:r>
              <a:rPr lang="de-DE" dirty="0"/>
              <a:t> von </a:t>
            </a:r>
            <a:r>
              <a:rPr lang="de-DE" dirty="0" smtClean="0"/>
              <a:t>15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539552" y="1124386"/>
            <a:ext cx="803647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Main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research areas of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PPT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Analysis and modelling of flocculation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dynamics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Contribution of PPT to the CRAFT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project “NODESZELOSS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”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Design and assembling of an experimental equipment for pipe fittings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Dynamics of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mixing processes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(Dynamic treatment of pulps with ultrasound)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Modification of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an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test rig for studying fluid dynamics and mixing phenomena</a:t>
            </a:r>
            <a:endParaRPr lang="en-GB" sz="2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TU Dresden</a:t>
            </a:r>
            <a:r>
              <a:rPr lang="de-DE"/>
              <a:t>, </a:t>
            </a:r>
            <a:fld id="{C7229F96-441F-453B-A0DE-3EFFD245A991}" type="datetime1">
              <a:rPr lang="de-DE" smtClean="0"/>
              <a:pPr>
                <a:defRPr/>
              </a:pPr>
              <a:t>12.10.2011</a:t>
            </a:fld>
            <a:endParaRPr lang="de-DE" dirty="0"/>
          </a:p>
        </p:txBody>
      </p:sp>
      <p:sp>
        <p:nvSpPr>
          <p:cNvPr id="88067" name="Rechteck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6769100" cy="381000"/>
          </a:xfrm>
        </p:spPr>
        <p:txBody>
          <a:bodyPr/>
          <a:lstStyle/>
          <a:p>
            <a:pPr eaLnBrk="1" hangingPunct="1"/>
            <a:r>
              <a:rPr lang="en-GB" b="1" dirty="0" smtClean="0"/>
              <a:t>Main research areas</a:t>
            </a:r>
            <a:endParaRPr lang="en-GB" b="1" dirty="0" smtClean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717977" y="1063625"/>
            <a:ext cx="2855913" cy="18288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17977" y="1063625"/>
            <a:ext cx="2871788" cy="363537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717977" y="1063625"/>
            <a:ext cx="2871788" cy="538321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66552" y="4864100"/>
            <a:ext cx="49260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000" b="1" dirty="0" smtClean="0"/>
              <a:t>High power ultrasound applications</a:t>
            </a:r>
            <a:endParaRPr lang="en-GB" sz="2000" dirty="0" smtClean="0"/>
          </a:p>
          <a:p>
            <a:pPr marL="400050" lvl="1" indent="0" eaLnBrk="1" hangingPunct="1">
              <a:spcBef>
                <a:spcPct val="50000"/>
              </a:spcBef>
            </a:pPr>
            <a:r>
              <a:rPr lang="en-GB" sz="1600" dirty="0" smtClean="0"/>
              <a:t>in papermaking</a:t>
            </a:r>
            <a:endParaRPr lang="en-GB" sz="1600" dirty="0" smtClean="0"/>
          </a:p>
        </p:txBody>
      </p:sp>
      <p:pic>
        <p:nvPicPr>
          <p:cNvPr id="13" name="EB_1mT.avi">
            <a:hlinkClick r:id="" action="ppaction://media"/>
          </p:cNvPr>
          <p:cNvPicPr>
            <a:picLocks noRo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90" y="1158875"/>
            <a:ext cx="24003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39552" y="1158875"/>
            <a:ext cx="51784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1pPr>
            <a:lvl2pPr marL="40005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1D4B"/>
                </a:solidFill>
                <a:latin typeface="Verdana" pitchFamily="34" charset="0"/>
              </a:rPr>
              <a:t>Resource efficiency</a:t>
            </a:r>
            <a:r>
              <a:rPr lang="en-GB" sz="1800" b="0" dirty="0" smtClean="0">
                <a:solidFill>
                  <a:srgbClr val="001D4B"/>
                </a:solidFill>
                <a:latin typeface="Verdana" pitchFamily="34" charset="0"/>
              </a:rPr>
              <a:t> 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b="0" dirty="0" smtClean="0">
                <a:solidFill>
                  <a:srgbClr val="001D4B"/>
                </a:solidFill>
                <a:latin typeface="Verdana" pitchFamily="34" charset="0"/>
              </a:rPr>
              <a:t>(energy and raw materials)</a:t>
            </a:r>
            <a:endParaRPr lang="en-GB" sz="1600" b="0" dirty="0">
              <a:solidFill>
                <a:srgbClr val="001D4B"/>
              </a:solidFill>
              <a:latin typeface="Verdana" pitchFamily="34" charset="0"/>
            </a:endParaRPr>
          </a:p>
        </p:txBody>
      </p:sp>
      <p:grpSp>
        <p:nvGrpSpPr>
          <p:cNvPr id="15" name="Gruppieren 14"/>
          <p:cNvGrpSpPr>
            <a:grpSpLocks/>
          </p:cNvGrpSpPr>
          <p:nvPr/>
        </p:nvGrpSpPr>
        <p:grpSpPr bwMode="auto">
          <a:xfrm>
            <a:off x="539552" y="2892425"/>
            <a:ext cx="7818438" cy="1862138"/>
            <a:chOff x="822960" y="2892126"/>
            <a:chExt cx="7818121" cy="1862753"/>
          </a:xfrm>
        </p:grpSpPr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779" y="2892129"/>
              <a:ext cx="2400302" cy="169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822960" y="2892126"/>
              <a:ext cx="5178215" cy="186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rgbClr val="001D4B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rgbClr val="001D4B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rgbClr val="001D4B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rgbClr val="001D4B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rgbClr val="001D4B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rgbClr val="001D4B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rgbClr val="001D4B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rgbClr val="001D4B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rgbClr val="001D4B"/>
                  </a:solidFill>
                  <a:latin typeface="+mn-lt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GB" sz="2000" dirty="0" smtClean="0"/>
                <a:t>Surface assessment</a:t>
              </a:r>
              <a:r>
                <a:rPr lang="en-GB" sz="2000" b="0" dirty="0" smtClean="0"/>
                <a:t> </a:t>
              </a:r>
              <a:r>
                <a:rPr lang="en-GB" sz="1600" b="0" dirty="0" smtClean="0"/>
                <a:t>and</a:t>
              </a:r>
              <a:r>
                <a:rPr lang="en-GB" sz="2000" b="0" dirty="0" smtClean="0"/>
                <a:t> </a:t>
              </a:r>
              <a:r>
                <a:rPr lang="en-GB" sz="2000" dirty="0" smtClean="0"/>
                <a:t>surface modification</a:t>
              </a:r>
              <a:r>
                <a:rPr lang="en-GB" sz="2000" b="0" dirty="0" smtClean="0"/>
                <a:t> </a:t>
              </a:r>
            </a:p>
            <a:p>
              <a:pPr marL="400050" lvl="1" indent="0" eaLnBrk="1" hangingPunct="1">
                <a:spcBef>
                  <a:spcPct val="50000"/>
                </a:spcBef>
                <a:defRPr/>
              </a:pPr>
              <a:r>
                <a:rPr lang="en-GB" sz="1600" b="0" dirty="0" smtClean="0"/>
                <a:t>(Development and use of processes of surface assessment and surface modification of papers)</a:t>
              </a:r>
            </a:p>
            <a:p>
              <a:pPr marL="0" indent="0" eaLnBrk="1" hangingPunct="1">
                <a:spcBef>
                  <a:spcPct val="50000"/>
                </a:spcBef>
                <a:defRPr/>
              </a:pPr>
              <a:endParaRPr lang="de-DE" sz="1600" b="0" dirty="0" smtClean="0"/>
            </a:p>
          </p:txBody>
        </p:sp>
      </p:grp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15" y="4699000"/>
            <a:ext cx="239077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0675" y="6524625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de-DE" dirty="0"/>
              <a:t>Folie </a:t>
            </a:r>
            <a:fld id="{45A11ED3-F3BA-470B-A53E-5607C6D0E95E}" type="slidenum">
              <a:rPr lang="de-DE"/>
              <a:pPr>
                <a:defRPr/>
              </a:pPr>
              <a:t>3</a:t>
            </a:fld>
            <a:r>
              <a:rPr lang="de-DE" dirty="0"/>
              <a:t> von </a:t>
            </a:r>
            <a:r>
              <a:rPr lang="de-DE" dirty="0" smtClean="0"/>
              <a:t>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368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8" grpId="0" animBg="1"/>
      <p:bldP spid="11" grpId="0" animBg="1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TU Dresden, </a:t>
            </a:r>
            <a:fld id="{C7229F96-441F-453B-A0DE-3EFFD245A991}" type="datetime1">
              <a:rPr lang="de-DE" smtClean="0"/>
              <a:pPr>
                <a:defRPr/>
              </a:pPr>
              <a:t>12.10.2011</a:t>
            </a:fld>
            <a:endParaRPr lang="de-DE" dirty="0"/>
          </a:p>
        </p:txBody>
      </p:sp>
      <p:sp>
        <p:nvSpPr>
          <p:cNvPr id="88067" name="Rechteck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6769100" cy="381000"/>
          </a:xfrm>
        </p:spPr>
        <p:txBody>
          <a:bodyPr/>
          <a:lstStyle/>
          <a:p>
            <a:pPr eaLnBrk="1" hangingPunct="1"/>
            <a:r>
              <a:rPr lang="de-DE" b="1" dirty="0" err="1" smtClean="0"/>
              <a:t>Flocculation</a:t>
            </a:r>
            <a:r>
              <a:rPr lang="de-DE" b="1" dirty="0" smtClean="0"/>
              <a:t> </a:t>
            </a:r>
            <a:r>
              <a:rPr lang="de-DE" b="1" dirty="0" err="1" smtClean="0"/>
              <a:t>dynamics</a:t>
            </a:r>
            <a:endParaRPr lang="de-DE" b="1" dirty="0" smtClean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0675" y="6524625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de-DE" dirty="0"/>
              <a:t>Folie </a:t>
            </a:r>
            <a:fld id="{45A11ED3-F3BA-470B-A53E-5607C6D0E95E}" type="slidenum">
              <a:rPr lang="de-DE"/>
              <a:pPr>
                <a:defRPr/>
              </a:pPr>
              <a:t>4</a:t>
            </a:fld>
            <a:r>
              <a:rPr lang="de-DE" dirty="0"/>
              <a:t> von </a:t>
            </a:r>
            <a:r>
              <a:rPr lang="de-DE" dirty="0" smtClean="0"/>
              <a:t>15</a:t>
            </a:r>
            <a:endParaRPr lang="de-DE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55" y="1075606"/>
            <a:ext cx="348932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559520" y="1095296"/>
            <a:ext cx="45388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Ph. D.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Thesis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Dr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.-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Ing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E. </a:t>
            </a:r>
            <a:r>
              <a:rPr lang="en-GB" sz="20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Davydenko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GB" sz="20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Analysis </a:t>
            </a:r>
            <a:r>
              <a:rPr lang="en-GB" sz="20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and modelling of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flocculation dynamics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GB" sz="20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Dynamics of </a:t>
            </a:r>
            <a:r>
              <a:rPr lang="en-GB" sz="20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mixing of flocculation aids and the flocculation of pulps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GB" sz="20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High speed </a:t>
            </a:r>
            <a:r>
              <a:rPr lang="en-GB" sz="20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camera</a:t>
            </a:r>
            <a:endParaRPr lang="en-GB" sz="2000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GB" sz="20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Retention analysis</a:t>
            </a:r>
          </a:p>
        </p:txBody>
      </p:sp>
      <p:sp>
        <p:nvSpPr>
          <p:cNvPr id="6" name="Rechteck 5"/>
          <p:cNvSpPr/>
          <p:nvPr/>
        </p:nvSpPr>
        <p:spPr>
          <a:xfrm>
            <a:off x="539552" y="5013176"/>
            <a:ext cx="7920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GB" sz="2000" b="0" dirty="0">
                <a:solidFill>
                  <a:srgbClr val="2D2DB9">
                    <a:lumMod val="50000"/>
                  </a:srgbClr>
                </a:solidFill>
                <a:latin typeface="Verdana"/>
              </a:rPr>
              <a:t>Contribution to the development of a Computer Aided Process Simulation (CAPS) Software for educational purposes.</a:t>
            </a:r>
            <a:endParaRPr lang="en-GB" sz="2000" b="0" dirty="0">
              <a:solidFill>
                <a:srgbClr val="2D2DB9">
                  <a:lumMod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7231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TU Dresden</a:t>
            </a:r>
            <a:r>
              <a:rPr lang="de-DE"/>
              <a:t>, </a:t>
            </a:r>
            <a:fld id="{C7229F96-441F-453B-A0DE-3EFFD245A991}" type="datetime1">
              <a:rPr lang="de-DE" smtClean="0"/>
              <a:pPr>
                <a:defRPr/>
              </a:pPr>
              <a:t>12.10.2011</a:t>
            </a:fld>
            <a:endParaRPr lang="de-DE" dirty="0"/>
          </a:p>
        </p:txBody>
      </p:sp>
      <p:sp>
        <p:nvSpPr>
          <p:cNvPr id="88067" name="Rechteck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381000"/>
          </a:xfrm>
        </p:spPr>
        <p:txBody>
          <a:bodyPr/>
          <a:lstStyle/>
          <a:p>
            <a:pPr eaLnBrk="1" hangingPunct="1"/>
            <a:r>
              <a:rPr lang="en-US" b="1" dirty="0" smtClean="0"/>
              <a:t>CRAFT </a:t>
            </a:r>
            <a:r>
              <a:rPr lang="en-US" b="1" dirty="0"/>
              <a:t>project “NODESZELOSS</a:t>
            </a:r>
            <a:r>
              <a:rPr lang="en-US" b="1" dirty="0" smtClean="0"/>
              <a:t>”</a:t>
            </a:r>
            <a:endParaRPr lang="de-DE" b="1" dirty="0" smtClean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0675" y="6524625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de-DE" dirty="0"/>
              <a:t>Folie </a:t>
            </a:r>
            <a:fld id="{45A11ED3-F3BA-470B-A53E-5607C6D0E95E}" type="slidenum">
              <a:rPr lang="de-DE"/>
              <a:pPr>
                <a:defRPr/>
              </a:pPr>
              <a:t>5</a:t>
            </a:fld>
            <a:r>
              <a:rPr lang="de-DE" dirty="0"/>
              <a:t> von </a:t>
            </a:r>
            <a:r>
              <a:rPr lang="de-DE" dirty="0" smtClean="0"/>
              <a:t>15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539750" y="1058453"/>
            <a:ext cx="806449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OBJECTIVES</a:t>
            </a:r>
          </a:p>
          <a:p>
            <a:pPr>
              <a:lnSpc>
                <a:spcPct val="150000"/>
              </a:lnSpc>
            </a:pPr>
            <a:r>
              <a:rPr lang="en-US" sz="18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general objective of this project </a:t>
            </a:r>
            <a:r>
              <a:rPr lang="en-US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was </a:t>
            </a:r>
            <a:r>
              <a:rPr lang="en-US" sz="18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to develop a novel device </a:t>
            </a:r>
            <a:r>
              <a:rPr lang="en-US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which allowed the investigation  of the </a:t>
            </a:r>
            <a:r>
              <a:rPr lang="en-US" sz="1800" b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behaviour</a:t>
            </a:r>
            <a:r>
              <a:rPr lang="en-US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of  </a:t>
            </a:r>
            <a:r>
              <a:rPr lang="en-US" sz="18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pulp </a:t>
            </a:r>
            <a:r>
              <a:rPr lang="en-US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suspensions, aiming at: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generating </a:t>
            </a:r>
            <a:r>
              <a:rPr lang="en-US" sz="18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knowledge on pulp suspension flows. The goal </a:t>
            </a:r>
            <a:r>
              <a:rPr lang="en-US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was </a:t>
            </a:r>
            <a:r>
              <a:rPr lang="en-US" sz="18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to determine the fluid dynamic </a:t>
            </a:r>
            <a:r>
              <a:rPr lang="en-US" sz="1800" b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behaviour</a:t>
            </a:r>
            <a:r>
              <a:rPr lang="en-US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of different pulp suspensions.</a:t>
            </a:r>
            <a:r>
              <a:rPr lang="en-GB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exploring </a:t>
            </a:r>
            <a:r>
              <a:rPr lang="en-US" sz="18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potential application of the new device </a:t>
            </a:r>
            <a:r>
              <a:rPr lang="en-US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for improving </a:t>
            </a:r>
            <a:r>
              <a:rPr lang="en-US" sz="18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equipment design and </a:t>
            </a:r>
            <a:r>
              <a:rPr lang="en-US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avoiding </a:t>
            </a:r>
            <a:r>
              <a:rPr lang="en-US" sz="18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oversizing</a:t>
            </a:r>
            <a:r>
              <a:rPr lang="en-US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exploring </a:t>
            </a:r>
            <a:r>
              <a:rPr lang="en-US" sz="18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potential application of the new device </a:t>
            </a:r>
            <a:r>
              <a:rPr lang="en-US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for the optimization of </a:t>
            </a:r>
            <a:r>
              <a:rPr lang="en-US" sz="18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wet end chemistry</a:t>
            </a:r>
            <a:r>
              <a:rPr lang="en-US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</a:pPr>
            <a:endParaRPr lang="en-US" sz="1800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This EU project was managed by UCM.</a:t>
            </a:r>
          </a:p>
        </p:txBody>
      </p:sp>
    </p:spTree>
    <p:extLst>
      <p:ext uri="{BB962C8B-B14F-4D97-AF65-F5344CB8AC3E}">
        <p14:creationId xmlns:p14="http://schemas.microsoft.com/office/powerpoint/2010/main" val="1643161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TU Dresden, </a:t>
            </a:r>
            <a:fld id="{C7229F96-441F-453B-A0DE-3EFFD245A991}" type="datetime1">
              <a:rPr lang="de-DE" smtClean="0"/>
              <a:pPr>
                <a:defRPr/>
              </a:pPr>
              <a:t>12.10.2011</a:t>
            </a:fld>
            <a:endParaRPr lang="de-DE" dirty="0"/>
          </a:p>
        </p:txBody>
      </p:sp>
      <p:sp>
        <p:nvSpPr>
          <p:cNvPr id="88067" name="Rechteck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381000"/>
          </a:xfrm>
        </p:spPr>
        <p:txBody>
          <a:bodyPr/>
          <a:lstStyle/>
          <a:p>
            <a:pPr eaLnBrk="1" hangingPunct="1"/>
            <a:r>
              <a:rPr lang="en-US" b="1" dirty="0" smtClean="0"/>
              <a:t>CRAFT </a:t>
            </a:r>
            <a:r>
              <a:rPr lang="en-US" b="1" dirty="0"/>
              <a:t>project “NODESZELOSS</a:t>
            </a:r>
            <a:r>
              <a:rPr lang="en-US" b="1" dirty="0" smtClean="0"/>
              <a:t>”</a:t>
            </a:r>
            <a:endParaRPr lang="de-DE" b="1" dirty="0" smtClean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0675" y="6524625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de-DE" dirty="0"/>
              <a:t>Folie </a:t>
            </a:r>
            <a:fld id="{45A11ED3-F3BA-470B-A53E-5607C6D0E95E}" type="slidenum">
              <a:rPr lang="de-DE"/>
              <a:pPr>
                <a:defRPr/>
              </a:pPr>
              <a:t>6</a:t>
            </a:fld>
            <a:r>
              <a:rPr lang="de-DE" dirty="0"/>
              <a:t> von </a:t>
            </a:r>
            <a:r>
              <a:rPr lang="de-DE" dirty="0" smtClean="0"/>
              <a:t>15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539751" y="1058453"/>
            <a:ext cx="3672210" cy="5824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Key features:</a:t>
            </a: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900"/>
              </a:spcAft>
              <a:buFontTx/>
              <a:buBlip>
                <a:blip r:embed="rId2"/>
              </a:buBlip>
            </a:pPr>
            <a:r>
              <a:rPr lang="en-GB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Characterization of the  rheological behaviour of pulp suspensions as a function of shear stress </a:t>
            </a: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900"/>
              </a:spcAft>
              <a:buFontTx/>
              <a:buBlip>
                <a:blip r:embed="rId2"/>
              </a:buBlip>
            </a:pPr>
            <a:r>
              <a:rPr lang="en-GB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Separate measurement of the momentum of rotor and vessel </a:t>
            </a: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900"/>
              </a:spcAft>
              <a:buFontTx/>
              <a:buBlip>
                <a:blip r:embed="rId2"/>
              </a:buBlip>
            </a:pPr>
            <a:r>
              <a:rPr lang="en-GB" sz="1800" b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Design of the test rig which allows the simulation of pulp flow conditions typical for papermaking (distances between the horizontal plates and the rotor blades)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GB" sz="1800" b="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4701160" y="1389359"/>
            <a:ext cx="3760788" cy="3436937"/>
            <a:chOff x="3124" y="861"/>
            <a:chExt cx="2369" cy="2165"/>
          </a:xfrm>
        </p:grpSpPr>
        <p:pic>
          <p:nvPicPr>
            <p:cNvPr id="13" name="Picture 7" descr="umba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" y="861"/>
              <a:ext cx="2260" cy="1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3138" y="2504"/>
              <a:ext cx="23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413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1D4B"/>
                  </a:solidFill>
                  <a:latin typeface="Verdana" pitchFamily="34" charset="0"/>
                </a:rPr>
                <a:t>Prototype</a:t>
              </a:r>
              <a:r>
                <a:rPr lang="de-DE" sz="1600" b="1">
                  <a:solidFill>
                    <a:srgbClr val="001D4B"/>
                  </a:solidFill>
                  <a:latin typeface="Verdana" pitchFamily="34" charset="0"/>
                </a:rPr>
                <a:t> with new parts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124" y="2814"/>
              <a:ext cx="23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1D4B"/>
                  </a:solidFill>
                  <a:latin typeface="Verdana" pitchFamily="34" charset="0"/>
                </a:rPr>
                <a:t>Force sensors / load cells: 20 N </a:t>
              </a:r>
            </a:p>
          </p:txBody>
        </p:sp>
      </p:grp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032448" cy="606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918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TU Dresden</a:t>
            </a:r>
            <a:r>
              <a:rPr lang="de-DE"/>
              <a:t>, </a:t>
            </a:r>
            <a:fld id="{C7229F96-441F-453B-A0DE-3EFFD245A991}" type="datetime1">
              <a:rPr lang="de-DE" smtClean="0"/>
              <a:pPr>
                <a:defRPr/>
              </a:pPr>
              <a:t>12.10.2011</a:t>
            </a:fld>
            <a:endParaRPr lang="de-DE" dirty="0"/>
          </a:p>
        </p:txBody>
      </p:sp>
      <p:sp>
        <p:nvSpPr>
          <p:cNvPr id="88067" name="Rechteck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381000"/>
          </a:xfrm>
        </p:spPr>
        <p:txBody>
          <a:bodyPr/>
          <a:lstStyle/>
          <a:p>
            <a:pPr eaLnBrk="1" hangingPunct="1"/>
            <a:r>
              <a:rPr lang="en-US" b="1" dirty="0" smtClean="0"/>
              <a:t>CRAFT project “</a:t>
            </a:r>
            <a:r>
              <a:rPr lang="en-US" b="1" dirty="0"/>
              <a:t>NODESZELOSS</a:t>
            </a:r>
            <a:r>
              <a:rPr lang="en-US" b="1" dirty="0" smtClean="0"/>
              <a:t>”</a:t>
            </a:r>
            <a:endParaRPr lang="de-DE" b="1" dirty="0" smtClean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0675" y="6524625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de-DE" dirty="0"/>
              <a:t>Folie </a:t>
            </a:r>
            <a:fld id="{45A11ED3-F3BA-470B-A53E-5607C6D0E95E}" type="slidenum">
              <a:rPr lang="de-DE"/>
              <a:pPr>
                <a:defRPr/>
              </a:pPr>
              <a:t>7</a:t>
            </a:fld>
            <a:r>
              <a:rPr lang="de-DE" dirty="0"/>
              <a:t> von </a:t>
            </a:r>
            <a:r>
              <a:rPr lang="de-DE" dirty="0" smtClean="0"/>
              <a:t>15</a:t>
            </a:r>
            <a:endParaRPr lang="de-DE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9750" y="1610677"/>
            <a:ext cx="8064500" cy="498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FontTx/>
              <a:buBlip>
                <a:blip r:embed="rId2"/>
              </a:buBlip>
            </a:pPr>
            <a:r>
              <a:rPr lang="en-GB" sz="1800" b="0" dirty="0" smtClean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Influence </a:t>
            </a:r>
            <a:r>
              <a:rPr lang="en-GB" sz="1800" b="0" dirty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of bleaching on the viscosity </a:t>
            </a:r>
            <a:r>
              <a:rPr lang="en-GB" sz="1800" b="0" dirty="0" smtClean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(rheological behaviour) of </a:t>
            </a:r>
            <a:r>
              <a:rPr lang="en-GB" sz="1800" b="0" dirty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pulp </a:t>
            </a:r>
            <a:r>
              <a:rPr lang="en-GB" sz="1800" b="0" dirty="0" smtClean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suspensions</a:t>
            </a:r>
            <a:endParaRPr lang="en-GB" sz="1800" b="0" dirty="0">
              <a:solidFill>
                <a:srgbClr val="001D4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spcBef>
                <a:spcPct val="25000"/>
              </a:spcBef>
              <a:buFontTx/>
              <a:buBlip>
                <a:blip r:embed="rId2"/>
              </a:buBlip>
            </a:pPr>
            <a:endParaRPr lang="en-GB" sz="1800" b="0" dirty="0">
              <a:solidFill>
                <a:srgbClr val="001D4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spcBef>
                <a:spcPct val="25000"/>
              </a:spcBef>
              <a:buFontTx/>
              <a:buBlip>
                <a:blip r:embed="rId2"/>
              </a:buBlip>
            </a:pPr>
            <a:r>
              <a:rPr lang="en-GB" sz="1800" b="0" dirty="0" smtClean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sample material: 3 </a:t>
            </a:r>
            <a:r>
              <a:rPr lang="en-GB" sz="1800" b="0" dirty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industrial pulps from the same mill:</a:t>
            </a:r>
          </a:p>
          <a:p>
            <a:pPr lvl="1">
              <a:spcBef>
                <a:spcPct val="25000"/>
              </a:spcBef>
              <a:buFontTx/>
              <a:buBlip>
                <a:blip r:embed="rId2"/>
              </a:buBlip>
            </a:pPr>
            <a:r>
              <a:rPr lang="en-GB" sz="1800" b="0" dirty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unbleached softwood </a:t>
            </a:r>
            <a:r>
              <a:rPr lang="en-GB" sz="1800" b="0" dirty="0" err="1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kraft</a:t>
            </a:r>
            <a:r>
              <a:rPr lang="en-GB" sz="1800" b="0" dirty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pulp</a:t>
            </a:r>
          </a:p>
          <a:p>
            <a:pPr lvl="1">
              <a:spcBef>
                <a:spcPct val="25000"/>
              </a:spcBef>
              <a:buFontTx/>
              <a:buBlip>
                <a:blip r:embed="rId2"/>
              </a:buBlip>
            </a:pPr>
            <a:r>
              <a:rPr lang="en-GB" sz="1800" b="0" dirty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GB" sz="1800" b="0" dirty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ECF softwood </a:t>
            </a:r>
            <a:r>
              <a:rPr lang="en-GB" sz="1800" b="0" dirty="0" err="1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kraft</a:t>
            </a:r>
            <a:r>
              <a:rPr lang="en-GB" sz="1800" b="0" dirty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pulp</a:t>
            </a:r>
          </a:p>
          <a:p>
            <a:pPr lvl="1">
              <a:spcBef>
                <a:spcPct val="25000"/>
              </a:spcBef>
              <a:buFontTx/>
              <a:buBlip>
                <a:blip r:embed="rId2"/>
              </a:buBlip>
            </a:pPr>
            <a:r>
              <a:rPr lang="en-GB" sz="1800" b="0" dirty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TCF softwood </a:t>
            </a:r>
            <a:r>
              <a:rPr lang="en-GB" sz="1800" b="0" dirty="0" err="1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kraft</a:t>
            </a:r>
            <a:r>
              <a:rPr lang="en-GB" sz="1800" b="0" dirty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pulp</a:t>
            </a:r>
          </a:p>
          <a:p>
            <a:pPr lvl="1">
              <a:spcBef>
                <a:spcPct val="25000"/>
              </a:spcBef>
              <a:buFontTx/>
              <a:buBlip>
                <a:blip r:embed="rId2"/>
              </a:buBlip>
            </a:pPr>
            <a:endParaRPr lang="en-GB" sz="1800" b="0" dirty="0">
              <a:solidFill>
                <a:srgbClr val="001D4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spcBef>
                <a:spcPct val="25000"/>
              </a:spcBef>
              <a:buFontTx/>
              <a:buBlip>
                <a:blip r:embed="rId2"/>
              </a:buBlip>
            </a:pPr>
            <a:r>
              <a:rPr lang="en-GB" sz="1800" b="0" dirty="0" smtClean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Influence </a:t>
            </a:r>
            <a:r>
              <a:rPr lang="en-GB" sz="1800" b="0" dirty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of </a:t>
            </a:r>
            <a:r>
              <a:rPr lang="en-GB" sz="1800" b="0" dirty="0" smtClean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peroxide bleaching (lab scale) on </a:t>
            </a:r>
            <a:r>
              <a:rPr lang="en-GB" sz="1800" b="0" dirty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the </a:t>
            </a:r>
            <a:r>
              <a:rPr lang="en-GB" sz="1800" b="0" dirty="0" smtClean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rheological behaviour </a:t>
            </a:r>
            <a:r>
              <a:rPr lang="en-GB" sz="1800" b="0" dirty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of </a:t>
            </a:r>
            <a:r>
              <a:rPr lang="en-GB" sz="1800" b="0" dirty="0" smtClean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as compared to the unbleached pulp as a function of</a:t>
            </a:r>
            <a:endParaRPr lang="en-GB" sz="1800" b="0" dirty="0">
              <a:solidFill>
                <a:srgbClr val="001D4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lvl="2">
              <a:spcBef>
                <a:spcPts val="300"/>
              </a:spcBef>
              <a:buFontTx/>
              <a:buBlip>
                <a:blip r:embed="rId2"/>
              </a:buBlip>
            </a:pPr>
            <a:r>
              <a:rPr lang="en-GB" sz="1800" b="0" dirty="0" smtClean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the amount </a:t>
            </a:r>
            <a:r>
              <a:rPr lang="en-GB" sz="1800" b="0" dirty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of peroxide</a:t>
            </a:r>
          </a:p>
          <a:p>
            <a:pPr lvl="2">
              <a:spcBef>
                <a:spcPts val="300"/>
              </a:spcBef>
              <a:buFontTx/>
              <a:buBlip>
                <a:blip r:embed="rId2"/>
              </a:buBlip>
            </a:pPr>
            <a:r>
              <a:rPr lang="en-GB" sz="1800" b="0" dirty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GB" sz="1800" b="0" dirty="0" smtClean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stock consistency</a:t>
            </a:r>
            <a:endParaRPr lang="en-GB" sz="1800" b="0" dirty="0">
              <a:solidFill>
                <a:srgbClr val="001D4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lvl="2">
              <a:spcBef>
                <a:spcPts val="300"/>
              </a:spcBef>
              <a:buFontTx/>
              <a:buBlip>
                <a:blip r:embed="rId2"/>
              </a:buBlip>
            </a:pPr>
            <a:r>
              <a:rPr lang="en-GB" sz="1800" b="0" dirty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GB" sz="1800" b="0" dirty="0" smtClean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temperature</a:t>
            </a:r>
            <a:endParaRPr lang="en-GB" sz="1800" b="0" dirty="0">
              <a:solidFill>
                <a:srgbClr val="001D4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lvl="2">
              <a:spcBef>
                <a:spcPts val="300"/>
              </a:spcBef>
              <a:buFontTx/>
              <a:buBlip>
                <a:blip r:embed="rId2"/>
              </a:buBlip>
            </a:pPr>
            <a:r>
              <a:rPr lang="en-GB" sz="1800" b="0" dirty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GB" sz="1800" b="0" dirty="0" smtClean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bleaching time</a:t>
            </a:r>
            <a:endParaRPr lang="en-GB" sz="1800" b="0" dirty="0">
              <a:solidFill>
                <a:srgbClr val="001D4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6050" y="980728"/>
            <a:ext cx="806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dirty="0" smtClean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Experimental </a:t>
            </a:r>
            <a:r>
              <a:rPr lang="de-DE" sz="2400" b="0" dirty="0" err="1" smtClean="0">
                <a:solidFill>
                  <a:srgbClr val="001D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programme</a:t>
            </a:r>
            <a:endParaRPr lang="de-DE" sz="2400" b="0" dirty="0">
              <a:solidFill>
                <a:srgbClr val="001D4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48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TU Dresden</a:t>
            </a:r>
            <a:r>
              <a:rPr lang="de-DE"/>
              <a:t>, </a:t>
            </a:r>
            <a:fld id="{C7229F96-441F-453B-A0DE-3EFFD245A991}" type="datetime1">
              <a:rPr lang="de-DE" smtClean="0"/>
              <a:pPr>
                <a:defRPr/>
              </a:pPr>
              <a:t>12.10.2011</a:t>
            </a:fld>
            <a:endParaRPr lang="de-DE" dirty="0"/>
          </a:p>
        </p:txBody>
      </p:sp>
      <p:sp>
        <p:nvSpPr>
          <p:cNvPr id="88067" name="Rechteck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381000"/>
          </a:xfrm>
        </p:spPr>
        <p:txBody>
          <a:bodyPr/>
          <a:lstStyle/>
          <a:p>
            <a:pPr eaLnBrk="1" hangingPunct="1"/>
            <a:r>
              <a:rPr lang="en-US" b="1" dirty="0" smtClean="0"/>
              <a:t>CRAFT </a:t>
            </a:r>
            <a:r>
              <a:rPr lang="en-US" b="1" dirty="0"/>
              <a:t>project “NODESZELOSS</a:t>
            </a:r>
            <a:r>
              <a:rPr lang="en-US" b="1" dirty="0" smtClean="0"/>
              <a:t>”</a:t>
            </a:r>
            <a:endParaRPr lang="de-DE" b="1" dirty="0" smtClean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0675" y="6524625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de-DE" dirty="0"/>
              <a:t>Folie </a:t>
            </a:r>
            <a:fld id="{45A11ED3-F3BA-470B-A53E-5607C6D0E95E}" type="slidenum">
              <a:rPr lang="de-DE"/>
              <a:pPr>
                <a:defRPr/>
              </a:pPr>
              <a:t>8</a:t>
            </a:fld>
            <a:r>
              <a:rPr lang="de-DE" dirty="0"/>
              <a:t> von </a:t>
            </a:r>
            <a:r>
              <a:rPr lang="de-DE" dirty="0" smtClean="0"/>
              <a:t>15</a:t>
            </a:r>
            <a:endParaRPr lang="de-DE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836712"/>
            <a:ext cx="9240838" cy="57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318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TU Dresden</a:t>
            </a:r>
            <a:r>
              <a:rPr lang="de-DE"/>
              <a:t>, </a:t>
            </a:r>
            <a:fld id="{C7229F96-441F-453B-A0DE-3EFFD245A991}" type="datetime1">
              <a:rPr lang="de-DE" smtClean="0"/>
              <a:pPr>
                <a:defRPr/>
              </a:pPr>
              <a:t>12.10.2011</a:t>
            </a:fld>
            <a:endParaRPr lang="de-DE" dirty="0"/>
          </a:p>
        </p:txBody>
      </p:sp>
      <p:sp>
        <p:nvSpPr>
          <p:cNvPr id="88067" name="Rechteck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381000"/>
          </a:xfrm>
        </p:spPr>
        <p:txBody>
          <a:bodyPr/>
          <a:lstStyle/>
          <a:p>
            <a:pPr eaLnBrk="1" hangingPunct="1"/>
            <a:r>
              <a:rPr lang="en-US" b="1" dirty="0" smtClean="0"/>
              <a:t>CRAFT </a:t>
            </a:r>
            <a:r>
              <a:rPr lang="en-US" b="1" dirty="0"/>
              <a:t>project “NODESZELOSS</a:t>
            </a:r>
            <a:r>
              <a:rPr lang="en-US" b="1" dirty="0" smtClean="0"/>
              <a:t>”</a:t>
            </a:r>
            <a:endParaRPr lang="de-DE" b="1" dirty="0" smtClean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70675" y="6524625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de-DE" dirty="0"/>
              <a:t>Folie </a:t>
            </a:r>
            <a:fld id="{45A11ED3-F3BA-470B-A53E-5607C6D0E95E}" type="slidenum">
              <a:rPr lang="de-DE"/>
              <a:pPr>
                <a:defRPr/>
              </a:pPr>
              <a:t>9</a:t>
            </a:fld>
            <a:r>
              <a:rPr lang="de-DE" dirty="0"/>
              <a:t> von </a:t>
            </a:r>
            <a:r>
              <a:rPr lang="de-DE" dirty="0" smtClean="0"/>
              <a:t>15</a:t>
            </a:r>
            <a:endParaRPr lang="de-D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849015"/>
            <a:ext cx="9240838" cy="57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99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D_Master">
  <a:themeElements>
    <a:clrScheme name="TUD_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UD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Microsoft Sans Serif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Microsoft Sans Serif" pitchFamily="34" charset="0"/>
          </a:defRPr>
        </a:defPPr>
      </a:lstStyle>
    </a:lnDef>
  </a:objectDefaults>
  <a:extraClrSchemeLst>
    <a:extraClrScheme>
      <a:clrScheme name="TUD_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TUD_Master</Template>
  <TotalTime>0</TotalTime>
  <Words>687</Words>
  <Application>Microsoft Office PowerPoint</Application>
  <PresentationFormat>Bildschirmpräsentation (4:3)</PresentationFormat>
  <Paragraphs>119</Paragraphs>
  <Slides>15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TUD_Master</vt:lpstr>
      <vt:lpstr>Activities at PPT Related to Fluid Dynamics  – A Short Review</vt:lpstr>
      <vt:lpstr>Content</vt:lpstr>
      <vt:lpstr>Main research areas</vt:lpstr>
      <vt:lpstr>Flocculation dynamics</vt:lpstr>
      <vt:lpstr>CRAFT project “NODESZELOSS”</vt:lpstr>
      <vt:lpstr>CRAFT project “NODESZELOSS”</vt:lpstr>
      <vt:lpstr>CRAFT project “NODESZELOSS”</vt:lpstr>
      <vt:lpstr>CRAFT project “NODESZELOSS”</vt:lpstr>
      <vt:lpstr>CRAFT project “NODESZELOSS”</vt:lpstr>
      <vt:lpstr>CRAFT project “NODESZELOSS”</vt:lpstr>
      <vt:lpstr>Experimental Equipment for fitting tests</vt:lpstr>
      <vt:lpstr>Examination of mixing processes</vt:lpstr>
      <vt:lpstr>(Continuous ultrasound treatment of pulps)</vt:lpstr>
      <vt:lpstr>Modification of a test rig for fluid dynamics</vt:lpstr>
      <vt:lpstr>  Thanks to all partners for their contributions and their efforts.  Thank you for your attention.    The PPT is member of the cluster LignoSax.</vt:lpstr>
    </vt:vector>
  </TitlesOfParts>
  <Company>TU Dresden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Energieeinsparung durch Hackschnitzelbestrahlung bei der TMP-Erzeugung .</dc:title>
  <dc:creator>zelm</dc:creator>
  <cp:lastModifiedBy>Roland</cp:lastModifiedBy>
  <cp:revision>178</cp:revision>
  <cp:lastPrinted>2011-10-11T09:07:15Z</cp:lastPrinted>
  <dcterms:created xsi:type="dcterms:W3CDTF">2009-11-30T13:24:05Z</dcterms:created>
  <dcterms:modified xsi:type="dcterms:W3CDTF">2011-10-12T20:30:50Z</dcterms:modified>
</cp:coreProperties>
</file>