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92" r:id="rId3"/>
    <p:sldId id="283" r:id="rId4"/>
    <p:sldId id="284" r:id="rId5"/>
    <p:sldId id="294" r:id="rId6"/>
    <p:sldId id="295" r:id="rId7"/>
    <p:sldId id="297" r:id="rId8"/>
    <p:sldId id="317" r:id="rId9"/>
    <p:sldId id="296" r:id="rId10"/>
    <p:sldId id="298" r:id="rId11"/>
    <p:sldId id="299" r:id="rId12"/>
    <p:sldId id="300" r:id="rId13"/>
    <p:sldId id="303" r:id="rId14"/>
    <p:sldId id="304" r:id="rId15"/>
    <p:sldId id="302" r:id="rId16"/>
    <p:sldId id="306" r:id="rId17"/>
    <p:sldId id="307" r:id="rId18"/>
    <p:sldId id="311" r:id="rId19"/>
    <p:sldId id="310" r:id="rId20"/>
    <p:sldId id="312" r:id="rId21"/>
    <p:sldId id="313" r:id="rId22"/>
    <p:sldId id="314" r:id="rId23"/>
    <p:sldId id="315" r:id="rId24"/>
    <p:sldId id="293" r:id="rId25"/>
    <p:sldId id="287" r:id="rId26"/>
    <p:sldId id="288" r:id="rId27"/>
    <p:sldId id="291" r:id="rId28"/>
    <p:sldId id="318" r:id="rId29"/>
    <p:sldId id="316" r:id="rId30"/>
    <p:sldId id="265" r:id="rId31"/>
    <p:sldId id="280" r:id="rId32"/>
  </p:sldIdLst>
  <p:sldSz cx="9144000" cy="6858000" type="screen4x3"/>
  <p:notesSz cx="7099300" cy="10234613"/>
  <p:defaultTextStyle>
    <a:defPPr>
      <a:defRPr lang="pt-P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67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45" d="100"/>
          <a:sy n="45" d="100"/>
        </p:scale>
        <p:origin x="-123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lang="pt-PT"/>
          </a:p>
        </p:txBody>
      </p:sp>
      <p:sp>
        <p:nvSpPr>
          <p:cNvPr id="3" name="Marcador de Posição da Data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21C3E9E6-4F81-462A-A87A-B748AAC0CF84}" type="datetimeFigureOut">
              <a:rPr lang="pt-PT" smtClean="0"/>
              <a:pPr/>
              <a:t>12-10-2011</a:t>
            </a:fld>
            <a:endParaRPr lang="pt-PT"/>
          </a:p>
        </p:txBody>
      </p:sp>
      <p:sp>
        <p:nvSpPr>
          <p:cNvPr id="4" name="Marcador de Posição do Rodapé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344794C3-84C1-439B-81F0-DB5DB24D87E3}" type="slidenum">
              <a:rPr lang="pt-PT" smtClean="0"/>
              <a:pPr/>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3076363" cy="511731"/>
          </a:xfrm>
          <a:prstGeom prst="rect">
            <a:avLst/>
          </a:prstGeom>
        </p:spPr>
        <p:txBody>
          <a:bodyPr vert="horz" lIns="99040" tIns="49520" rIns="99040" bIns="49520" rtlCol="0"/>
          <a:lstStyle>
            <a:lvl1pPr algn="l" fontAlgn="auto">
              <a:spcBef>
                <a:spcPts val="0"/>
              </a:spcBef>
              <a:spcAft>
                <a:spcPts val="0"/>
              </a:spcAft>
              <a:defRPr sz="1300">
                <a:latin typeface="+mn-lt"/>
              </a:defRPr>
            </a:lvl1pPr>
          </a:lstStyle>
          <a:p>
            <a:pPr>
              <a:defRPr/>
            </a:pPr>
            <a:endParaRPr lang="pt-PT"/>
          </a:p>
        </p:txBody>
      </p:sp>
      <p:sp>
        <p:nvSpPr>
          <p:cNvPr id="3" name="Marcador de Posição da Data 2"/>
          <p:cNvSpPr>
            <a:spLocks noGrp="1"/>
          </p:cNvSpPr>
          <p:nvPr>
            <p:ph type="dt" idx="1"/>
          </p:nvPr>
        </p:nvSpPr>
        <p:spPr>
          <a:xfrm>
            <a:off x="4021295" y="1"/>
            <a:ext cx="3076363" cy="511731"/>
          </a:xfrm>
          <a:prstGeom prst="rect">
            <a:avLst/>
          </a:prstGeom>
        </p:spPr>
        <p:txBody>
          <a:bodyPr vert="horz" lIns="99040" tIns="49520" rIns="99040" bIns="49520" rtlCol="0"/>
          <a:lstStyle>
            <a:lvl1pPr algn="r" fontAlgn="auto">
              <a:spcBef>
                <a:spcPts val="0"/>
              </a:spcBef>
              <a:spcAft>
                <a:spcPts val="0"/>
              </a:spcAft>
              <a:defRPr sz="1300">
                <a:latin typeface="+mn-lt"/>
              </a:defRPr>
            </a:lvl1pPr>
          </a:lstStyle>
          <a:p>
            <a:pPr>
              <a:defRPr/>
            </a:pPr>
            <a:fld id="{D3DE53A4-60E4-4D24-8386-652D0E4E202D}" type="datetimeFigureOut">
              <a:rPr lang="pt-PT"/>
              <a:pPr>
                <a:defRPr/>
              </a:pPr>
              <a:t>12-10-2011</a:t>
            </a:fld>
            <a:endParaRPr lang="pt-PT"/>
          </a:p>
        </p:txBody>
      </p:sp>
      <p:sp>
        <p:nvSpPr>
          <p:cNvPr id="4" name="Marcador de Posição da Imagem do Diapositivo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pPr lvl="0"/>
            <a:endParaRPr lang="pt-PT" noProof="0"/>
          </a:p>
        </p:txBody>
      </p:sp>
      <p:sp>
        <p:nvSpPr>
          <p:cNvPr id="5" name="Marcador de Posição de Notas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fontAlgn="auto">
              <a:spcBef>
                <a:spcPts val="0"/>
              </a:spcBef>
              <a:spcAft>
                <a:spcPts val="0"/>
              </a:spcAft>
              <a:defRPr sz="1300">
                <a:latin typeface="+mn-lt"/>
              </a:defRPr>
            </a:lvl1pPr>
          </a:lstStyle>
          <a:p>
            <a:pPr>
              <a:defRPr/>
            </a:pPr>
            <a:endParaRPr lang="pt-PT"/>
          </a:p>
        </p:txBody>
      </p:sp>
      <p:sp>
        <p:nvSpPr>
          <p:cNvPr id="7" name="Marcador de Posição do Número do Diapositivo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fontAlgn="auto">
              <a:spcBef>
                <a:spcPts val="0"/>
              </a:spcBef>
              <a:spcAft>
                <a:spcPts val="0"/>
              </a:spcAft>
              <a:defRPr sz="1300">
                <a:latin typeface="+mn-lt"/>
              </a:defRPr>
            </a:lvl1pPr>
          </a:lstStyle>
          <a:p>
            <a:pPr>
              <a:defRPr/>
            </a:pPr>
            <a:fld id="{7698B5DF-6EB6-4DD5-B4EF-3B7DE5B16314}"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1747"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22532"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81E2F-D05A-4392-8D0A-BFD30A589150}" type="slidenum">
              <a:rPr lang="pt-PT" smtClean="0"/>
              <a:pPr fontAlgn="base">
                <a:spcBef>
                  <a:spcPct val="0"/>
                </a:spcBef>
                <a:spcAft>
                  <a:spcPct val="0"/>
                </a:spcAft>
                <a:defRPr/>
              </a:pPr>
              <a:t>1</a:t>
            </a:fld>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5</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6</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7</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8</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9</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0A177D5-2DBD-447F-AE43-E58D7240AC79}" type="slidenum">
              <a:rPr lang="pt-PT" smtClean="0"/>
              <a:pPr/>
              <a:t>10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PT" smtClean="0"/>
              <a:t>Clique para editar o estilo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r>
              <a:rPr lang="pt-PT"/>
              <a:t>Model of TiO2-ZnO Composite Sensors by Impedance Spectroscopy</a:t>
            </a: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r>
              <a:rPr lang="pt-PT"/>
              <a:t>VI International Materials Symposium MATERIAIS 2011 - XV meeting of SPM: Sociedade Portuguesa de Materiais</a:t>
            </a: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6D0F34F0-5F6F-4C28-BA84-A148DDC91C9C}" type="slidenum">
              <a:rPr lang="pt-PT"/>
              <a:pPr>
                <a:defRPr/>
              </a:pPr>
              <a:t>‹nº›</a:t>
            </a:fld>
            <a:endParaRPr lang="pt-P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3B51E8A6-7D92-40D0-B98A-C9B274058F19}" type="slidenum">
              <a:rPr lang="pt-PT"/>
              <a:pPr>
                <a:defRPr/>
              </a:pPr>
              <a:t>‹nº›</a:t>
            </a:fld>
            <a:endParaRPr lang="pt-P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PT" smtClean="0"/>
              <a:t>Clique para editar o estilo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6D414EEB-6C30-411D-B697-89E3FAAC4637}" type="slidenum">
              <a:rPr lang="pt-PT"/>
              <a:pPr>
                <a:defRPr/>
              </a:pPr>
              <a:t>‹nº›</a:t>
            </a:fld>
            <a:endParaRPr lang="pt-P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B902EFC0-4807-49DD-AC15-0A090A64AD62}" type="slidenum">
              <a:rPr lang="pt-PT"/>
              <a:pPr>
                <a:defRPr/>
              </a:pPr>
              <a:t>‹nº›</a:t>
            </a:fld>
            <a:endParaRPr lang="pt-P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pt-PT" smtClean="0"/>
              <a:t>Clique para editar o estilo</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9D7265B8-E254-4ED2-AEBE-20C14E526608}" type="slidenum">
              <a:rPr lang="pt-PT"/>
              <a:pPr>
                <a:defRPr/>
              </a:pPr>
              <a:t>‹nº›</a:t>
            </a:fld>
            <a:endParaRPr lang="pt-P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Date Placeholder 3"/>
          <p:cNvSpPr>
            <a:spLocks noGrp="1"/>
          </p:cNvSpPr>
          <p:nvPr>
            <p:ph type="dt" sz="half" idx="15"/>
          </p:nvPr>
        </p:nvSpPr>
        <p:spPr/>
        <p:txBody>
          <a:bodyPr/>
          <a:lstStyle>
            <a:lvl1pPr>
              <a:defRPr/>
            </a:lvl1pPr>
          </a:lstStyle>
          <a:p>
            <a:pPr>
              <a:defRPr/>
            </a:pPr>
            <a:r>
              <a:rPr lang="pt-PT"/>
              <a:t>Model of TiO2-ZnO Composite Sensors by Impedance Spectroscopy</a:t>
            </a:r>
          </a:p>
        </p:txBody>
      </p:sp>
      <p:sp>
        <p:nvSpPr>
          <p:cNvPr id="6" name="Footer Placeholder 4"/>
          <p:cNvSpPr>
            <a:spLocks noGrp="1"/>
          </p:cNvSpPr>
          <p:nvPr>
            <p:ph type="ftr" sz="quarter" idx="16"/>
          </p:nvPr>
        </p:nvSpPr>
        <p:spPr/>
        <p:txBody>
          <a:bodyPr/>
          <a:lstStyle>
            <a:lvl1pPr>
              <a:defRPr/>
            </a:lvl1pPr>
          </a:lstStyle>
          <a:p>
            <a:pPr>
              <a:defRPr/>
            </a:pPr>
            <a:r>
              <a:rPr lang="pt-PT"/>
              <a:t>VI International Materials Symposium MATERIAIS 2011 - XV meeting of SPM: Sociedade Portuguesa de Materiais</a:t>
            </a:r>
          </a:p>
        </p:txBody>
      </p:sp>
      <p:sp>
        <p:nvSpPr>
          <p:cNvPr id="7" name="Slide Number Placeholder 5"/>
          <p:cNvSpPr>
            <a:spLocks noGrp="1"/>
          </p:cNvSpPr>
          <p:nvPr>
            <p:ph type="sldNum" sz="quarter" idx="17"/>
          </p:nvPr>
        </p:nvSpPr>
        <p:spPr/>
        <p:txBody>
          <a:bodyPr/>
          <a:lstStyle>
            <a:lvl1pPr>
              <a:defRPr/>
            </a:lvl1pPr>
          </a:lstStyle>
          <a:p>
            <a:pPr>
              <a:defRPr/>
            </a:pPr>
            <a:fld id="{9E5D9DE2-189A-49A2-A5BD-73D459258513}" type="slidenum">
              <a:rPr lang="pt-PT"/>
              <a:pPr>
                <a:defRPr/>
              </a:pPr>
              <a:t>‹nº›</a:t>
            </a:fld>
            <a:endParaRPr lang="pt-P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8"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9" name="Slide Number Placeholder 5"/>
          <p:cNvSpPr>
            <a:spLocks noGrp="1"/>
          </p:cNvSpPr>
          <p:nvPr>
            <p:ph type="sldNum" sz="quarter" idx="12"/>
          </p:nvPr>
        </p:nvSpPr>
        <p:spPr/>
        <p:txBody>
          <a:bodyPr/>
          <a:lstStyle>
            <a:lvl1pPr>
              <a:defRPr/>
            </a:lvl1pPr>
          </a:lstStyle>
          <a:p>
            <a:pPr>
              <a:defRPr/>
            </a:pPr>
            <a:fld id="{3118A5BA-D8EB-4776-9136-E3C001806810}" type="slidenum">
              <a:rPr lang="pt-PT"/>
              <a:pPr>
                <a:defRPr/>
              </a:pPr>
              <a:t>‹nº›</a:t>
            </a:fld>
            <a:endParaRPr lang="pt-P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5" name="Slide Number Placeholder 5"/>
          <p:cNvSpPr>
            <a:spLocks noGrp="1"/>
          </p:cNvSpPr>
          <p:nvPr>
            <p:ph type="sldNum" sz="quarter" idx="12"/>
          </p:nvPr>
        </p:nvSpPr>
        <p:spPr/>
        <p:txBody>
          <a:bodyPr/>
          <a:lstStyle>
            <a:lvl1pPr>
              <a:defRPr/>
            </a:lvl1pPr>
          </a:lstStyle>
          <a:p>
            <a:pPr>
              <a:defRPr/>
            </a:pPr>
            <a:fld id="{74A688A1-7BAA-4FAD-BCE0-AB71C76569A7}" type="slidenum">
              <a:rPr lang="pt-PT"/>
              <a:pPr>
                <a:defRPr/>
              </a:pPr>
              <a:t>‹nº›</a:t>
            </a:fld>
            <a:endParaRPr lang="pt-P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3"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4" name="Slide Number Placeholder 5"/>
          <p:cNvSpPr>
            <a:spLocks noGrp="1"/>
          </p:cNvSpPr>
          <p:nvPr>
            <p:ph type="sldNum" sz="quarter" idx="12"/>
          </p:nvPr>
        </p:nvSpPr>
        <p:spPr/>
        <p:txBody>
          <a:bodyPr/>
          <a:lstStyle>
            <a:lvl1pPr>
              <a:defRPr/>
            </a:lvl1pPr>
          </a:lstStyle>
          <a:p>
            <a:pPr>
              <a:defRPr/>
            </a:pPr>
            <a:fld id="{62D58894-22EE-402D-B110-128E0BBA5DB9}" type="slidenum">
              <a:rPr lang="pt-PT"/>
              <a:pPr>
                <a:defRPr/>
              </a:pPr>
              <a:t>‹nº›</a:t>
            </a:fld>
            <a:endParaRPr lang="pt-P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pt-PT" smtClean="0"/>
              <a:t>Clique para editar o estilo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8" name="Date Placeholder 4"/>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9" name="Slide Number Placeholder 6"/>
          <p:cNvSpPr>
            <a:spLocks noGrp="1"/>
          </p:cNvSpPr>
          <p:nvPr>
            <p:ph type="sldNum" sz="quarter" idx="11"/>
          </p:nvPr>
        </p:nvSpPr>
        <p:spPr/>
        <p:txBody>
          <a:bodyPr/>
          <a:lstStyle>
            <a:lvl1pPr>
              <a:defRPr/>
            </a:lvl1pPr>
          </a:lstStyle>
          <a:p>
            <a:pPr>
              <a:defRPr/>
            </a:pPr>
            <a:fld id="{A7205E98-263F-4C32-A497-813C1C81A98E}" type="slidenum">
              <a:rPr lang="pt-PT"/>
              <a:pPr>
                <a:defRPr/>
              </a:pPr>
              <a:t>‹nº›</a:t>
            </a:fld>
            <a:endParaRPr lang="pt-PT"/>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r>
              <a:rPr lang="pt-PT"/>
              <a:t>VI International Materials Symposium MATERIAIS 2011 - XV meeting of SPM: Sociedade Portuguesa de Materiais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pt-PT" smtClean="0"/>
              <a:t>Clique para editar o estilo</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Clique no ícone para adicionar uma imagem</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8" name="Date Placeholder 4"/>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r>
              <a:rPr lang="pt-PT"/>
              <a:t>VI International Materials Symposium MATERIAIS 2011 - XV meeting of SPM: Sociedade Portuguesa de Materiais</a:t>
            </a:r>
          </a:p>
        </p:txBody>
      </p:sp>
      <p:sp>
        <p:nvSpPr>
          <p:cNvPr id="50" name="Slide Number Placeholder 6"/>
          <p:cNvSpPr>
            <a:spLocks noGrp="1"/>
          </p:cNvSpPr>
          <p:nvPr>
            <p:ph type="sldNum" sz="quarter" idx="12"/>
          </p:nvPr>
        </p:nvSpPr>
        <p:spPr/>
        <p:txBody>
          <a:bodyPr/>
          <a:lstStyle>
            <a:lvl1pPr>
              <a:defRPr/>
            </a:lvl1pPr>
          </a:lstStyle>
          <a:p>
            <a:pPr>
              <a:defRPr/>
            </a:pPr>
            <a:fld id="{E37A8609-559C-457A-A5B6-AC581382D74B}" type="slidenum">
              <a:rPr lang="pt-PT"/>
              <a:pPr>
                <a:defRPr/>
              </a:pPr>
              <a:t>‹nº›</a:t>
            </a:fld>
            <a:endParaRPr lang="pt-P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6146" name="Group 41"/>
          <p:cNvGrpSpPr>
            <a:grpSpLocks/>
          </p:cNvGrpSpPr>
          <p:nvPr/>
        </p:nvGrpSpPr>
        <p:grpSpPr bwMode="auto">
          <a:xfrm>
            <a:off x="-304800" y="0"/>
            <a:ext cx="9932988" cy="6858000"/>
            <a:chOff x="-382404" y="0"/>
            <a:chExt cx="9932332" cy="6858000"/>
          </a:xfrm>
        </p:grpSpPr>
        <p:grpSp>
          <p:nvGrpSpPr>
            <p:cNvPr id="6155" name="Group 44"/>
            <p:cNvGrpSpPr>
              <a:grpSpLocks/>
            </p:cNvGrpSpPr>
            <p:nvPr/>
          </p:nvGrpSpPr>
          <p:grpSpPr bwMode="auto">
            <a:xfrm>
              <a:off x="0" y="0"/>
              <a:ext cx="9144000" cy="6858000"/>
              <a:chOff x="0" y="0"/>
              <a:chExt cx="9144000" cy="6858000"/>
            </a:xfrm>
          </p:grpSpPr>
          <p:grpSp>
            <p:nvGrpSpPr>
              <p:cNvPr id="617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17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18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PT" smtClean="0"/>
              <a:t>Clique para editar o estilo</a:t>
            </a:r>
            <a:endParaRPr lang="en-US" smtClean="0"/>
          </a:p>
        </p:txBody>
      </p:sp>
      <p:sp>
        <p:nvSpPr>
          <p:cNvPr id="615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r>
              <a:rPr lang="pt-PT"/>
              <a:t>Model of TiO2-ZnO Composite Sensors by Impedance Spectroscopy</a:t>
            </a: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DD7A0050-C39F-44D0-967A-40B8E7475B08}" type="slidenum">
              <a:rPr lang="pt-PT"/>
              <a:pPr>
                <a:defRPr/>
              </a:pPr>
              <a:t>‹nº›</a:t>
            </a:fld>
            <a:endParaRPr lang="pt-PT"/>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spd="slow"/>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ctrTitle"/>
          </p:nvPr>
        </p:nvSpPr>
        <p:spPr>
          <a:xfrm>
            <a:off x="4788024" y="1196752"/>
            <a:ext cx="3384375" cy="4365848"/>
          </a:xfrm>
        </p:spPr>
        <p:txBody>
          <a:bodyPr>
            <a:normAutofit/>
          </a:bodyPr>
          <a:lstStyle/>
          <a:p>
            <a:pPr lvl="0" algn="ctr" eaLnBrk="1" fontAlgn="auto" hangingPunct="1">
              <a:spcAft>
                <a:spcPts val="0"/>
              </a:spcAft>
              <a:defRPr/>
            </a:pPr>
            <a:r>
              <a:rPr lang="pt-PT" sz="2400" b="1" dirty="0" err="1" smtClean="0">
                <a:solidFill>
                  <a:schemeClr val="tx1"/>
                </a:solidFill>
              </a:rPr>
              <a:t>Complex</a:t>
            </a:r>
            <a:r>
              <a:rPr lang="pt-PT" sz="2400" b="1" dirty="0" smtClean="0">
                <a:solidFill>
                  <a:schemeClr val="tx1"/>
                </a:solidFill>
              </a:rPr>
              <a:t> </a:t>
            </a:r>
            <a:r>
              <a:rPr lang="pt-PT" sz="2400" b="1" dirty="0" err="1" smtClean="0">
                <a:solidFill>
                  <a:schemeClr val="tx1"/>
                </a:solidFill>
              </a:rPr>
              <a:t>Impedance</a:t>
            </a:r>
            <a:r>
              <a:rPr lang="pt-PT" sz="2400" b="1" dirty="0" smtClean="0">
                <a:solidFill>
                  <a:schemeClr val="tx1"/>
                </a:solidFill>
              </a:rPr>
              <a:t> </a:t>
            </a:r>
            <a:r>
              <a:rPr lang="pt-PT" sz="2400" b="1" dirty="0" err="1" smtClean="0">
                <a:solidFill>
                  <a:schemeClr val="tx1"/>
                </a:solidFill>
              </a:rPr>
              <a:t>Tomography</a:t>
            </a:r>
            <a:r>
              <a:rPr lang="pt-PT" sz="2400" b="1" dirty="0" smtClean="0">
                <a:solidFill>
                  <a:schemeClr val="tx1"/>
                </a:solidFill>
              </a:rPr>
              <a:t>:</a:t>
            </a:r>
            <a:br>
              <a:rPr lang="pt-PT" sz="2400" b="1" dirty="0" smtClean="0">
                <a:solidFill>
                  <a:schemeClr val="tx1"/>
                </a:solidFill>
              </a:rPr>
            </a:br>
            <a:r>
              <a:rPr lang="pt-PT" sz="2400" b="1" dirty="0" smtClean="0"/>
              <a:t/>
            </a:r>
            <a:br>
              <a:rPr lang="pt-PT" sz="2400" b="1" dirty="0" smtClean="0"/>
            </a:br>
            <a:r>
              <a:rPr lang="pt-PT" sz="2400" b="1" dirty="0" smtClean="0"/>
              <a:t>A </a:t>
            </a:r>
            <a:r>
              <a:rPr lang="pt-PT" sz="2400" b="1" dirty="0" err="1" smtClean="0"/>
              <a:t>non-invasive</a:t>
            </a:r>
            <a:r>
              <a:rPr lang="pt-PT" sz="2400" b="1" dirty="0" smtClean="0"/>
              <a:t> </a:t>
            </a:r>
            <a:r>
              <a:rPr lang="pt-PT" sz="2400" b="1" dirty="0" err="1" smtClean="0"/>
              <a:t>procedure</a:t>
            </a:r>
            <a:r>
              <a:rPr lang="pt-PT" sz="2400" b="1" dirty="0" smtClean="0"/>
              <a:t> for</a:t>
            </a:r>
            <a:br>
              <a:rPr lang="pt-PT" sz="2400" b="1" dirty="0" smtClean="0"/>
            </a:br>
            <a:r>
              <a:rPr lang="pt-PT" sz="2400" b="1" dirty="0" err="1" smtClean="0"/>
              <a:t>Imaging</a:t>
            </a:r>
            <a:r>
              <a:rPr lang="pt-PT" sz="2400" b="1" dirty="0" smtClean="0"/>
              <a:t> </a:t>
            </a:r>
            <a:r>
              <a:rPr lang="pt-PT" sz="2400" b="1" dirty="0" err="1" smtClean="0"/>
              <a:t>two-phase</a:t>
            </a:r>
            <a:r>
              <a:rPr lang="pt-PT" sz="2400" b="1" dirty="0" smtClean="0"/>
              <a:t> </a:t>
            </a:r>
            <a:r>
              <a:rPr lang="pt-PT" sz="2400" b="1" dirty="0" err="1" smtClean="0"/>
              <a:t>systems</a:t>
            </a:r>
            <a:r>
              <a:rPr lang="pt-PT" sz="2400" b="1" dirty="0" smtClean="0"/>
              <a:t>.</a:t>
            </a:r>
            <a:endParaRPr lang="pt-PT" sz="2400" b="1" dirty="0">
              <a:solidFill>
                <a:schemeClr val="tx1"/>
              </a:solidFill>
            </a:endParaRPr>
          </a:p>
        </p:txBody>
      </p:sp>
      <p:pic>
        <p:nvPicPr>
          <p:cNvPr id="18435" name="Imagem 3"/>
          <p:cNvPicPr>
            <a:picLocks noChangeAspect="1"/>
          </p:cNvPicPr>
          <p:nvPr/>
        </p:nvPicPr>
        <p:blipFill>
          <a:blip r:embed="rId3" cstate="print"/>
          <a:srcRect r="61157"/>
          <a:stretch>
            <a:fillRect/>
          </a:stretch>
        </p:blipFill>
        <p:spPr bwMode="auto">
          <a:xfrm>
            <a:off x="1619672" y="4725144"/>
            <a:ext cx="1225550" cy="504825"/>
          </a:xfrm>
          <a:prstGeom prst="rect">
            <a:avLst/>
          </a:prstGeom>
          <a:noFill/>
          <a:ln w="9525">
            <a:noFill/>
            <a:miter lim="800000"/>
            <a:headEnd/>
            <a:tailEnd/>
          </a:ln>
        </p:spPr>
      </p:pic>
      <p:sp>
        <p:nvSpPr>
          <p:cNvPr id="6" name="CaixaDeTexto 5"/>
          <p:cNvSpPr txBox="1"/>
          <p:nvPr/>
        </p:nvSpPr>
        <p:spPr>
          <a:xfrm>
            <a:off x="611560" y="5662017"/>
            <a:ext cx="3384376" cy="1015663"/>
          </a:xfrm>
          <a:prstGeom prst="rect">
            <a:avLst/>
          </a:prstGeom>
          <a:noFill/>
        </p:spPr>
        <p:txBody>
          <a:bodyPr wrap="square">
            <a:spAutoFit/>
          </a:bodyPr>
          <a:lstStyle/>
          <a:p>
            <a:pPr algn="ctr">
              <a:defRPr/>
            </a:pPr>
            <a:r>
              <a:rPr lang="pt-PT" sz="2000" b="1" dirty="0" smtClean="0">
                <a:solidFill>
                  <a:schemeClr val="bg1"/>
                </a:solidFill>
                <a:effectLst>
                  <a:outerShdw blurRad="38100" dist="38100" dir="2700000" algn="tl">
                    <a:srgbClr val="000000"/>
                  </a:outerShdw>
                </a:effectLst>
              </a:rPr>
              <a:t>DEEC/FCT</a:t>
            </a:r>
          </a:p>
          <a:p>
            <a:pPr algn="ctr">
              <a:defRPr/>
            </a:pPr>
            <a:r>
              <a:rPr lang="pt-PT" sz="2000" b="1" dirty="0" err="1" smtClean="0">
                <a:solidFill>
                  <a:schemeClr val="bg1"/>
                </a:solidFill>
                <a:effectLst>
                  <a:outerShdw blurRad="38100" dist="38100" dir="2700000" algn="tl">
                    <a:srgbClr val="000000"/>
                  </a:outerShdw>
                </a:effectLst>
              </a:rPr>
              <a:t>University</a:t>
            </a:r>
            <a:r>
              <a:rPr lang="pt-PT" sz="2000" b="1" dirty="0" smtClean="0">
                <a:solidFill>
                  <a:schemeClr val="bg1"/>
                </a:solidFill>
                <a:effectLst>
                  <a:outerShdw blurRad="38100" dist="38100" dir="2700000" algn="tl">
                    <a:srgbClr val="000000"/>
                  </a:outerShdw>
                </a:effectLst>
              </a:rPr>
              <a:t> </a:t>
            </a:r>
            <a:r>
              <a:rPr lang="pt-PT" sz="2000" b="1" dirty="0" err="1" smtClean="0">
                <a:solidFill>
                  <a:schemeClr val="bg1"/>
                </a:solidFill>
                <a:effectLst>
                  <a:outerShdw blurRad="38100" dist="38100" dir="2700000" algn="tl">
                    <a:srgbClr val="000000"/>
                  </a:outerShdw>
                </a:effectLst>
              </a:rPr>
              <a:t>of</a:t>
            </a:r>
            <a:r>
              <a:rPr lang="pt-PT" sz="2000" b="1" dirty="0" smtClean="0">
                <a:solidFill>
                  <a:schemeClr val="bg1"/>
                </a:solidFill>
                <a:effectLst>
                  <a:outerShdw blurRad="38100" dist="38100" dir="2700000" algn="tl">
                    <a:srgbClr val="000000"/>
                  </a:outerShdw>
                </a:effectLst>
              </a:rPr>
              <a:t> Coimbra</a:t>
            </a:r>
          </a:p>
          <a:p>
            <a:pPr algn="ctr">
              <a:defRPr/>
            </a:pPr>
            <a:r>
              <a:rPr lang="pt-PT" sz="2000" b="1" dirty="0" smtClean="0">
                <a:solidFill>
                  <a:schemeClr val="bg1"/>
                </a:solidFill>
                <a:effectLst>
                  <a:outerShdw blurRad="38100" dist="38100" dir="2700000" algn="tl">
                    <a:srgbClr val="000000"/>
                  </a:outerShdw>
                </a:effectLst>
              </a:rPr>
              <a:t>Portugal </a:t>
            </a:r>
            <a:endParaRPr lang="pt-PT" sz="2000" b="1" dirty="0">
              <a:solidFill>
                <a:schemeClr val="bg1"/>
              </a:solidFill>
              <a:effectLst>
                <a:outerShdw blurRad="38100" dist="38100" dir="2700000" algn="tl">
                  <a:srgbClr val="000000"/>
                </a:outerShdw>
              </a:effectLst>
            </a:endParaRPr>
          </a:p>
        </p:txBody>
      </p:sp>
      <p:sp>
        <p:nvSpPr>
          <p:cNvPr id="18439" name="CaixaDeTexto 8"/>
          <p:cNvSpPr txBox="1">
            <a:spLocks noChangeArrowheads="1"/>
          </p:cNvSpPr>
          <p:nvPr/>
        </p:nvSpPr>
        <p:spPr bwMode="auto">
          <a:xfrm>
            <a:off x="4499992" y="908720"/>
            <a:ext cx="3671887" cy="400110"/>
          </a:xfrm>
          <a:prstGeom prst="rect">
            <a:avLst/>
          </a:prstGeom>
          <a:noFill/>
          <a:ln w="9525">
            <a:noFill/>
            <a:miter lim="800000"/>
            <a:headEnd/>
            <a:tailEnd/>
          </a:ln>
        </p:spPr>
        <p:txBody>
          <a:bodyPr>
            <a:spAutoFit/>
          </a:bodyPr>
          <a:lstStyle/>
          <a:p>
            <a:pPr algn="ctr"/>
            <a:r>
              <a:rPr lang="en-US" sz="2000" b="1" dirty="0" smtClean="0">
                <a:solidFill>
                  <a:schemeClr val="bg1"/>
                </a:solidFill>
              </a:rPr>
              <a:t>Pedro </a:t>
            </a:r>
            <a:r>
              <a:rPr lang="pt-PT" sz="2000" b="1" dirty="0" smtClean="0">
                <a:solidFill>
                  <a:schemeClr val="bg1"/>
                </a:solidFill>
              </a:rPr>
              <a:t>Faia</a:t>
            </a:r>
            <a:endParaRPr lang="en-US" sz="2000" b="1" dirty="0">
              <a:solidFill>
                <a:schemeClr val="bg1"/>
              </a:solidFill>
            </a:endParaRPr>
          </a:p>
        </p:txBody>
      </p:sp>
      <p:sp>
        <p:nvSpPr>
          <p:cNvPr id="14" name="CaixaDeTexto 13"/>
          <p:cNvSpPr txBox="1"/>
          <p:nvPr/>
        </p:nvSpPr>
        <p:spPr>
          <a:xfrm>
            <a:off x="34925" y="3913188"/>
            <a:ext cx="4321175" cy="304800"/>
          </a:xfrm>
          <a:prstGeom prst="rect">
            <a:avLst/>
          </a:prstGeom>
          <a:noFill/>
        </p:spPr>
        <p:txBody>
          <a:bodyPr>
            <a:spAutoFit/>
          </a:bodyPr>
          <a:lstStyle/>
          <a:p>
            <a:pPr algn="ctr">
              <a:defRPr/>
            </a:pPr>
            <a:r>
              <a:rPr lang="pt-PT" sz="1400" b="1" dirty="0" smtClean="0">
                <a:solidFill>
                  <a:schemeClr val="bg1"/>
                </a:solidFill>
                <a:effectLst>
                  <a:outerShdw blurRad="38100" dist="38100" dir="2700000" algn="tl">
                    <a:srgbClr val="000000"/>
                  </a:outerShdw>
                </a:effectLst>
              </a:rPr>
              <a:t>13-14 </a:t>
            </a:r>
            <a:r>
              <a:rPr lang="pt-PT" sz="1400" b="1" dirty="0" err="1" smtClean="0">
                <a:solidFill>
                  <a:schemeClr val="bg1"/>
                </a:solidFill>
                <a:effectLst>
                  <a:outerShdw blurRad="38100" dist="38100" dir="2700000" algn="tl">
                    <a:srgbClr val="000000"/>
                  </a:outerShdw>
                </a:effectLst>
              </a:rPr>
              <a:t>October</a:t>
            </a:r>
            <a:r>
              <a:rPr lang="pt-PT" sz="1400" b="1" dirty="0" smtClean="0">
                <a:solidFill>
                  <a:schemeClr val="bg1"/>
                </a:solidFill>
                <a:effectLst>
                  <a:outerShdw blurRad="38100" dist="38100" dir="2700000" algn="tl">
                    <a:srgbClr val="000000"/>
                  </a:outerShdw>
                </a:effectLst>
              </a:rPr>
              <a:t> 2011</a:t>
            </a:r>
            <a:r>
              <a:rPr lang="pt-PT" sz="1400" b="1" dirty="0">
                <a:solidFill>
                  <a:schemeClr val="bg1"/>
                </a:solidFill>
                <a:effectLst>
                  <a:outerShdw blurRad="38100" dist="38100" dir="2700000" algn="tl">
                    <a:srgbClr val="000000"/>
                  </a:outerShdw>
                </a:effectLst>
              </a:rPr>
              <a:t>, </a:t>
            </a:r>
            <a:r>
              <a:rPr lang="pt-PT" sz="1400" b="1" dirty="0" smtClean="0">
                <a:solidFill>
                  <a:schemeClr val="bg1"/>
                </a:solidFill>
                <a:effectLst>
                  <a:outerShdw blurRad="38100" dist="38100" dir="2700000" algn="tl">
                    <a:srgbClr val="000000"/>
                  </a:outerShdw>
                </a:effectLst>
              </a:rPr>
              <a:t>Nancy, </a:t>
            </a:r>
            <a:r>
              <a:rPr lang="pt-PT" sz="1400" b="1" dirty="0" err="1" smtClean="0">
                <a:solidFill>
                  <a:schemeClr val="bg1"/>
                </a:solidFill>
                <a:effectLst>
                  <a:outerShdw blurRad="38100" dist="38100" dir="2700000" algn="tl">
                    <a:srgbClr val="000000"/>
                  </a:outerShdw>
                </a:effectLst>
              </a:rPr>
              <a:t>France</a:t>
            </a:r>
            <a:endParaRPr lang="pt-PT" sz="1400" b="1" dirty="0">
              <a:solidFill>
                <a:schemeClr val="bg1"/>
              </a:solidFill>
              <a:effectLst>
                <a:outerShdw blurRad="38100" dist="38100" dir="2700000" algn="tl">
                  <a:srgbClr val="000000"/>
                </a:outerShdw>
              </a:effectLst>
            </a:endParaRPr>
          </a:p>
        </p:txBody>
      </p:sp>
      <p:sp>
        <p:nvSpPr>
          <p:cNvPr id="18442" name="Text Box 13"/>
          <p:cNvSpPr txBox="1">
            <a:spLocks noChangeArrowheads="1"/>
          </p:cNvSpPr>
          <p:nvPr/>
        </p:nvSpPr>
        <p:spPr bwMode="auto">
          <a:xfrm>
            <a:off x="611560" y="332656"/>
            <a:ext cx="3960440" cy="3139321"/>
          </a:xfrm>
          <a:prstGeom prst="rect">
            <a:avLst/>
          </a:prstGeom>
          <a:noFill/>
          <a:ln w="9525">
            <a:noFill/>
            <a:miter lim="800000"/>
            <a:headEnd/>
            <a:tailEnd/>
          </a:ln>
        </p:spPr>
        <p:txBody>
          <a:bodyPr wrap="square">
            <a:spAutoFit/>
          </a:bodyPr>
          <a:lstStyle/>
          <a:p>
            <a:pPr algn="ctr">
              <a:spcBef>
                <a:spcPct val="50000"/>
              </a:spcBef>
            </a:pPr>
            <a:r>
              <a:rPr lang="en-US" dirty="0" smtClean="0"/>
              <a:t>COST Action - FP1005</a:t>
            </a:r>
          </a:p>
          <a:p>
            <a:pPr algn="ctr">
              <a:spcBef>
                <a:spcPct val="50000"/>
              </a:spcBef>
            </a:pPr>
            <a:r>
              <a:rPr lang="en-US" dirty="0" smtClean="0"/>
              <a:t>1st MC/WG Meeting</a:t>
            </a:r>
            <a:endParaRPr lang="pt-PT" dirty="0" smtClean="0"/>
          </a:p>
          <a:p>
            <a:pPr algn="ctr">
              <a:spcBef>
                <a:spcPct val="50000"/>
              </a:spcBef>
            </a:pPr>
            <a:r>
              <a:rPr lang="en-GB" b="1" dirty="0" smtClean="0"/>
              <a:t>“Fibre suspension flow modelling - a key for innovation and competitiveness in the pulp &amp; paper industry</a:t>
            </a:r>
            <a:r>
              <a:rPr lang="en-GB" b="1" cap="all" dirty="0" smtClean="0"/>
              <a:t>”</a:t>
            </a:r>
            <a:endParaRPr lang="pt-PT" dirty="0" smtClean="0"/>
          </a:p>
          <a:p>
            <a:pPr algn="ctr">
              <a:spcBef>
                <a:spcPct val="50000"/>
              </a:spcBef>
            </a:pPr>
            <a:endParaRPr lang="pt-PT" dirty="0" smtClean="0"/>
          </a:p>
          <a:p>
            <a:pPr algn="ctr">
              <a:spcBef>
                <a:spcPct val="50000"/>
              </a:spcBef>
            </a:pPr>
            <a:r>
              <a:rPr lang="pt-PT" dirty="0" smtClean="0"/>
              <a:t>(ECOST-MEETING-FP1005-131011-011079)</a:t>
            </a:r>
            <a:endParaRPr lang="pt-PT"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Marcador de Posição de Conteúdo 4"/>
          <p:cNvPicPr>
            <a:picLocks noGrp="1"/>
          </p:cNvPicPr>
          <p:nvPr>
            <p:ph idx="1"/>
          </p:nvPr>
        </p:nvPicPr>
        <p:blipFill>
          <a:blip r:embed="rId3" cstate="print"/>
          <a:srcRect/>
          <a:stretch>
            <a:fillRect/>
          </a:stretch>
        </p:blipFill>
        <p:spPr bwMode="auto">
          <a:xfrm>
            <a:off x="1259632" y="836712"/>
            <a:ext cx="5796136" cy="3222104"/>
          </a:xfrm>
          <a:prstGeom prst="rect">
            <a:avLst/>
          </a:prstGeom>
          <a:noFill/>
          <a:ln w="9525">
            <a:noFill/>
            <a:miter lim="800000"/>
            <a:headEnd/>
            <a:tailEnd/>
          </a:ln>
        </p:spPr>
      </p:pic>
      <p:pic>
        <p:nvPicPr>
          <p:cNvPr id="6" name="Imagem 5" descr="Saida_AD5932.JPG"/>
          <p:cNvPicPr/>
          <p:nvPr/>
        </p:nvPicPr>
        <p:blipFill>
          <a:blip r:embed="rId4" cstate="print"/>
          <a:stretch>
            <a:fillRect/>
          </a:stretch>
        </p:blipFill>
        <p:spPr>
          <a:xfrm>
            <a:off x="5220072" y="4005064"/>
            <a:ext cx="3251200" cy="2438400"/>
          </a:xfrm>
          <a:prstGeom prst="rect">
            <a:avLst/>
          </a:prstGeom>
        </p:spPr>
      </p:pic>
      <p:sp>
        <p:nvSpPr>
          <p:cNvPr id="7" name="CaixaDeTexto 6"/>
          <p:cNvSpPr txBox="1"/>
          <p:nvPr/>
        </p:nvSpPr>
        <p:spPr>
          <a:xfrm>
            <a:off x="611560" y="4509120"/>
            <a:ext cx="4968552" cy="1477328"/>
          </a:xfrm>
          <a:prstGeom prst="rect">
            <a:avLst/>
          </a:prstGeom>
          <a:noFill/>
        </p:spPr>
        <p:txBody>
          <a:bodyPr wrap="square" rtlCol="0">
            <a:spAutoFit/>
          </a:bodyPr>
          <a:lstStyle/>
          <a:p>
            <a:pPr>
              <a:lnSpc>
                <a:spcPct val="150000"/>
              </a:lnSpc>
              <a:buClr>
                <a:schemeClr val="accent1"/>
              </a:buClr>
            </a:pPr>
            <a:r>
              <a:rPr lang="pt-PT" b="1" dirty="0" smtClean="0">
                <a:solidFill>
                  <a:srgbClr val="FF0000"/>
                </a:solidFill>
                <a:latin typeface="+mn-lt"/>
              </a:rPr>
              <a:t>Sinusoidal </a:t>
            </a:r>
            <a:r>
              <a:rPr lang="pt-PT" b="1" dirty="0" err="1" smtClean="0">
                <a:solidFill>
                  <a:srgbClr val="FF0000"/>
                </a:solidFill>
                <a:latin typeface="+mn-lt"/>
              </a:rPr>
              <a:t>voltage</a:t>
            </a:r>
            <a:r>
              <a:rPr lang="pt-PT" b="1" dirty="0" smtClean="0">
                <a:solidFill>
                  <a:srgbClr val="FF0000"/>
                </a:solidFill>
                <a:latin typeface="+mn-lt"/>
              </a:rPr>
              <a:t> </a:t>
            </a:r>
            <a:r>
              <a:rPr lang="pt-PT" b="1" dirty="0" err="1" smtClean="0">
                <a:solidFill>
                  <a:srgbClr val="FF0000"/>
                </a:solidFill>
                <a:latin typeface="+mn-lt"/>
              </a:rPr>
              <a:t>signal</a:t>
            </a:r>
            <a:r>
              <a:rPr lang="pt-PT" b="1" dirty="0" smtClean="0">
                <a:solidFill>
                  <a:srgbClr val="FF0000"/>
                </a:solidFill>
                <a:latin typeface="+mn-lt"/>
              </a:rPr>
              <a:t> </a:t>
            </a:r>
            <a:r>
              <a:rPr lang="pt-PT" b="1" dirty="0" err="1" smtClean="0">
                <a:solidFill>
                  <a:srgbClr val="FF0000"/>
                </a:solidFill>
                <a:latin typeface="+mn-lt"/>
              </a:rPr>
              <a:t>generator</a:t>
            </a:r>
            <a:endParaRPr lang="pt-PT" b="1" dirty="0" smtClean="0">
              <a:solidFill>
                <a:srgbClr val="FF0000"/>
              </a:solidFill>
              <a:latin typeface="+mn-lt"/>
            </a:endParaRPr>
          </a:p>
          <a:p>
            <a:pPr>
              <a:lnSpc>
                <a:spcPct val="150000"/>
              </a:lnSpc>
              <a:buClr>
                <a:schemeClr val="accent1"/>
              </a:buClr>
            </a:pPr>
            <a:r>
              <a:rPr lang="pt-PT" b="1" dirty="0" smtClean="0">
                <a:solidFill>
                  <a:srgbClr val="FF0000"/>
                </a:solidFill>
                <a:latin typeface="+mn-lt"/>
              </a:rPr>
              <a:t>(</a:t>
            </a:r>
            <a:r>
              <a:rPr lang="pt-PT" b="1" dirty="0" err="1" smtClean="0">
                <a:solidFill>
                  <a:srgbClr val="FF0000"/>
                </a:solidFill>
                <a:latin typeface="+mn-lt"/>
              </a:rPr>
              <a:t>Frequencies</a:t>
            </a:r>
            <a:r>
              <a:rPr lang="pt-PT" b="1" dirty="0" smtClean="0">
                <a:solidFill>
                  <a:srgbClr val="FF0000"/>
                </a:solidFill>
                <a:latin typeface="+mn-lt"/>
              </a:rPr>
              <a:t>  </a:t>
            </a:r>
            <a:r>
              <a:rPr lang="pt-PT" b="1" dirty="0" err="1" smtClean="0">
                <a:solidFill>
                  <a:srgbClr val="FF0000"/>
                </a:solidFill>
                <a:latin typeface="+mn-lt"/>
              </a:rPr>
              <a:t>up</a:t>
            </a:r>
            <a:r>
              <a:rPr lang="pt-PT" b="1" dirty="0" smtClean="0">
                <a:solidFill>
                  <a:srgbClr val="FF0000"/>
                </a:solidFill>
                <a:latin typeface="+mn-lt"/>
              </a:rPr>
              <a:t> to 100Khz)</a:t>
            </a:r>
          </a:p>
          <a:p>
            <a:endParaRPr lang="pt-PT" b="1" dirty="0" smtClean="0">
              <a:solidFill>
                <a:srgbClr val="FF0000"/>
              </a:solidFill>
              <a:latin typeface="+mn-lt"/>
            </a:endParaRPr>
          </a:p>
          <a:p>
            <a:endParaRPr lang="pt-PT" b="1" dirty="0" smtClean="0">
              <a:solidFill>
                <a:srgbClr val="FF0000"/>
              </a:solidFill>
              <a:latin typeface="+mn-lt"/>
            </a:endParaRPr>
          </a:p>
        </p:txBody>
      </p:sp>
      <p:sp>
        <p:nvSpPr>
          <p:cNvPr id="9" name="Rectângulo 8"/>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Marcador de Posição de Conteúdo 9"/>
          <p:cNvPicPr>
            <a:picLocks noGrp="1"/>
          </p:cNvPicPr>
          <p:nvPr>
            <p:ph idx="1"/>
          </p:nvPr>
        </p:nvPicPr>
        <p:blipFill>
          <a:blip r:embed="rId2" cstate="print"/>
          <a:srcRect/>
          <a:stretch>
            <a:fillRect/>
          </a:stretch>
        </p:blipFill>
        <p:spPr bwMode="auto">
          <a:xfrm>
            <a:off x="3851920" y="1268760"/>
            <a:ext cx="4822072" cy="3168352"/>
          </a:xfrm>
          <a:prstGeom prst="rect">
            <a:avLst/>
          </a:prstGeom>
          <a:noFill/>
          <a:ln w="9525">
            <a:noFill/>
            <a:miter lim="800000"/>
            <a:headEnd/>
            <a:tailEnd/>
          </a:ln>
        </p:spPr>
      </p:pic>
      <p:pic>
        <p:nvPicPr>
          <p:cNvPr id="11" name="Imagem 10" descr="Correcção_ValorMédio_Amplitude.JPG"/>
          <p:cNvPicPr/>
          <p:nvPr/>
        </p:nvPicPr>
        <p:blipFill>
          <a:blip r:embed="rId3" cstate="print"/>
          <a:stretch>
            <a:fillRect/>
          </a:stretch>
        </p:blipFill>
        <p:spPr>
          <a:xfrm>
            <a:off x="755576" y="3861048"/>
            <a:ext cx="3312368" cy="2496691"/>
          </a:xfrm>
          <a:prstGeom prst="rect">
            <a:avLst/>
          </a:prstGeom>
        </p:spPr>
      </p:pic>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4" name="Rectângulo 13"/>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8" name="CaixaDeTexto 7"/>
          <p:cNvSpPr txBox="1"/>
          <p:nvPr/>
        </p:nvSpPr>
        <p:spPr>
          <a:xfrm>
            <a:off x="683568" y="908720"/>
            <a:ext cx="5040560" cy="369332"/>
          </a:xfrm>
          <a:prstGeom prst="rect">
            <a:avLst/>
          </a:prstGeom>
          <a:noFill/>
        </p:spPr>
        <p:txBody>
          <a:bodyPr wrap="square" rtlCol="0">
            <a:spAutoFit/>
          </a:bodyPr>
          <a:lstStyle/>
          <a:p>
            <a:r>
              <a:rPr lang="pt-PT" b="1" dirty="0" smtClean="0">
                <a:solidFill>
                  <a:srgbClr val="FF0000"/>
                </a:solidFill>
                <a:latin typeface="+mn-lt"/>
              </a:rPr>
              <a:t>Amplitude </a:t>
            </a:r>
            <a:r>
              <a:rPr lang="pt-PT" b="1" dirty="0" err="1" smtClean="0">
                <a:solidFill>
                  <a:srgbClr val="FF0000"/>
                </a:solidFill>
                <a:latin typeface="+mn-lt"/>
              </a:rPr>
              <a:t>and</a:t>
            </a:r>
            <a:r>
              <a:rPr lang="pt-PT" b="1" dirty="0" smtClean="0">
                <a:solidFill>
                  <a:srgbClr val="FF0000"/>
                </a:solidFill>
                <a:latin typeface="+mn-lt"/>
              </a:rPr>
              <a:t> DC </a:t>
            </a:r>
            <a:r>
              <a:rPr lang="pt-PT" b="1" dirty="0" err="1" smtClean="0">
                <a:solidFill>
                  <a:srgbClr val="FF0000"/>
                </a:solidFill>
                <a:latin typeface="+mn-lt"/>
              </a:rPr>
              <a:t>component</a:t>
            </a:r>
            <a:r>
              <a:rPr lang="pt-PT" b="1" dirty="0" smtClean="0">
                <a:solidFill>
                  <a:srgbClr val="FF0000"/>
                </a:solidFill>
                <a:latin typeface="+mn-lt"/>
              </a:rPr>
              <a:t> </a:t>
            </a:r>
            <a:r>
              <a:rPr lang="pt-PT" b="1" dirty="0" err="1" smtClean="0">
                <a:solidFill>
                  <a:srgbClr val="FF0000"/>
                </a:solidFill>
                <a:latin typeface="+mn-lt"/>
              </a:rPr>
              <a:t>adjustment</a:t>
            </a:r>
            <a:endParaRPr lang="pt-PT" b="1" dirty="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27650" name="Picture 2"/>
          <p:cNvPicPr>
            <a:picLocks noGrp="1" noChangeAspect="1" noChangeArrowheads="1"/>
          </p:cNvPicPr>
          <p:nvPr>
            <p:ph idx="1"/>
          </p:nvPr>
        </p:nvPicPr>
        <p:blipFill>
          <a:blip r:embed="rId2" cstate="print"/>
          <a:srcRect/>
          <a:stretch>
            <a:fillRect/>
          </a:stretch>
        </p:blipFill>
        <p:spPr bwMode="auto">
          <a:xfrm>
            <a:off x="755576" y="836712"/>
            <a:ext cx="5184576" cy="5221942"/>
          </a:xfrm>
          <a:prstGeom prst="rect">
            <a:avLst/>
          </a:prstGeom>
          <a:noFill/>
          <a:ln w="9525">
            <a:noFill/>
            <a:miter lim="800000"/>
            <a:headEnd/>
            <a:tailEnd/>
          </a:ln>
        </p:spPr>
      </p:pic>
      <p:sp>
        <p:nvSpPr>
          <p:cNvPr id="9" name="Rectângulo 8"/>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pic>
        <p:nvPicPr>
          <p:cNvPr id="10" name="Marcador de Posição de Conteúdo 8" descr="Após_desfasamento.JPG"/>
          <p:cNvPicPr>
            <a:picLocks/>
          </p:cNvPicPr>
          <p:nvPr/>
        </p:nvPicPr>
        <p:blipFill>
          <a:blip r:embed="rId3" cstate="print"/>
          <a:stretch>
            <a:fillRect/>
          </a:stretch>
        </p:blipFill>
        <p:spPr bwMode="auto">
          <a:xfrm>
            <a:off x="5364088" y="3933056"/>
            <a:ext cx="3251200" cy="2438400"/>
          </a:xfrm>
          <a:prstGeom prst="rect">
            <a:avLst/>
          </a:prstGeom>
          <a:noFill/>
          <a:ln w="9525">
            <a:noFill/>
            <a:miter lim="800000"/>
            <a:headEnd/>
            <a:tailEnd/>
          </a:ln>
        </p:spPr>
      </p:pic>
      <p:sp>
        <p:nvSpPr>
          <p:cNvPr id="7" name="CaixaDeTexto 6"/>
          <p:cNvSpPr txBox="1"/>
          <p:nvPr/>
        </p:nvSpPr>
        <p:spPr>
          <a:xfrm>
            <a:off x="611560" y="476672"/>
            <a:ext cx="2016224" cy="923330"/>
          </a:xfrm>
          <a:prstGeom prst="rect">
            <a:avLst/>
          </a:prstGeom>
          <a:noFill/>
        </p:spPr>
        <p:txBody>
          <a:bodyPr wrap="square" rtlCol="0">
            <a:spAutoFit/>
          </a:bodyPr>
          <a:lstStyle/>
          <a:p>
            <a:endParaRPr lang="pt-PT" b="1" dirty="0" smtClean="0">
              <a:solidFill>
                <a:srgbClr val="FF0000"/>
              </a:solidFill>
              <a:latin typeface="+mn-lt"/>
            </a:endParaRPr>
          </a:p>
          <a:p>
            <a:endParaRPr lang="pt-PT" b="1" dirty="0" smtClean="0">
              <a:solidFill>
                <a:srgbClr val="FF0000"/>
              </a:solidFill>
              <a:latin typeface="+mn-lt"/>
            </a:endParaRPr>
          </a:p>
          <a:p>
            <a:pPr>
              <a:buClr>
                <a:schemeClr val="accent1"/>
              </a:buClr>
            </a:pPr>
            <a:r>
              <a:rPr lang="pt-PT" b="1" dirty="0" err="1" smtClean="0">
                <a:solidFill>
                  <a:srgbClr val="FF0000"/>
                </a:solidFill>
                <a:latin typeface="+mn-lt"/>
              </a:rPr>
              <a:t>Phase</a:t>
            </a:r>
            <a:r>
              <a:rPr lang="pt-PT" b="1" dirty="0" smtClean="0">
                <a:solidFill>
                  <a:srgbClr val="FF0000"/>
                </a:solidFill>
                <a:latin typeface="+mn-lt"/>
              </a:rPr>
              <a:t> </a:t>
            </a:r>
            <a:r>
              <a:rPr lang="pt-PT" b="1" dirty="0" err="1" smtClean="0">
                <a:solidFill>
                  <a:srgbClr val="FF0000"/>
                </a:solidFill>
                <a:latin typeface="+mn-lt"/>
              </a:rPr>
              <a:t>shifter</a:t>
            </a:r>
            <a:endParaRPr lang="pt-PT" b="1" dirty="0" smtClean="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6"/>
          <p:cNvSpPr txBox="1"/>
          <p:nvPr/>
        </p:nvSpPr>
        <p:spPr>
          <a:xfrm>
            <a:off x="611560" y="620688"/>
            <a:ext cx="3728370" cy="2308324"/>
          </a:xfrm>
          <a:prstGeom prst="rect">
            <a:avLst/>
          </a:prstGeom>
          <a:noFill/>
        </p:spPr>
        <p:txBody>
          <a:bodyPr wrap="square" rtlCol="0">
            <a:spAutoFit/>
          </a:bodyPr>
          <a:lstStyle/>
          <a:p>
            <a:endParaRPr lang="pt-PT" b="1" dirty="0" smtClean="0">
              <a:solidFill>
                <a:srgbClr val="FF0000"/>
              </a:solidFill>
              <a:latin typeface="+mn-lt"/>
            </a:endParaRPr>
          </a:p>
          <a:p>
            <a:endParaRPr lang="pt-PT" b="1" dirty="0" smtClean="0">
              <a:solidFill>
                <a:srgbClr val="FF0000"/>
              </a:solidFill>
              <a:latin typeface="+mn-lt"/>
            </a:endParaRPr>
          </a:p>
          <a:p>
            <a:pPr>
              <a:buClr>
                <a:schemeClr val="accent1"/>
              </a:buClr>
            </a:pPr>
            <a:r>
              <a:rPr lang="pt-PT" b="1" dirty="0" err="1" smtClean="0">
                <a:solidFill>
                  <a:srgbClr val="FF0000"/>
                </a:solidFill>
                <a:latin typeface="+mn-lt"/>
              </a:rPr>
              <a:t>Phase</a:t>
            </a:r>
            <a:r>
              <a:rPr lang="pt-PT" b="1" dirty="0" smtClean="0">
                <a:solidFill>
                  <a:srgbClr val="FF0000"/>
                </a:solidFill>
                <a:latin typeface="+mn-lt"/>
              </a:rPr>
              <a:t> </a:t>
            </a:r>
            <a:r>
              <a:rPr lang="pt-PT" b="1" dirty="0" err="1" smtClean="0">
                <a:solidFill>
                  <a:srgbClr val="FF0000"/>
                </a:solidFill>
                <a:latin typeface="+mn-lt"/>
              </a:rPr>
              <a:t>shift</a:t>
            </a:r>
            <a:r>
              <a:rPr lang="pt-PT" b="1" dirty="0" smtClean="0">
                <a:solidFill>
                  <a:srgbClr val="FF0000"/>
                </a:solidFill>
                <a:latin typeface="+mn-lt"/>
              </a:rPr>
              <a:t> </a:t>
            </a:r>
            <a:r>
              <a:rPr lang="pt-PT" b="1" dirty="0" err="1" smtClean="0">
                <a:solidFill>
                  <a:srgbClr val="FF0000"/>
                </a:solidFill>
                <a:latin typeface="+mn-lt"/>
              </a:rPr>
              <a:t>control</a:t>
            </a:r>
            <a:endParaRPr lang="pt-PT" b="1" dirty="0" smtClean="0">
              <a:solidFill>
                <a:srgbClr val="FF0000"/>
              </a:solidFill>
              <a:latin typeface="+mn-lt"/>
            </a:endParaRPr>
          </a:p>
          <a:p>
            <a:pPr lvl="1">
              <a:buClr>
                <a:schemeClr val="accent1"/>
              </a:buClr>
            </a:pPr>
            <a:endParaRPr lang="pt-PT" b="1" dirty="0" smtClean="0">
              <a:solidFill>
                <a:srgbClr val="FF0000"/>
              </a:solidFill>
              <a:latin typeface="+mn-lt"/>
            </a:endParaRPr>
          </a:p>
          <a:p>
            <a:pPr>
              <a:buClr>
                <a:schemeClr val="accent1"/>
              </a:buClr>
            </a:pPr>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4" name="Marcador de Posição de Conteúdo 13"/>
          <p:cNvPicPr>
            <a:picLocks noGrp="1"/>
          </p:cNvPicPr>
          <p:nvPr>
            <p:ph idx="1"/>
          </p:nvPr>
        </p:nvPicPr>
        <p:blipFill>
          <a:blip r:embed="rId2" cstate="print"/>
          <a:srcRect/>
          <a:stretch>
            <a:fillRect/>
          </a:stretch>
        </p:blipFill>
        <p:spPr bwMode="auto">
          <a:xfrm>
            <a:off x="3203848" y="692696"/>
            <a:ext cx="5380134" cy="3222104"/>
          </a:xfrm>
          <a:prstGeom prst="rect">
            <a:avLst/>
          </a:prstGeom>
          <a:noFill/>
          <a:ln w="9525">
            <a:noFill/>
            <a:miter lim="800000"/>
            <a:headEnd/>
            <a:tailEnd/>
          </a:ln>
        </p:spPr>
      </p:pic>
      <p:pic>
        <p:nvPicPr>
          <p:cNvPr id="15" name="Imagem 14"/>
          <p:cNvPicPr/>
          <p:nvPr/>
        </p:nvPicPr>
        <p:blipFill>
          <a:blip r:embed="rId3" cstate="print"/>
          <a:srcRect/>
          <a:stretch>
            <a:fillRect/>
          </a:stretch>
        </p:blipFill>
        <p:spPr bwMode="auto">
          <a:xfrm>
            <a:off x="539552" y="3284984"/>
            <a:ext cx="3240359" cy="745802"/>
          </a:xfrm>
          <a:prstGeom prst="rect">
            <a:avLst/>
          </a:prstGeom>
          <a:noFill/>
          <a:ln w="9525">
            <a:noFill/>
            <a:miter lim="800000"/>
            <a:headEnd/>
            <a:tailEnd/>
          </a:ln>
        </p:spPr>
      </p:pic>
      <p:pic>
        <p:nvPicPr>
          <p:cNvPr id="17" name="Imagem 16" descr="Multiplicação_Filtrada.JPG"/>
          <p:cNvPicPr/>
          <p:nvPr/>
        </p:nvPicPr>
        <p:blipFill>
          <a:blip r:embed="rId4" cstate="print"/>
          <a:stretch>
            <a:fillRect/>
          </a:stretch>
        </p:blipFill>
        <p:spPr>
          <a:xfrm>
            <a:off x="4788024" y="4077072"/>
            <a:ext cx="2880320" cy="2160240"/>
          </a:xfrm>
          <a:prstGeom prst="rect">
            <a:avLst/>
          </a:prstGeom>
        </p:spPr>
      </p:pic>
      <p:sp>
        <p:nvSpPr>
          <p:cNvPr id="12" name="Rectângulo 11"/>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6"/>
          <p:cNvSpPr txBox="1"/>
          <p:nvPr/>
        </p:nvSpPr>
        <p:spPr>
          <a:xfrm>
            <a:off x="611560" y="476672"/>
            <a:ext cx="9001000" cy="923330"/>
          </a:xfrm>
          <a:prstGeom prst="rect">
            <a:avLst/>
          </a:prstGeom>
          <a:noFill/>
        </p:spPr>
        <p:txBody>
          <a:bodyPr wrap="square" rtlCol="0">
            <a:spAutoFit/>
          </a:bodyPr>
          <a:lstStyle/>
          <a:p>
            <a:endParaRPr lang="pt-PT" b="1" dirty="0" smtClean="0">
              <a:solidFill>
                <a:srgbClr val="FF0000"/>
              </a:solidFill>
              <a:latin typeface="+mn-lt"/>
            </a:endParaRPr>
          </a:p>
          <a:p>
            <a:endParaRPr lang="pt-PT" b="1" dirty="0" smtClean="0">
              <a:solidFill>
                <a:srgbClr val="FF0000"/>
              </a:solidFill>
              <a:latin typeface="+mn-lt"/>
            </a:endParaRPr>
          </a:p>
          <a:p>
            <a:pPr>
              <a:buClr>
                <a:schemeClr val="accent1"/>
              </a:buClr>
            </a:pPr>
            <a:r>
              <a:rPr lang="pt-PT" b="1" dirty="0" err="1" smtClean="0">
                <a:solidFill>
                  <a:srgbClr val="FF0000"/>
                </a:solidFill>
                <a:latin typeface="+mn-lt"/>
              </a:rPr>
              <a:t>Power</a:t>
            </a:r>
            <a:r>
              <a:rPr lang="pt-PT" b="1" dirty="0" smtClean="0">
                <a:solidFill>
                  <a:srgbClr val="FF0000"/>
                </a:solidFill>
                <a:latin typeface="+mn-lt"/>
              </a:rPr>
              <a:t> </a:t>
            </a:r>
            <a:r>
              <a:rPr lang="pt-PT" b="1" dirty="0" err="1" smtClean="0">
                <a:solidFill>
                  <a:srgbClr val="FF0000"/>
                </a:solidFill>
                <a:latin typeface="+mn-lt"/>
              </a:rPr>
              <a:t>amplifier</a:t>
            </a:r>
            <a:r>
              <a:rPr lang="pt-PT" b="1" dirty="0" smtClean="0">
                <a:solidFill>
                  <a:srgbClr val="FF0000"/>
                </a:solidFill>
                <a:latin typeface="+mn-lt"/>
              </a:rPr>
              <a:t> - </a:t>
            </a:r>
            <a:r>
              <a:rPr lang="pt-PT" b="1" dirty="0" err="1" smtClean="0">
                <a:solidFill>
                  <a:srgbClr val="FF0000"/>
                </a:solidFill>
                <a:latin typeface="+mn-lt"/>
              </a:rPr>
              <a:t>push-pull</a:t>
            </a:r>
            <a:r>
              <a:rPr lang="pt-PT" b="1" dirty="0" smtClean="0">
                <a:solidFill>
                  <a:srgbClr val="FF0000"/>
                </a:solidFill>
                <a:latin typeface="+mn-lt"/>
              </a:rPr>
              <a:t> </a:t>
            </a:r>
            <a:r>
              <a:rPr lang="pt-PT" b="1" dirty="0" err="1" smtClean="0">
                <a:solidFill>
                  <a:srgbClr val="FF0000"/>
                </a:solidFill>
                <a:latin typeface="+mn-lt"/>
              </a:rPr>
              <a:t>circuit</a:t>
            </a:r>
            <a:r>
              <a:rPr lang="pt-PT" b="1" dirty="0" smtClean="0">
                <a:solidFill>
                  <a:srgbClr val="FF0000"/>
                </a:solidFill>
                <a:latin typeface="+mn-lt"/>
              </a:rPr>
              <a:t> </a:t>
            </a:r>
            <a:r>
              <a:rPr lang="pt-PT" b="1" dirty="0" err="1" smtClean="0">
                <a:solidFill>
                  <a:srgbClr val="FF0000"/>
                </a:solidFill>
                <a:latin typeface="+mn-lt"/>
              </a:rPr>
              <a:t>with</a:t>
            </a:r>
            <a:r>
              <a:rPr lang="pt-PT" b="1" dirty="0" smtClean="0">
                <a:solidFill>
                  <a:srgbClr val="FF0000"/>
                </a:solidFill>
                <a:latin typeface="+mn-lt"/>
              </a:rPr>
              <a:t> </a:t>
            </a:r>
            <a:r>
              <a:rPr lang="pt-PT" b="1" dirty="0" err="1" smtClean="0">
                <a:solidFill>
                  <a:srgbClr val="FF0000"/>
                </a:solidFill>
                <a:latin typeface="+mn-lt"/>
              </a:rPr>
              <a:t>distortion</a:t>
            </a:r>
            <a:r>
              <a:rPr lang="pt-PT" b="1" dirty="0" smtClean="0">
                <a:solidFill>
                  <a:srgbClr val="FF0000"/>
                </a:solidFill>
                <a:latin typeface="+mn-lt"/>
              </a:rPr>
              <a:t> </a:t>
            </a:r>
            <a:r>
              <a:rPr lang="pt-PT" b="1" dirty="0" err="1" smtClean="0">
                <a:solidFill>
                  <a:srgbClr val="FF0000"/>
                </a:solidFill>
                <a:latin typeface="+mn-lt"/>
              </a:rPr>
              <a:t>correction</a:t>
            </a:r>
            <a:r>
              <a:rPr lang="pt-PT" b="1" dirty="0" smtClean="0">
                <a:solidFill>
                  <a:srgbClr val="FF0000"/>
                </a:solidFill>
                <a:latin typeface="+mn-lt"/>
              </a:rPr>
              <a:t>.</a:t>
            </a: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2" name="Marcador de Posição de Conteúdo 11"/>
          <p:cNvPicPr>
            <a:picLocks noGrp="1"/>
          </p:cNvPicPr>
          <p:nvPr>
            <p:ph idx="1"/>
          </p:nvPr>
        </p:nvPicPr>
        <p:blipFill>
          <a:blip r:embed="rId2" cstate="print"/>
          <a:srcRect/>
          <a:stretch>
            <a:fillRect/>
          </a:stretch>
        </p:blipFill>
        <p:spPr bwMode="auto">
          <a:xfrm>
            <a:off x="4139952" y="1772816"/>
            <a:ext cx="4486902" cy="3333334"/>
          </a:xfrm>
          <a:prstGeom prst="rect">
            <a:avLst/>
          </a:prstGeom>
          <a:noFill/>
          <a:ln w="9525">
            <a:noFill/>
            <a:miter lim="800000"/>
            <a:headEnd/>
            <a:tailEnd/>
          </a:ln>
        </p:spPr>
      </p:pic>
      <p:pic>
        <p:nvPicPr>
          <p:cNvPr id="13" name="Imagem 12"/>
          <p:cNvPicPr/>
          <p:nvPr/>
        </p:nvPicPr>
        <p:blipFill>
          <a:blip r:embed="rId3" cstate="print"/>
          <a:srcRect/>
          <a:stretch>
            <a:fillRect/>
          </a:stretch>
        </p:blipFill>
        <p:spPr bwMode="auto">
          <a:xfrm>
            <a:off x="755576" y="4005064"/>
            <a:ext cx="2587984" cy="1817245"/>
          </a:xfrm>
          <a:prstGeom prst="rect">
            <a:avLst/>
          </a:prstGeom>
          <a:noFill/>
          <a:ln w="9525">
            <a:noFill/>
            <a:miter lim="800000"/>
            <a:headEnd/>
            <a:tailEnd/>
          </a:ln>
        </p:spPr>
      </p:pic>
      <p:sp>
        <p:nvSpPr>
          <p:cNvPr id="10" name="Rectângulo 9"/>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0" name="Marcador de Posição de Conteúdo 9"/>
          <p:cNvPicPr>
            <a:picLocks noGrp="1"/>
          </p:cNvPicPr>
          <p:nvPr>
            <p:ph idx="1"/>
          </p:nvPr>
        </p:nvPicPr>
        <p:blipFill>
          <a:blip r:embed="rId2" cstate="print"/>
          <a:srcRect/>
          <a:stretch>
            <a:fillRect/>
          </a:stretch>
        </p:blipFill>
        <p:spPr bwMode="auto">
          <a:xfrm>
            <a:off x="3779912" y="1124744"/>
            <a:ext cx="4860032" cy="3528392"/>
          </a:xfrm>
          <a:prstGeom prst="rect">
            <a:avLst/>
          </a:prstGeom>
          <a:noFill/>
          <a:ln w="9525">
            <a:noFill/>
            <a:miter lim="800000"/>
            <a:headEnd/>
            <a:tailEnd/>
          </a:ln>
        </p:spPr>
      </p:pic>
      <p:pic>
        <p:nvPicPr>
          <p:cNvPr id="11" name="Imagem 10" descr="Após_desfasamento_correcção_amplitude_e_valor_médio.JPG"/>
          <p:cNvPicPr/>
          <p:nvPr/>
        </p:nvPicPr>
        <p:blipFill>
          <a:blip r:embed="rId3" cstate="print"/>
          <a:stretch>
            <a:fillRect/>
          </a:stretch>
        </p:blipFill>
        <p:spPr>
          <a:xfrm>
            <a:off x="539552" y="3933056"/>
            <a:ext cx="3467224" cy="2348880"/>
          </a:xfrm>
          <a:prstGeom prst="rect">
            <a:avLst/>
          </a:prstGeom>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4" name="Rectângulo 13"/>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7" name="CaixaDeTexto 6"/>
          <p:cNvSpPr txBox="1"/>
          <p:nvPr/>
        </p:nvSpPr>
        <p:spPr>
          <a:xfrm>
            <a:off x="683568" y="404664"/>
            <a:ext cx="6336704" cy="1477328"/>
          </a:xfrm>
          <a:prstGeom prst="rect">
            <a:avLst/>
          </a:prstGeom>
          <a:noFill/>
        </p:spPr>
        <p:txBody>
          <a:bodyPr wrap="square" rtlCol="0">
            <a:spAutoFit/>
          </a:bodyPr>
          <a:lstStyle/>
          <a:p>
            <a:endParaRPr lang="pt-PT" b="1" dirty="0" smtClean="0">
              <a:solidFill>
                <a:srgbClr val="FF0000"/>
              </a:solidFill>
              <a:latin typeface="+mn-lt"/>
            </a:endParaRPr>
          </a:p>
          <a:p>
            <a:endParaRPr lang="pt-PT" b="1" dirty="0" smtClean="0">
              <a:solidFill>
                <a:srgbClr val="FF0000"/>
              </a:solidFill>
              <a:latin typeface="+mn-lt"/>
            </a:endParaRPr>
          </a:p>
          <a:p>
            <a:pPr>
              <a:buClr>
                <a:schemeClr val="accent1"/>
              </a:buClr>
            </a:pPr>
            <a:r>
              <a:rPr lang="pt-PT" b="1" dirty="0" err="1" smtClean="0">
                <a:solidFill>
                  <a:srgbClr val="FF0000"/>
                </a:solidFill>
                <a:latin typeface="+mn-lt"/>
              </a:rPr>
              <a:t>Electrode</a:t>
            </a:r>
            <a:r>
              <a:rPr lang="pt-PT" b="1" dirty="0" smtClean="0">
                <a:solidFill>
                  <a:srgbClr val="FF0000"/>
                </a:solidFill>
                <a:latin typeface="+mn-lt"/>
              </a:rPr>
              <a:t> </a:t>
            </a:r>
            <a:r>
              <a:rPr lang="pt-PT" b="1" dirty="0" err="1" smtClean="0">
                <a:solidFill>
                  <a:srgbClr val="FF0000"/>
                </a:solidFill>
                <a:latin typeface="+mn-lt"/>
              </a:rPr>
              <a:t>pairs</a:t>
            </a:r>
            <a:r>
              <a:rPr lang="pt-PT" b="1" dirty="0" smtClean="0">
                <a:solidFill>
                  <a:srgbClr val="FF0000"/>
                </a:solidFill>
                <a:latin typeface="+mn-lt"/>
              </a:rPr>
              <a:t> </a:t>
            </a:r>
            <a:r>
              <a:rPr lang="pt-PT" b="1" dirty="0" err="1" smtClean="0">
                <a:solidFill>
                  <a:srgbClr val="FF0000"/>
                </a:solidFill>
                <a:latin typeface="+mn-lt"/>
              </a:rPr>
              <a:t>voltage</a:t>
            </a:r>
            <a:r>
              <a:rPr lang="pt-PT" b="1" dirty="0" smtClean="0">
                <a:solidFill>
                  <a:srgbClr val="FF0000"/>
                </a:solidFill>
                <a:latin typeface="+mn-lt"/>
              </a:rPr>
              <a:t> </a:t>
            </a:r>
            <a:r>
              <a:rPr lang="pt-PT" b="1" dirty="0" err="1" smtClean="0">
                <a:solidFill>
                  <a:srgbClr val="FF0000"/>
                </a:solidFill>
                <a:latin typeface="+mn-lt"/>
              </a:rPr>
              <a:t>difference</a:t>
            </a:r>
            <a:r>
              <a:rPr lang="pt-PT" b="1" dirty="0" smtClean="0">
                <a:solidFill>
                  <a:srgbClr val="FF0000"/>
                </a:solidFill>
                <a:latin typeface="+mn-lt"/>
              </a:rPr>
              <a:t> </a:t>
            </a:r>
            <a:r>
              <a:rPr lang="pt-PT" b="1" dirty="0" err="1" smtClean="0">
                <a:solidFill>
                  <a:srgbClr val="FF0000"/>
                </a:solidFill>
                <a:latin typeface="+mn-lt"/>
              </a:rPr>
              <a:t>amplifier</a:t>
            </a:r>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6"/>
          <p:cNvSpPr txBox="1"/>
          <p:nvPr/>
        </p:nvSpPr>
        <p:spPr>
          <a:xfrm>
            <a:off x="683568" y="692696"/>
            <a:ext cx="8676456" cy="646331"/>
          </a:xfrm>
          <a:prstGeom prst="rect">
            <a:avLst/>
          </a:prstGeom>
          <a:noFill/>
        </p:spPr>
        <p:txBody>
          <a:bodyPr wrap="square" rtlCol="0">
            <a:spAutoFit/>
          </a:bodyPr>
          <a:lstStyle/>
          <a:p>
            <a:pPr>
              <a:buClr>
                <a:schemeClr val="accent1"/>
              </a:buClr>
            </a:pPr>
            <a:r>
              <a:rPr lang="pt-PT" b="1" dirty="0" err="1" smtClean="0">
                <a:solidFill>
                  <a:srgbClr val="FF0000"/>
                </a:solidFill>
                <a:latin typeface="+mn-lt"/>
              </a:rPr>
              <a:t>Synchronous</a:t>
            </a:r>
            <a:r>
              <a:rPr lang="pt-PT" b="1" dirty="0" smtClean="0">
                <a:solidFill>
                  <a:srgbClr val="FF0000"/>
                </a:solidFill>
                <a:latin typeface="+mn-lt"/>
              </a:rPr>
              <a:t> </a:t>
            </a:r>
            <a:r>
              <a:rPr lang="pt-PT" b="1" dirty="0" err="1" smtClean="0">
                <a:solidFill>
                  <a:srgbClr val="FF0000"/>
                </a:solidFill>
                <a:latin typeface="+mn-lt"/>
              </a:rPr>
              <a:t>demodulation</a:t>
            </a:r>
            <a:r>
              <a:rPr lang="pt-PT" b="1" dirty="0" smtClean="0">
                <a:solidFill>
                  <a:srgbClr val="FF0000"/>
                </a:solidFill>
                <a:latin typeface="+mn-lt"/>
              </a:rPr>
              <a:t> </a:t>
            </a:r>
          </a:p>
          <a:p>
            <a:endParaRPr lang="pt-PT" b="1" dirty="0" smtClean="0">
              <a:solidFill>
                <a:srgbClr val="FF0000"/>
              </a:solidFill>
              <a:latin typeface="+mn-lt"/>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2" name="Marcador de Posição de Conteúdo 11"/>
          <p:cNvPicPr>
            <a:picLocks noGrp="1"/>
          </p:cNvPicPr>
          <p:nvPr>
            <p:ph idx="1"/>
          </p:nvPr>
        </p:nvPicPr>
        <p:blipFill>
          <a:blip r:embed="rId2" cstate="print"/>
          <a:srcRect/>
          <a:stretch>
            <a:fillRect/>
          </a:stretch>
        </p:blipFill>
        <p:spPr bwMode="auto">
          <a:xfrm>
            <a:off x="683568" y="2852936"/>
            <a:ext cx="4990223" cy="2873962"/>
          </a:xfrm>
          <a:prstGeom prst="rect">
            <a:avLst/>
          </a:prstGeom>
          <a:noFill/>
          <a:ln w="9525">
            <a:noFill/>
            <a:miter lim="800000"/>
            <a:headEnd/>
            <a:tailEnd/>
          </a:ln>
        </p:spPr>
      </p:pic>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337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412776"/>
            <a:ext cx="4680520" cy="459125"/>
          </a:xfrm>
          <a:prstGeom prst="rect">
            <a:avLst/>
          </a:prstGeom>
          <a:noFill/>
        </p:spPr>
      </p:pic>
      <p:sp>
        <p:nvSpPr>
          <p:cNvPr id="33795"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3379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1988840"/>
            <a:ext cx="4608512" cy="569733"/>
          </a:xfrm>
          <a:prstGeom prst="rect">
            <a:avLst/>
          </a:prstGeom>
          <a:noFill/>
        </p:spPr>
      </p:pic>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3379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32240" y="3789040"/>
            <a:ext cx="1315591" cy="705927"/>
          </a:xfrm>
          <a:prstGeom prst="rect">
            <a:avLst/>
          </a:prstGeom>
          <a:noFill/>
        </p:spPr>
      </p:pic>
      <p:sp>
        <p:nvSpPr>
          <p:cNvPr id="338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3380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04248" y="2852936"/>
            <a:ext cx="1363216" cy="521856"/>
          </a:xfrm>
          <a:prstGeom prst="rect">
            <a:avLst/>
          </a:prstGeom>
          <a:noFill/>
        </p:spPr>
      </p:pic>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3" name="Rectângulo 2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5"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23" name="Marcador de Posição de Conteúdo 22"/>
          <p:cNvPicPr>
            <a:picLocks noGrp="1"/>
          </p:cNvPicPr>
          <p:nvPr>
            <p:ph idx="1"/>
          </p:nvPr>
        </p:nvPicPr>
        <p:blipFill>
          <a:blip r:embed="rId2" cstate="print"/>
          <a:srcRect/>
          <a:stretch>
            <a:fillRect/>
          </a:stretch>
        </p:blipFill>
        <p:spPr bwMode="auto">
          <a:xfrm>
            <a:off x="4499992" y="980728"/>
            <a:ext cx="4081366" cy="2592061"/>
          </a:xfrm>
          <a:prstGeom prst="rect">
            <a:avLst/>
          </a:prstGeom>
          <a:noFill/>
          <a:ln w="9525">
            <a:noFill/>
            <a:miter lim="800000"/>
            <a:headEnd/>
            <a:tailEnd/>
          </a:ln>
        </p:spPr>
      </p:pic>
      <p:pic>
        <p:nvPicPr>
          <p:cNvPr id="24" name="Imagem 23" descr="F0001TEK.JPG"/>
          <p:cNvPicPr/>
          <p:nvPr/>
        </p:nvPicPr>
        <p:blipFill>
          <a:blip r:embed="rId3" cstate="print"/>
          <a:stretch>
            <a:fillRect/>
          </a:stretch>
        </p:blipFill>
        <p:spPr>
          <a:xfrm>
            <a:off x="1115616" y="3861048"/>
            <a:ext cx="3070225" cy="2302669"/>
          </a:xfrm>
          <a:prstGeom prst="rect">
            <a:avLst/>
          </a:prstGeom>
        </p:spPr>
      </p:pic>
      <p:pic>
        <p:nvPicPr>
          <p:cNvPr id="25" name="Imagem 24"/>
          <p:cNvPicPr/>
          <p:nvPr/>
        </p:nvPicPr>
        <p:blipFill>
          <a:blip r:embed="rId4" cstate="print"/>
          <a:srcRect/>
          <a:stretch>
            <a:fillRect/>
          </a:stretch>
        </p:blipFill>
        <p:spPr bwMode="auto">
          <a:xfrm>
            <a:off x="4860032" y="3861048"/>
            <a:ext cx="3057525" cy="2295845"/>
          </a:xfrm>
          <a:prstGeom prst="rect">
            <a:avLst/>
          </a:prstGeom>
          <a:noFill/>
          <a:ln w="9525">
            <a:noFill/>
            <a:miter lim="800000"/>
            <a:headEnd/>
            <a:tailEnd/>
          </a:ln>
        </p:spPr>
      </p:pic>
      <p:sp>
        <p:nvSpPr>
          <p:cNvPr id="19" name="Rectângulo 18"/>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21" name="CaixaDeTexto 20"/>
          <p:cNvSpPr txBox="1"/>
          <p:nvPr/>
        </p:nvSpPr>
        <p:spPr>
          <a:xfrm>
            <a:off x="683568" y="692696"/>
            <a:ext cx="8676456" cy="646331"/>
          </a:xfrm>
          <a:prstGeom prst="rect">
            <a:avLst/>
          </a:prstGeom>
          <a:noFill/>
        </p:spPr>
        <p:txBody>
          <a:bodyPr wrap="square" rtlCol="0">
            <a:spAutoFit/>
          </a:bodyPr>
          <a:lstStyle/>
          <a:p>
            <a:pPr>
              <a:buClr>
                <a:schemeClr val="accent1"/>
              </a:buClr>
            </a:pPr>
            <a:r>
              <a:rPr lang="pt-PT" b="1" dirty="0" err="1" smtClean="0">
                <a:solidFill>
                  <a:srgbClr val="FF0000"/>
                </a:solidFill>
                <a:latin typeface="+mn-lt"/>
              </a:rPr>
              <a:t>Synchronous</a:t>
            </a:r>
            <a:r>
              <a:rPr lang="pt-PT" b="1" dirty="0" smtClean="0">
                <a:solidFill>
                  <a:srgbClr val="FF0000"/>
                </a:solidFill>
                <a:latin typeface="+mn-lt"/>
              </a:rPr>
              <a:t> </a:t>
            </a:r>
            <a:r>
              <a:rPr lang="pt-PT" b="1" dirty="0" err="1" smtClean="0">
                <a:solidFill>
                  <a:srgbClr val="FF0000"/>
                </a:solidFill>
                <a:latin typeface="+mn-lt"/>
              </a:rPr>
              <a:t>demodulation</a:t>
            </a:r>
            <a:r>
              <a:rPr lang="pt-PT" b="1" dirty="0" smtClean="0">
                <a:solidFill>
                  <a:srgbClr val="FF0000"/>
                </a:solidFill>
                <a:latin typeface="+mn-lt"/>
              </a:rPr>
              <a:t> </a:t>
            </a:r>
          </a:p>
          <a:p>
            <a:endParaRPr lang="pt-PT" b="1" dirty="0" smtClean="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5"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7" name="Marcador de Posição de Conteúdo 16"/>
          <p:cNvPicPr>
            <a:picLocks noGrp="1"/>
          </p:cNvPicPr>
          <p:nvPr>
            <p:ph idx="1"/>
          </p:nvPr>
        </p:nvPicPr>
        <p:blipFill>
          <a:blip r:embed="rId2" cstate="print"/>
          <a:srcRect/>
          <a:stretch>
            <a:fillRect/>
          </a:stretch>
        </p:blipFill>
        <p:spPr bwMode="auto">
          <a:xfrm>
            <a:off x="1259632" y="1481138"/>
            <a:ext cx="6799140" cy="4108102"/>
          </a:xfrm>
          <a:prstGeom prst="rect">
            <a:avLst/>
          </a:prstGeom>
          <a:noFill/>
          <a:ln w="9525">
            <a:noFill/>
            <a:miter lim="800000"/>
            <a:headEnd/>
            <a:tailEnd/>
          </a:ln>
        </p:spPr>
      </p:pic>
      <p:sp>
        <p:nvSpPr>
          <p:cNvPr id="16" name="Rectângulo 15"/>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19" name="CaixaDeTexto 18"/>
          <p:cNvSpPr txBox="1"/>
          <p:nvPr/>
        </p:nvSpPr>
        <p:spPr>
          <a:xfrm>
            <a:off x="683568" y="692696"/>
            <a:ext cx="8676456" cy="646331"/>
          </a:xfrm>
          <a:prstGeom prst="rect">
            <a:avLst/>
          </a:prstGeom>
          <a:noFill/>
        </p:spPr>
        <p:txBody>
          <a:bodyPr wrap="square" rtlCol="0">
            <a:spAutoFit/>
          </a:bodyPr>
          <a:lstStyle/>
          <a:p>
            <a:pPr>
              <a:buClr>
                <a:schemeClr val="accent1"/>
              </a:buClr>
            </a:pPr>
            <a:r>
              <a:rPr lang="pt-PT" b="1" dirty="0" err="1" smtClean="0">
                <a:solidFill>
                  <a:srgbClr val="FF0000"/>
                </a:solidFill>
                <a:latin typeface="+mn-lt"/>
              </a:rPr>
              <a:t>Synchronous</a:t>
            </a:r>
            <a:r>
              <a:rPr lang="pt-PT" b="1" dirty="0" smtClean="0">
                <a:solidFill>
                  <a:srgbClr val="FF0000"/>
                </a:solidFill>
                <a:latin typeface="+mn-lt"/>
              </a:rPr>
              <a:t> </a:t>
            </a:r>
            <a:r>
              <a:rPr lang="pt-PT" b="1" dirty="0" err="1" smtClean="0">
                <a:solidFill>
                  <a:srgbClr val="FF0000"/>
                </a:solidFill>
                <a:latin typeface="+mn-lt"/>
              </a:rPr>
              <a:t>demodulation</a:t>
            </a:r>
            <a:r>
              <a:rPr lang="pt-PT" b="1" dirty="0" smtClean="0">
                <a:solidFill>
                  <a:srgbClr val="FF0000"/>
                </a:solidFill>
                <a:latin typeface="+mn-lt"/>
              </a:rPr>
              <a:t> </a:t>
            </a:r>
          </a:p>
          <a:p>
            <a:endParaRPr lang="pt-PT" b="1" dirty="0" smtClean="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6"/>
          <p:cNvSpPr txBox="1"/>
          <p:nvPr/>
        </p:nvSpPr>
        <p:spPr>
          <a:xfrm>
            <a:off x="539552" y="692696"/>
            <a:ext cx="3888432" cy="1477328"/>
          </a:xfrm>
          <a:prstGeom prst="rect">
            <a:avLst/>
          </a:prstGeom>
          <a:noFill/>
        </p:spPr>
        <p:txBody>
          <a:bodyPr wrap="square" rtlCol="0">
            <a:spAutoFit/>
          </a:bodyPr>
          <a:lstStyle/>
          <a:p>
            <a:pPr>
              <a:buClr>
                <a:schemeClr val="accent1"/>
              </a:buClr>
              <a:buFont typeface="Wingdings" pitchFamily="2" charset="2"/>
              <a:buChar char="Ø"/>
            </a:pPr>
            <a:r>
              <a:rPr lang="pt-PT" b="1" dirty="0" err="1" smtClean="0">
                <a:solidFill>
                  <a:srgbClr val="FF0000"/>
                </a:solidFill>
                <a:latin typeface="+mn-lt"/>
              </a:rPr>
              <a:t>Multiplexing</a:t>
            </a:r>
            <a:r>
              <a:rPr lang="pt-PT" b="1" dirty="0" smtClean="0">
                <a:solidFill>
                  <a:srgbClr val="FF0000"/>
                </a:solidFill>
                <a:latin typeface="+mn-lt"/>
              </a:rPr>
              <a:t>/</a:t>
            </a:r>
            <a:r>
              <a:rPr lang="pt-PT" b="1" dirty="0" err="1" smtClean="0">
                <a:solidFill>
                  <a:srgbClr val="FF0000"/>
                </a:solidFill>
                <a:latin typeface="+mn-lt"/>
              </a:rPr>
              <a:t>Demultiplexing</a:t>
            </a:r>
            <a:endParaRPr lang="pt-PT" b="1" dirty="0" smtClean="0">
              <a:solidFill>
                <a:srgbClr val="FF0000"/>
              </a:solidFill>
              <a:latin typeface="+mn-lt"/>
            </a:endParaRPr>
          </a:p>
          <a:p>
            <a:pPr>
              <a:buClr>
                <a:schemeClr val="accent1"/>
              </a:buClr>
            </a:pPr>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5"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8" name="Marcador de Posição de Conteúdo 17" descr="mux_32.JPG"/>
          <p:cNvPicPr>
            <a:picLocks noGrp="1"/>
          </p:cNvPicPr>
          <p:nvPr>
            <p:ph idx="1"/>
          </p:nvPr>
        </p:nvPicPr>
        <p:blipFill>
          <a:blip r:embed="rId2" cstate="print"/>
          <a:stretch>
            <a:fillRect/>
          </a:stretch>
        </p:blipFill>
        <p:spPr>
          <a:xfrm>
            <a:off x="3923928" y="1052736"/>
            <a:ext cx="4539688" cy="5328592"/>
          </a:xfrm>
          <a:prstGeom prst="rect">
            <a:avLst/>
          </a:prstGeom>
        </p:spPr>
      </p:pic>
      <p:sp>
        <p:nvSpPr>
          <p:cNvPr id="17" name="Rectângulo 1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042988" y="692150"/>
            <a:ext cx="7024687" cy="758825"/>
          </a:xfrm>
        </p:spPr>
        <p:txBody>
          <a:bodyPr/>
          <a:lstStyle/>
          <a:p>
            <a:pPr eaLnBrk="1" hangingPunct="1"/>
            <a:r>
              <a:rPr lang="en-US" b="1" smtClean="0">
                <a:latin typeface="Tahoma" pitchFamily="34" charset="0"/>
              </a:rPr>
              <a:t>Presentation Outline</a:t>
            </a:r>
          </a:p>
        </p:txBody>
      </p:sp>
      <p:sp>
        <p:nvSpPr>
          <p:cNvPr id="19459" name="Marcador de Posição de Conteúdo 2"/>
          <p:cNvSpPr>
            <a:spLocks noGrp="1"/>
          </p:cNvSpPr>
          <p:nvPr>
            <p:ph idx="1"/>
          </p:nvPr>
        </p:nvSpPr>
        <p:spPr>
          <a:xfrm>
            <a:off x="1042988" y="1700213"/>
            <a:ext cx="7416800" cy="4132262"/>
          </a:xfrm>
        </p:spPr>
        <p:txBody>
          <a:bodyPr/>
          <a:lstStyle/>
          <a:p>
            <a:pPr eaLnBrk="1" hangingPunct="1">
              <a:buFontTx/>
              <a:buChar char="o"/>
            </a:pPr>
            <a:endParaRPr lang="en-US" dirty="0" smtClean="0"/>
          </a:p>
          <a:p>
            <a:pPr eaLnBrk="1" hangingPunct="1">
              <a:buFontTx/>
              <a:buChar char="o"/>
            </a:pPr>
            <a:r>
              <a:rPr lang="en-US" dirty="0" smtClean="0"/>
              <a:t>Brief Introduction.</a:t>
            </a:r>
          </a:p>
          <a:p>
            <a:pPr eaLnBrk="1" hangingPunct="1">
              <a:buFontTx/>
              <a:buChar char="o"/>
            </a:pPr>
            <a:endParaRPr lang="en-US" sz="1200" dirty="0" smtClean="0"/>
          </a:p>
          <a:p>
            <a:pPr eaLnBrk="1" hangingPunct="1">
              <a:buFontTx/>
              <a:buChar char="o"/>
            </a:pPr>
            <a:r>
              <a:rPr lang="en-US" dirty="0" err="1" smtClean="0"/>
              <a:t>Tomographic</a:t>
            </a:r>
            <a:r>
              <a:rPr lang="en-US" dirty="0" smtClean="0"/>
              <a:t> system.</a:t>
            </a:r>
            <a:endParaRPr lang="en-US" dirty="0" smtClean="0"/>
          </a:p>
          <a:p>
            <a:pPr eaLnBrk="1" hangingPunct="1">
              <a:buFontTx/>
              <a:buChar char="o"/>
            </a:pPr>
            <a:endParaRPr lang="en-US" sz="1200" dirty="0" smtClean="0"/>
          </a:p>
          <a:p>
            <a:pPr eaLnBrk="1" hangingPunct="1">
              <a:buFontTx/>
              <a:buChar char="o"/>
            </a:pPr>
            <a:r>
              <a:rPr lang="en-US" dirty="0" smtClean="0"/>
              <a:t>Mathematical formulation.</a:t>
            </a:r>
          </a:p>
          <a:p>
            <a:pPr eaLnBrk="1" hangingPunct="1">
              <a:buFontTx/>
              <a:buChar char="o"/>
            </a:pPr>
            <a:endParaRPr lang="en-US" sz="1200" dirty="0" smtClean="0"/>
          </a:p>
          <a:p>
            <a:pPr eaLnBrk="1" hangingPunct="1">
              <a:buFontTx/>
              <a:buChar char="o"/>
            </a:pPr>
            <a:r>
              <a:rPr lang="en-US" dirty="0" smtClean="0"/>
              <a:t>Solid-liquid suspensions results.</a:t>
            </a:r>
          </a:p>
          <a:p>
            <a:pPr eaLnBrk="1" hangingPunct="1">
              <a:buFontTx/>
              <a:buChar char="o"/>
            </a:pPr>
            <a:endParaRPr lang="en-US" sz="1200" dirty="0" smtClean="0"/>
          </a:p>
          <a:p>
            <a:pPr eaLnBrk="1" hangingPunct="1">
              <a:buFontTx/>
              <a:buChar char="o"/>
            </a:pPr>
            <a:r>
              <a:rPr lang="en-US" dirty="0" smtClean="0"/>
              <a:t>Fiber-flow Tomography approach.</a:t>
            </a:r>
          </a:p>
          <a:p>
            <a:pPr eaLnBrk="1" hangingPunct="1">
              <a:buFontTx/>
              <a:buChar char="o"/>
            </a:pPr>
            <a:endParaRPr lang="en-US" dirty="0" smtClean="0"/>
          </a:p>
        </p:txBody>
      </p:sp>
      <p:sp>
        <p:nvSpPr>
          <p:cNvPr id="4" name="Rectângulo 3"/>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5"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6" name="Marcador de Posição de Conteúdo 15"/>
          <p:cNvPicPr>
            <a:picLocks noGrp="1"/>
          </p:cNvPicPr>
          <p:nvPr>
            <p:ph idx="1"/>
          </p:nvPr>
        </p:nvPicPr>
        <p:blipFill>
          <a:blip r:embed="rId2" cstate="print"/>
          <a:srcRect/>
          <a:stretch>
            <a:fillRect/>
          </a:stretch>
        </p:blipFill>
        <p:spPr bwMode="auto">
          <a:xfrm>
            <a:off x="1115616" y="1700808"/>
            <a:ext cx="6552728" cy="4248472"/>
          </a:xfrm>
          <a:prstGeom prst="rect">
            <a:avLst/>
          </a:prstGeom>
          <a:noFill/>
          <a:ln w="9525">
            <a:noFill/>
            <a:miter lim="800000"/>
            <a:headEnd/>
            <a:tailEnd/>
          </a:ln>
        </p:spPr>
      </p:pic>
      <p:sp>
        <p:nvSpPr>
          <p:cNvPr id="17" name="Rectângulo 1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19" name="CaixaDeTexto 18"/>
          <p:cNvSpPr txBox="1"/>
          <p:nvPr/>
        </p:nvSpPr>
        <p:spPr>
          <a:xfrm>
            <a:off x="539552" y="692696"/>
            <a:ext cx="3888432" cy="1477328"/>
          </a:xfrm>
          <a:prstGeom prst="rect">
            <a:avLst/>
          </a:prstGeom>
          <a:noFill/>
        </p:spPr>
        <p:txBody>
          <a:bodyPr wrap="square" rtlCol="0">
            <a:spAutoFit/>
          </a:bodyPr>
          <a:lstStyle/>
          <a:p>
            <a:pPr>
              <a:buClr>
                <a:schemeClr val="accent1"/>
              </a:buClr>
              <a:buFont typeface="Wingdings" pitchFamily="2" charset="2"/>
              <a:buChar char="Ø"/>
            </a:pPr>
            <a:r>
              <a:rPr lang="pt-PT" b="1" dirty="0" err="1" smtClean="0">
                <a:solidFill>
                  <a:srgbClr val="FF0000"/>
                </a:solidFill>
                <a:latin typeface="+mn-lt"/>
              </a:rPr>
              <a:t>Multiplexing</a:t>
            </a:r>
            <a:r>
              <a:rPr lang="pt-PT" b="1" dirty="0" smtClean="0">
                <a:solidFill>
                  <a:srgbClr val="FF0000"/>
                </a:solidFill>
                <a:latin typeface="+mn-lt"/>
              </a:rPr>
              <a:t>/</a:t>
            </a:r>
            <a:r>
              <a:rPr lang="pt-PT" b="1" dirty="0" err="1" smtClean="0">
                <a:solidFill>
                  <a:srgbClr val="FF0000"/>
                </a:solidFill>
                <a:latin typeface="+mn-lt"/>
              </a:rPr>
              <a:t>Demultiplexing</a:t>
            </a:r>
            <a:endParaRPr lang="pt-PT" b="1" dirty="0" smtClean="0">
              <a:solidFill>
                <a:srgbClr val="FF0000"/>
              </a:solidFill>
              <a:latin typeface="+mn-lt"/>
            </a:endParaRPr>
          </a:p>
          <a:p>
            <a:pPr>
              <a:buClr>
                <a:schemeClr val="accent1"/>
              </a:buClr>
            </a:pPr>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a:p>
            <a:endParaRPr lang="pt-PT" b="1" dirty="0" smtClean="0">
              <a:solidFill>
                <a:srgbClr val="FF0000"/>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a 2"/>
          <p:cNvPicPr>
            <a:picLocks noChangeAspect="1" noChangeArrowheads="1"/>
          </p:cNvPicPr>
          <p:nvPr/>
        </p:nvPicPr>
        <p:blipFill>
          <a:blip r:embed="rId2" cstate="print"/>
          <a:srcRect/>
          <a:stretch>
            <a:fillRect/>
          </a:stretch>
        </p:blipFill>
        <p:spPr bwMode="auto">
          <a:xfrm>
            <a:off x="899592" y="2348880"/>
            <a:ext cx="7067146" cy="2442964"/>
          </a:xfrm>
          <a:prstGeom prst="rect">
            <a:avLst/>
          </a:prstGeom>
          <a:noFill/>
          <a:ln w="9525">
            <a:noFill/>
            <a:miter lim="800000"/>
            <a:headEnd/>
            <a:tailEnd/>
          </a:ln>
        </p:spPr>
      </p:pic>
      <p:sp>
        <p:nvSpPr>
          <p:cNvPr id="7" name="Rectângulo 6"/>
          <p:cNvSpPr/>
          <p:nvPr/>
        </p:nvSpPr>
        <p:spPr>
          <a:xfrm>
            <a:off x="2843808" y="1700808"/>
            <a:ext cx="4392488" cy="369332"/>
          </a:xfrm>
          <a:prstGeom prst="rect">
            <a:avLst/>
          </a:prstGeom>
        </p:spPr>
        <p:txBody>
          <a:bodyPr wrap="square">
            <a:spAutoFit/>
          </a:bodyPr>
          <a:lstStyle/>
          <a:p>
            <a:r>
              <a:rPr lang="en-GB" b="1" dirty="0">
                <a:solidFill>
                  <a:schemeClr val="accent6">
                    <a:lumMod val="50000"/>
                  </a:schemeClr>
                </a:solidFill>
              </a:rPr>
              <a:t>Complete Electrode Model (CEM</a:t>
            </a:r>
            <a:r>
              <a:rPr lang="en-GB" b="1" dirty="0" smtClean="0">
                <a:solidFill>
                  <a:schemeClr val="accent6">
                    <a:lumMod val="50000"/>
                  </a:schemeClr>
                </a:solidFill>
              </a:rPr>
              <a:t>)</a:t>
            </a:r>
            <a:endParaRPr lang="pt-PT" b="1" dirty="0">
              <a:solidFill>
                <a:schemeClr val="accent6">
                  <a:lumMod val="50000"/>
                </a:schemeClr>
              </a:solidFill>
            </a:endParaRPr>
          </a:p>
        </p:txBody>
      </p:sp>
      <p:sp>
        <p:nvSpPr>
          <p:cNvPr id="8" name="Rectângulo 7"/>
          <p:cNvSpPr/>
          <p:nvPr/>
        </p:nvSpPr>
        <p:spPr>
          <a:xfrm>
            <a:off x="2771800" y="4941168"/>
            <a:ext cx="4594528" cy="369332"/>
          </a:xfrm>
          <a:prstGeom prst="rect">
            <a:avLst/>
          </a:prstGeom>
        </p:spPr>
        <p:txBody>
          <a:bodyPr wrap="none">
            <a:spAutoFit/>
          </a:bodyPr>
          <a:lstStyle/>
          <a:p>
            <a:r>
              <a:rPr lang="en-GB" b="1" dirty="0" smtClean="0">
                <a:solidFill>
                  <a:schemeClr val="accent6">
                    <a:lumMod val="50000"/>
                  </a:schemeClr>
                </a:solidFill>
              </a:rPr>
              <a:t>Regularized Gauss-Newton algorithm </a:t>
            </a:r>
            <a:endParaRPr lang="pt-PT" b="1" dirty="0">
              <a:solidFill>
                <a:schemeClr val="accent6">
                  <a:lumMod val="50000"/>
                </a:schemeClr>
              </a:solidFill>
            </a:endParaRPr>
          </a:p>
        </p:txBody>
      </p:sp>
      <p:sp>
        <p:nvSpPr>
          <p:cNvPr id="5" name="Rectângulo 4"/>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6" name="CaixaDeTexto 5"/>
          <p:cNvSpPr txBox="1"/>
          <p:nvPr/>
        </p:nvSpPr>
        <p:spPr>
          <a:xfrm>
            <a:off x="683568" y="692696"/>
            <a:ext cx="4536504" cy="400110"/>
          </a:xfrm>
          <a:prstGeom prst="rect">
            <a:avLst/>
          </a:prstGeom>
          <a:noFill/>
        </p:spPr>
        <p:txBody>
          <a:bodyPr wrap="square" rtlCol="0">
            <a:spAutoFit/>
          </a:bodyPr>
          <a:lstStyle/>
          <a:p>
            <a:r>
              <a:rPr lang="pt-PT" sz="2000" b="1" dirty="0" err="1" smtClean="0">
                <a:solidFill>
                  <a:srgbClr val="FF0000"/>
                </a:solidFill>
                <a:latin typeface="+mn-lt"/>
              </a:rPr>
              <a:t>Mathematical</a:t>
            </a:r>
            <a:r>
              <a:rPr lang="pt-PT" sz="2000" b="1" dirty="0" smtClean="0">
                <a:solidFill>
                  <a:srgbClr val="FF0000"/>
                </a:solidFill>
                <a:latin typeface="+mn-lt"/>
              </a:rPr>
              <a:t> </a:t>
            </a:r>
            <a:r>
              <a:rPr lang="pt-PT" sz="2000" b="1" dirty="0" err="1" smtClean="0">
                <a:solidFill>
                  <a:srgbClr val="FF0000"/>
                </a:solidFill>
                <a:latin typeface="+mn-lt"/>
              </a:rPr>
              <a:t>Formulation</a:t>
            </a:r>
            <a:endParaRPr lang="pt-PT" sz="20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611560" y="461283"/>
            <a:ext cx="540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mn-lt"/>
                <a:ea typeface="Times New Roman" pitchFamily="18" charset="0"/>
                <a:cs typeface="Arial" pitchFamily="34" charset="0"/>
              </a:rPr>
              <a:t>Forward Problem approach</a:t>
            </a:r>
            <a:endParaRPr kumimoji="0" lang="en-GB" sz="2000" b="0" i="0" u="none" strike="noStrike" cap="none" normalizeH="0" baseline="0" dirty="0" smtClean="0">
              <a:ln>
                <a:noFill/>
              </a:ln>
              <a:solidFill>
                <a:srgbClr val="FF0000"/>
              </a:solidFill>
              <a:effectLst/>
              <a:latin typeface="+mn-lt"/>
              <a:cs typeface="Arial" pitchFamily="34" charset="0"/>
            </a:endParaRPr>
          </a:p>
        </p:txBody>
      </p:sp>
      <p:sp>
        <p:nvSpPr>
          <p:cNvPr id="3085" name="Rectangle 13"/>
          <p:cNvSpPr>
            <a:spLocks noChangeArrowheads="1"/>
          </p:cNvSpPr>
          <p:nvPr/>
        </p:nvSpPr>
        <p:spPr bwMode="auto">
          <a:xfrm>
            <a:off x="611560" y="4581128"/>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mn-lt"/>
                <a:ea typeface="Times New Roman" pitchFamily="18" charset="0"/>
                <a:cs typeface="Arial" pitchFamily="34" charset="0"/>
              </a:rPr>
              <a:t>To ensure the existence of a unique solution, the equation for the conservation of charge and the equation for the choice of an electrical potential of reference (usually the choice is earth) are incorporated into the model.</a:t>
            </a:r>
            <a:endParaRPr kumimoji="0" lang="pt-PT" b="0" i="0" u="none" strike="noStrike" cap="none" normalizeH="0" baseline="0" dirty="0" smtClean="0">
              <a:ln>
                <a:noFill/>
              </a:ln>
              <a:effectLst/>
              <a:latin typeface="+mn-lt"/>
              <a:cs typeface="Arial" pitchFamily="34" charset="0"/>
            </a:endParaRPr>
          </a:p>
        </p:txBody>
      </p:sp>
      <p:sp>
        <p:nvSpPr>
          <p:cNvPr id="3087" name="Rectangle 15"/>
          <p:cNvSpPr>
            <a:spLocks noChangeArrowheads="1"/>
          </p:cNvSpPr>
          <p:nvPr/>
        </p:nvSpPr>
        <p:spPr bwMode="auto">
          <a:xfrm>
            <a:off x="-5461445" y="1017227"/>
            <a:ext cx="100416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smtClean="0">
              <a:ln>
                <a:noFill/>
              </a:ln>
              <a:solidFill>
                <a:schemeClr val="accent6">
                  <a:lumMod val="50000"/>
                </a:schemeClr>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accent6">
                    <a:lumMod val="50000"/>
                  </a:schemeClr>
                </a:solidFill>
                <a:effectLst/>
                <a:latin typeface="Verdana" pitchFamily="34" charset="0"/>
                <a:ea typeface="Times New Roman" pitchFamily="18" charset="0"/>
                <a:cs typeface="Times New Roman" pitchFamily="18" charset="0"/>
              </a:rPr>
              <a:t>		</a:t>
            </a:r>
            <a:r>
              <a:rPr kumimoji="0" lang="pt-PT" b="0" i="0" u="none" strike="noStrike" cap="none" normalizeH="0" baseline="0" smtClean="0">
                <a:ln>
                  <a:noFill/>
                </a:ln>
                <a:solidFill>
                  <a:schemeClr val="accent6">
                    <a:lumMod val="50000"/>
                  </a:schemeClr>
                </a:solidFill>
                <a:effectLst/>
                <a:latin typeface="Arial" pitchFamily="34" charset="0"/>
                <a:cs typeface="Arial" pitchFamily="34" charset="0"/>
              </a:rPr>
              <a:t> </a:t>
            </a:r>
          </a:p>
        </p:txBody>
      </p:sp>
      <p:sp>
        <p:nvSpPr>
          <p:cNvPr id="3088" name="Rectangle 16"/>
          <p:cNvSpPr>
            <a:spLocks noChangeArrowheads="1"/>
          </p:cNvSpPr>
          <p:nvPr/>
        </p:nvSpPr>
        <p:spPr bwMode="auto">
          <a:xfrm>
            <a:off x="611560" y="980728"/>
            <a:ext cx="79208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mn-lt"/>
                <a:ea typeface="Times New Roman" pitchFamily="18" charset="0"/>
                <a:cs typeface="Arial" pitchFamily="34" charset="0"/>
              </a:rPr>
              <a:t>This model incorporates the shunt effect and the contact impedance in the electrode/domain interface. The fundamental equation for this model, derived from the Maxwell equations, is the Laplace equation</a:t>
            </a:r>
            <a:r>
              <a:rPr lang="pt-PT" dirty="0">
                <a:latin typeface="+mn-lt"/>
                <a:cs typeface="Arial" pitchFamily="34" charset="0"/>
              </a:rPr>
              <a:t>.</a:t>
            </a:r>
            <a:endParaRPr kumimoji="0" lang="pt-PT" b="0" i="0" u="none" strike="noStrike" cap="none" normalizeH="0" baseline="0" dirty="0" smtClean="0">
              <a:ln>
                <a:noFill/>
              </a:ln>
              <a:effectLst/>
              <a:latin typeface="+mn-lt"/>
              <a:cs typeface="Arial" pitchFamily="34" charset="0"/>
            </a:endParaRPr>
          </a:p>
        </p:txBody>
      </p:sp>
      <p:sp>
        <p:nvSpPr>
          <p:cNvPr id="13" name="Rectângulo 1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08" name="Object 8"/>
          <p:cNvGraphicFramePr>
            <a:graphicFrameLocks noChangeAspect="1"/>
          </p:cNvGraphicFramePr>
          <p:nvPr/>
        </p:nvGraphicFramePr>
        <p:xfrm>
          <a:off x="3275856" y="1988840"/>
          <a:ext cx="1571084" cy="360040"/>
        </p:xfrm>
        <a:graphic>
          <a:graphicData uri="http://schemas.openxmlformats.org/presentationml/2006/ole">
            <p:oleObj spid="_x0000_s102408" name="Equação" r:id="rId3" imgW="914400" imgH="203200" progId="Equation.3">
              <p:embed/>
            </p:oleObj>
          </a:graphicData>
        </a:graphic>
      </p:graphicFrame>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10" name="Object 10"/>
          <p:cNvGraphicFramePr>
            <a:graphicFrameLocks noChangeAspect="1"/>
          </p:cNvGraphicFramePr>
          <p:nvPr/>
        </p:nvGraphicFramePr>
        <p:xfrm>
          <a:off x="2267744" y="2420888"/>
          <a:ext cx="3573227" cy="720080"/>
        </p:xfrm>
        <a:graphic>
          <a:graphicData uri="http://schemas.openxmlformats.org/presentationml/2006/ole">
            <p:oleObj spid="_x0000_s102410" name="Equação" r:id="rId4" imgW="2527300" imgH="508000" progId="Equation.3">
              <p:embed/>
            </p:oleObj>
          </a:graphicData>
        </a:graphic>
      </p:graphicFrame>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12" name="Object 12"/>
          <p:cNvGraphicFramePr>
            <a:graphicFrameLocks noChangeAspect="1"/>
          </p:cNvGraphicFramePr>
          <p:nvPr/>
        </p:nvGraphicFramePr>
        <p:xfrm>
          <a:off x="2411760" y="3140968"/>
          <a:ext cx="3481081" cy="563116"/>
        </p:xfrm>
        <a:graphic>
          <a:graphicData uri="http://schemas.openxmlformats.org/presentationml/2006/ole">
            <p:oleObj spid="_x0000_s102412" name="Equação" r:id="rId5" imgW="2590800" imgH="419100" progId="Equation.3">
              <p:embed/>
            </p:oleObj>
          </a:graphicData>
        </a:graphic>
      </p:graphicFrame>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14" name="Object 14"/>
          <p:cNvGraphicFramePr>
            <a:graphicFrameLocks noChangeAspect="1"/>
          </p:cNvGraphicFramePr>
          <p:nvPr/>
        </p:nvGraphicFramePr>
        <p:xfrm>
          <a:off x="2051720" y="3861048"/>
          <a:ext cx="4462859" cy="648072"/>
        </p:xfrm>
        <a:graphic>
          <a:graphicData uri="http://schemas.openxmlformats.org/presentationml/2006/ole">
            <p:oleObj spid="_x0000_s102414" name="Equação" r:id="rId6" imgW="2882900" imgH="419100" progId="Equation.3">
              <p:embed/>
            </p:oleObj>
          </a:graphicData>
        </a:graphic>
      </p:graphicFrame>
      <p:sp>
        <p:nvSpPr>
          <p:cNvPr id="1024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16" name="Object 16"/>
          <p:cNvGraphicFramePr>
            <a:graphicFrameLocks noChangeAspect="1"/>
          </p:cNvGraphicFramePr>
          <p:nvPr/>
        </p:nvGraphicFramePr>
        <p:xfrm>
          <a:off x="1835696" y="5805264"/>
          <a:ext cx="1954099" cy="576064"/>
        </p:xfrm>
        <a:graphic>
          <a:graphicData uri="http://schemas.openxmlformats.org/presentationml/2006/ole">
            <p:oleObj spid="_x0000_s102416" name="Equação" r:id="rId7" imgW="1651000" imgH="482600" progId="Equation.3">
              <p:embed/>
            </p:oleObj>
          </a:graphicData>
        </a:graphic>
      </p:graphicFrame>
      <p:sp>
        <p:nvSpPr>
          <p:cNvPr id="10241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418" name="Object 18"/>
          <p:cNvGraphicFramePr>
            <a:graphicFrameLocks noChangeAspect="1"/>
          </p:cNvGraphicFramePr>
          <p:nvPr/>
        </p:nvGraphicFramePr>
        <p:xfrm>
          <a:off x="4860032" y="5733256"/>
          <a:ext cx="1935835" cy="557783"/>
        </p:xfrm>
        <a:graphic>
          <a:graphicData uri="http://schemas.openxmlformats.org/presentationml/2006/ole">
            <p:oleObj spid="_x0000_s102418" name="Equação" r:id="rId8" imgW="1688367" imgH="482391" progId="Equation.3">
              <p:embed/>
            </p:oleObj>
          </a:graphicData>
        </a:graphic>
      </p:graphicFrame>
      <p:sp>
        <p:nvSpPr>
          <p:cNvPr id="26" name="CaixaDeTexto 25"/>
          <p:cNvSpPr txBox="1"/>
          <p:nvPr/>
        </p:nvSpPr>
        <p:spPr>
          <a:xfrm>
            <a:off x="3923928" y="5877272"/>
            <a:ext cx="792088" cy="369332"/>
          </a:xfrm>
          <a:prstGeom prst="rect">
            <a:avLst/>
          </a:prstGeom>
          <a:noFill/>
        </p:spPr>
        <p:txBody>
          <a:bodyPr wrap="square" rtlCol="0">
            <a:spAutoFit/>
          </a:bodyPr>
          <a:lstStyle/>
          <a:p>
            <a:r>
              <a:rPr lang="pt-PT" dirty="0" err="1" smtClean="0"/>
              <a:t>and</a:t>
            </a:r>
            <a:endParaRPr lang="pt-PT"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55576" y="692696"/>
            <a:ext cx="34868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mn-lt"/>
                <a:ea typeface="Times New Roman" pitchFamily="18" charset="0"/>
                <a:cs typeface="Arial" pitchFamily="34" charset="0"/>
              </a:rPr>
              <a:t>Inverse Problem approach</a:t>
            </a:r>
            <a:endParaRPr kumimoji="0" lang="en-GB" sz="2000" b="1" i="0" u="none" strike="noStrike" cap="none" normalizeH="0" baseline="0" dirty="0" smtClean="0">
              <a:ln>
                <a:noFill/>
              </a:ln>
              <a:solidFill>
                <a:srgbClr val="FF0000"/>
              </a:solidFill>
              <a:effectLst/>
              <a:latin typeface="+mn-lt"/>
              <a:cs typeface="Arial" pitchFamily="34" charset="0"/>
            </a:endParaRPr>
          </a:p>
        </p:txBody>
      </p:sp>
      <p:graphicFrame>
        <p:nvGraphicFramePr>
          <p:cNvPr id="28675" name="Object 3"/>
          <p:cNvGraphicFramePr>
            <a:graphicFrameLocks noChangeAspect="1"/>
          </p:cNvGraphicFramePr>
          <p:nvPr/>
        </p:nvGraphicFramePr>
        <p:xfrm>
          <a:off x="1043608" y="3645024"/>
          <a:ext cx="7056784" cy="606442"/>
        </p:xfrm>
        <a:graphic>
          <a:graphicData uri="http://schemas.openxmlformats.org/presentationml/2006/ole">
            <p:oleObj spid="_x0000_s103426" name="Equação" r:id="rId3" imgW="3657600" imgH="317500" progId="Equation.3">
              <p:embed/>
            </p:oleObj>
          </a:graphicData>
        </a:graphic>
      </p:graphicFrame>
      <p:graphicFrame>
        <p:nvGraphicFramePr>
          <p:cNvPr id="28674" name="Object 2"/>
          <p:cNvGraphicFramePr>
            <a:graphicFrameLocks noChangeAspect="1"/>
          </p:cNvGraphicFramePr>
          <p:nvPr/>
        </p:nvGraphicFramePr>
        <p:xfrm>
          <a:off x="3635896" y="4725144"/>
          <a:ext cx="1423795" cy="720080"/>
        </p:xfrm>
        <a:graphic>
          <a:graphicData uri="http://schemas.openxmlformats.org/presentationml/2006/ole">
            <p:oleObj spid="_x0000_s103427" name="Equação" r:id="rId4" imgW="838200" imgH="419100" progId="Equation.3">
              <p:embed/>
            </p:oleObj>
          </a:graphicData>
        </a:graphic>
      </p:graphicFrame>
      <p:sp>
        <p:nvSpPr>
          <p:cNvPr id="28676" name="Rectangle 4"/>
          <p:cNvSpPr>
            <a:spLocks noChangeArrowheads="1"/>
          </p:cNvSpPr>
          <p:nvPr/>
        </p:nvSpPr>
        <p:spPr bwMode="auto">
          <a:xfrm>
            <a:off x="683568" y="1977315"/>
            <a:ext cx="777686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effectLst/>
                <a:latin typeface="+mn-lt"/>
                <a:ea typeface="Times New Roman" pitchFamily="18" charset="0"/>
                <a:cs typeface="Arial" pitchFamily="34" charset="0"/>
              </a:rPr>
              <a:t>The EIT mathematical inverse problem is, as most inverse problems, ill conditioned and non-linear. For the moment, images are obtained using a regularized Gauss-Newton algorithm.</a:t>
            </a:r>
            <a:endParaRPr kumimoji="0" lang="pt-PT"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i="0" u="none" strike="noStrike" cap="none" normalizeH="0" baseline="0" dirty="0" smtClean="0">
              <a:ln>
                <a:noFill/>
              </a:ln>
              <a:effectLst/>
              <a:latin typeface="+mn-lt"/>
              <a:cs typeface="Arial" pitchFamily="34" charset="0"/>
            </a:endParaRPr>
          </a:p>
        </p:txBody>
      </p:sp>
      <p:sp>
        <p:nvSpPr>
          <p:cNvPr id="6" name="Rectângulo 5"/>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ção de Conteúdo 14" descr="Figura 9.tif"/>
          <p:cNvPicPr>
            <a:picLocks noGrp="1" noChangeAspect="1"/>
          </p:cNvPicPr>
          <p:nvPr>
            <p:ph idx="1"/>
          </p:nvPr>
        </p:nvPicPr>
        <p:blipFill>
          <a:blip r:embed="rId2" cstate="print"/>
          <a:stretch>
            <a:fillRect/>
          </a:stretch>
        </p:blipFill>
        <p:spPr>
          <a:xfrm>
            <a:off x="539552" y="908720"/>
            <a:ext cx="7652137" cy="4491707"/>
          </a:xfrm>
        </p:spPr>
      </p:pic>
      <p:sp>
        <p:nvSpPr>
          <p:cNvPr id="16" name="CaixaDeTexto 15"/>
          <p:cNvSpPr txBox="1"/>
          <p:nvPr/>
        </p:nvSpPr>
        <p:spPr>
          <a:xfrm>
            <a:off x="827584" y="908720"/>
            <a:ext cx="3744416" cy="400110"/>
          </a:xfrm>
          <a:prstGeom prst="rect">
            <a:avLst/>
          </a:prstGeom>
          <a:noFill/>
        </p:spPr>
        <p:txBody>
          <a:bodyPr wrap="square" rtlCol="0">
            <a:spAutoFit/>
          </a:bodyPr>
          <a:lstStyle/>
          <a:p>
            <a:r>
              <a:rPr lang="pt-PT" sz="2000" b="1" dirty="0" smtClean="0">
                <a:solidFill>
                  <a:srgbClr val="FF0000"/>
                </a:solidFill>
                <a:latin typeface="+mn-lt"/>
              </a:rPr>
              <a:t>PILOT RIG </a:t>
            </a:r>
            <a:r>
              <a:rPr lang="pt-PT" sz="2000" b="1" dirty="0" err="1" smtClean="0">
                <a:solidFill>
                  <a:srgbClr val="FF0000"/>
                </a:solidFill>
                <a:latin typeface="+mn-lt"/>
              </a:rPr>
              <a:t>overview</a:t>
            </a:r>
            <a:endParaRPr lang="pt-PT" sz="2000" b="1" dirty="0">
              <a:solidFill>
                <a:srgbClr val="FF0000"/>
              </a:solidFill>
              <a:latin typeface="+mn-lt"/>
            </a:endParaRPr>
          </a:p>
        </p:txBody>
      </p:sp>
      <p:sp>
        <p:nvSpPr>
          <p:cNvPr id="17" name="Rectângulo 1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7020272" y="5373216"/>
          <a:ext cx="1313277" cy="663699"/>
        </p:xfrm>
        <a:graphic>
          <a:graphicData uri="http://schemas.openxmlformats.org/presentationml/2006/ole">
            <p:oleObj spid="_x0000_s47106" name="Equação" r:id="rId3" imgW="888614" imgH="444307" progId="Equation.3">
              <p:embed/>
            </p:oleObj>
          </a:graphicData>
        </a:graphic>
      </p:graphicFrame>
      <p:sp>
        <p:nvSpPr>
          <p:cNvPr id="6148" name="Rectangle 4"/>
          <p:cNvSpPr>
            <a:spLocks noChangeArrowheads="1"/>
          </p:cNvSpPr>
          <p:nvPr/>
        </p:nvSpPr>
        <p:spPr bwMode="auto">
          <a:xfrm>
            <a:off x="6084168" y="6021288"/>
            <a:ext cx="2520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effectLst/>
                <a:latin typeface="+mn-lt"/>
                <a:ea typeface="Times New Roman" pitchFamily="18" charset="0"/>
                <a:cs typeface="Arial" pitchFamily="34" charset="0"/>
              </a:rPr>
              <a:t>Normalized</a:t>
            </a:r>
            <a:r>
              <a:rPr kumimoji="0" lang="en-GB" sz="1200" i="0" u="none" strike="noStrike" cap="none" normalizeH="0" dirty="0" smtClean="0">
                <a:ln>
                  <a:noFill/>
                </a:ln>
                <a:effectLst/>
                <a:latin typeface="+mn-lt"/>
                <a:ea typeface="Times New Roman" pitchFamily="18" charset="0"/>
                <a:cs typeface="Arial" pitchFamily="34" charset="0"/>
              </a:rPr>
              <a:t> </a:t>
            </a:r>
            <a:r>
              <a:rPr kumimoji="0" lang="en-GB" sz="1200" i="0" u="none" strike="noStrike" cap="none" normalizeH="0" baseline="0" dirty="0" smtClean="0">
                <a:ln>
                  <a:noFill/>
                </a:ln>
                <a:effectLst/>
                <a:latin typeface="+mn-lt"/>
                <a:ea typeface="Times New Roman" pitchFamily="18" charset="0"/>
                <a:cs typeface="Arial" pitchFamily="34" charset="0"/>
              </a:rPr>
              <a:t>difference voltages </a:t>
            </a:r>
            <a:endParaRPr kumimoji="0" lang="en-GB" sz="1800" i="0" u="none" strike="noStrike" cap="none" normalizeH="0" baseline="0" dirty="0" smtClean="0">
              <a:ln>
                <a:noFill/>
              </a:ln>
              <a:effectLst/>
              <a:latin typeface="+mn-lt"/>
              <a:cs typeface="Arial" pitchFamily="34" charset="0"/>
            </a:endParaRPr>
          </a:p>
        </p:txBody>
      </p:sp>
      <p:sp>
        <p:nvSpPr>
          <p:cNvPr id="6150" name="Rectangle 6"/>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t-PT" sz="900" b="0" i="0" u="none" strike="noStrike" cap="none" normalizeH="0" baseline="0" smtClean="0">
                <a:ln>
                  <a:noFill/>
                </a:ln>
                <a:solidFill>
                  <a:schemeClr val="tx1"/>
                </a:solidFill>
                <a:effectLst/>
                <a:latin typeface="Arial" pitchFamily="34" charset="0"/>
                <a:cs typeface="Arial" pitchFamily="34" charset="0"/>
              </a:rPr>
              <a:t> </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Seta entalhada para a direita 9"/>
          <p:cNvSpPr/>
          <p:nvPr/>
        </p:nvSpPr>
        <p:spPr>
          <a:xfrm rot="10124961">
            <a:off x="6026314" y="5729417"/>
            <a:ext cx="720080"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ângulo 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8" name="Rectângulo 7"/>
          <p:cNvSpPr/>
          <p:nvPr/>
        </p:nvSpPr>
        <p:spPr>
          <a:xfrm>
            <a:off x="5940152" y="1124744"/>
            <a:ext cx="2664296" cy="954107"/>
          </a:xfrm>
          <a:prstGeom prst="rect">
            <a:avLst/>
          </a:prstGeom>
        </p:spPr>
        <p:txBody>
          <a:bodyPr wrap="square">
            <a:spAutoFit/>
          </a:bodyPr>
          <a:lstStyle/>
          <a:p>
            <a:pPr algn="just"/>
            <a:r>
              <a:rPr lang="en-GB" sz="1400" b="1" dirty="0" smtClean="0">
                <a:solidFill>
                  <a:schemeClr val="accent1">
                    <a:lumMod val="75000"/>
                  </a:schemeClr>
                </a:solidFill>
                <a:latin typeface="+mn-lt"/>
              </a:rPr>
              <a:t>2 kHz frequency and 1,5 V of amplitude. With this setup a 90 </a:t>
            </a:r>
            <a:r>
              <a:rPr lang="en-GB" sz="1400" b="1" dirty="0" smtClean="0">
                <a:solidFill>
                  <a:schemeClr val="accent1">
                    <a:lumMod val="75000"/>
                  </a:schemeClr>
                </a:solidFill>
                <a:latin typeface="+mn-lt"/>
                <a:sym typeface="Symbol"/>
              </a:rPr>
              <a:t></a:t>
            </a:r>
            <a:r>
              <a:rPr lang="en-GB" sz="1400" b="1" dirty="0" smtClean="0">
                <a:solidFill>
                  <a:schemeClr val="accent1">
                    <a:lumMod val="75000"/>
                  </a:schemeClr>
                </a:solidFill>
                <a:latin typeface="+mn-lt"/>
              </a:rPr>
              <a:t>A current amplitude was applied to the domain.</a:t>
            </a:r>
            <a:endParaRPr lang="pt-PT" sz="1400" b="1" dirty="0">
              <a:solidFill>
                <a:schemeClr val="accent1">
                  <a:lumMod val="75000"/>
                </a:schemeClr>
              </a:solidFill>
              <a:latin typeface="+mn-lt"/>
            </a:endParaRPr>
          </a:p>
        </p:txBody>
      </p:sp>
      <p:sp>
        <p:nvSpPr>
          <p:cNvPr id="47107" name="Rectangle 3"/>
          <p:cNvSpPr>
            <a:spLocks noChangeArrowheads="1"/>
          </p:cNvSpPr>
          <p:nvPr/>
        </p:nvSpPr>
        <p:spPr bwMode="auto">
          <a:xfrm>
            <a:off x="6012160" y="2149405"/>
            <a:ext cx="259228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ea typeface="MS Mincho" pitchFamily="49" charset="-128"/>
                <a:cs typeface="Times New Roman" pitchFamily="18" charset="0"/>
              </a:rPr>
              <a:t>Mesh 1 is structured</a:t>
            </a:r>
            <a:r>
              <a:rPr kumimoji="0" lang="en-GB" sz="1400" b="1" i="0" u="none" strike="noStrike" cap="none" normalizeH="0" dirty="0" smtClean="0">
                <a:ln>
                  <a:noFill/>
                </a:ln>
                <a:solidFill>
                  <a:schemeClr val="tx1"/>
                </a:solidFill>
                <a:effectLst/>
                <a:latin typeface="+mn-lt"/>
                <a:ea typeface="MS Mincho" pitchFamily="49" charset="-128"/>
                <a:cs typeface="Times New Roman" pitchFamily="18" charset="0"/>
              </a:rPr>
              <a:t> and has</a:t>
            </a:r>
            <a:r>
              <a:rPr kumimoji="0" lang="en-GB" sz="1400" b="1" i="0" u="none" strike="noStrike" cap="none" normalizeH="0" baseline="0" dirty="0" smtClean="0">
                <a:ln>
                  <a:noFill/>
                </a:ln>
                <a:solidFill>
                  <a:schemeClr val="tx1"/>
                </a:solidFill>
                <a:effectLst/>
                <a:latin typeface="+mn-lt"/>
                <a:ea typeface="MS Mincho" pitchFamily="49" charset="-128"/>
                <a:cs typeface="Times New Roman" pitchFamily="18" charset="0"/>
              </a:rPr>
              <a:t> 1024 linear elements and 545 nodes. Mesh 2 is non structured, and has 415 linear elements and 241 nodes. For the image reconstruction the open source software EIDORS was used. The colour mapping in represents gradients of conductivity where red stands for higher conductivity gradients and blue for lower conductivity gradients. </a:t>
            </a:r>
            <a:endParaRPr kumimoji="0" lang="en-GB" sz="1400" b="1" i="0" u="none" strike="noStrike" cap="none" normalizeH="0" baseline="0" dirty="0" smtClean="0">
              <a:ln>
                <a:noFill/>
              </a:ln>
              <a:solidFill>
                <a:schemeClr val="tx1"/>
              </a:solidFill>
              <a:effectLst/>
              <a:latin typeface="+mn-lt"/>
              <a:cs typeface="Arial" pitchFamily="34" charset="0"/>
            </a:endParaRPr>
          </a:p>
        </p:txBody>
      </p:sp>
      <p:pic>
        <p:nvPicPr>
          <p:cNvPr id="6145" name="Picture 1"/>
          <p:cNvPicPr>
            <a:picLocks noChangeAspect="1" noChangeArrowheads="1"/>
          </p:cNvPicPr>
          <p:nvPr/>
        </p:nvPicPr>
        <p:blipFill>
          <a:blip r:embed="rId4" cstate="print"/>
          <a:srcRect/>
          <a:stretch>
            <a:fillRect/>
          </a:stretch>
        </p:blipFill>
        <p:spPr bwMode="auto">
          <a:xfrm>
            <a:off x="0" y="0"/>
            <a:ext cx="5951327" cy="6858000"/>
          </a:xfrm>
          <a:prstGeom prst="rect">
            <a:avLst/>
          </a:prstGeom>
          <a:solidFill>
            <a:schemeClr val="bg1"/>
          </a:solidFill>
        </p:spPr>
      </p:pic>
      <p:sp>
        <p:nvSpPr>
          <p:cNvPr id="11" name="CaixaDeTexto 10"/>
          <p:cNvSpPr txBox="1"/>
          <p:nvPr/>
        </p:nvSpPr>
        <p:spPr>
          <a:xfrm>
            <a:off x="6084168" y="764704"/>
            <a:ext cx="2520280" cy="400110"/>
          </a:xfrm>
          <a:prstGeom prst="rect">
            <a:avLst/>
          </a:prstGeom>
          <a:noFill/>
        </p:spPr>
        <p:txBody>
          <a:bodyPr wrap="square" rtlCol="0">
            <a:spAutoFit/>
          </a:bodyPr>
          <a:lstStyle/>
          <a:p>
            <a:r>
              <a:rPr lang="pt-PT" sz="2000" b="1" dirty="0" err="1" smtClean="0">
                <a:solidFill>
                  <a:srgbClr val="FF0000"/>
                </a:solidFill>
                <a:latin typeface="+mn-lt"/>
              </a:rPr>
              <a:t>Static</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ângulo 17"/>
          <p:cNvSpPr/>
          <p:nvPr/>
        </p:nvSpPr>
        <p:spPr>
          <a:xfrm>
            <a:off x="5796136" y="3068960"/>
            <a:ext cx="2736304" cy="2554545"/>
          </a:xfrm>
          <a:prstGeom prst="rect">
            <a:avLst/>
          </a:prstGeom>
        </p:spPr>
        <p:txBody>
          <a:bodyPr wrap="square">
            <a:spAutoFit/>
          </a:bodyPr>
          <a:lstStyle/>
          <a:p>
            <a:pPr algn="just"/>
            <a:r>
              <a:rPr lang="en-GB" sz="1600" b="1" dirty="0" smtClean="0">
                <a:latin typeface="+mn-lt"/>
              </a:rPr>
              <a:t>Solid </a:t>
            </a:r>
            <a:r>
              <a:rPr lang="en-GB" sz="1600" b="1" dirty="0">
                <a:latin typeface="+mn-lt"/>
              </a:rPr>
              <a:t>liquid suspensions of spherical glass beads in diluted aqueous solution of </a:t>
            </a:r>
            <a:r>
              <a:rPr lang="en-GB" sz="1600" b="1" dirty="0" err="1">
                <a:latin typeface="+mn-lt"/>
              </a:rPr>
              <a:t>NaCl</a:t>
            </a:r>
            <a:r>
              <a:rPr lang="en-GB" sz="1600" b="1" dirty="0">
                <a:latin typeface="+mn-lt"/>
              </a:rPr>
              <a:t> (conductivity of 663 </a:t>
            </a:r>
            <a:r>
              <a:rPr lang="pt-PT" sz="1600" b="1" dirty="0">
                <a:latin typeface="+mn-lt"/>
                <a:sym typeface="Symbol"/>
              </a:rPr>
              <a:t></a:t>
            </a:r>
            <a:r>
              <a:rPr lang="en-GB" sz="1600" b="1" dirty="0">
                <a:latin typeface="+mn-lt"/>
              </a:rPr>
              <a:t>S/cm) flowing in the system. The bead sizes ranged from 400 to 600 </a:t>
            </a:r>
            <a:r>
              <a:rPr lang="pt-PT" sz="1600" b="1" dirty="0">
                <a:latin typeface="+mn-lt"/>
              </a:rPr>
              <a:t>m</a:t>
            </a:r>
            <a:r>
              <a:rPr lang="en-GB" sz="1600" b="1" dirty="0">
                <a:latin typeface="+mn-lt"/>
              </a:rPr>
              <a:t>m in </a:t>
            </a:r>
            <a:r>
              <a:rPr lang="en-GB" sz="1600" b="1" dirty="0" smtClean="0">
                <a:latin typeface="+mn-lt"/>
              </a:rPr>
              <a:t>diameter. Around 2% volume concentration of spheres. </a:t>
            </a:r>
            <a:endParaRPr lang="pt-PT" sz="1600" b="1" dirty="0">
              <a:latin typeface="+mn-lt"/>
            </a:endParaRPr>
          </a:p>
        </p:txBody>
      </p:sp>
      <p:sp>
        <p:nvSpPr>
          <p:cNvPr id="19" name="Rectângulo 18"/>
          <p:cNvSpPr/>
          <p:nvPr/>
        </p:nvSpPr>
        <p:spPr>
          <a:xfrm>
            <a:off x="5796136" y="1340768"/>
            <a:ext cx="2664295" cy="646331"/>
          </a:xfrm>
          <a:prstGeom prst="rect">
            <a:avLst/>
          </a:prstGeom>
        </p:spPr>
        <p:txBody>
          <a:bodyPr wrap="square">
            <a:spAutoFit/>
          </a:bodyPr>
          <a:lstStyle/>
          <a:p>
            <a:pPr algn="just"/>
            <a:r>
              <a:rPr lang="en-GB" b="1" dirty="0" smtClean="0">
                <a:solidFill>
                  <a:schemeClr val="accent1">
                    <a:lumMod val="75000"/>
                  </a:schemeClr>
                </a:solidFill>
              </a:rPr>
              <a:t>Flow rates: </a:t>
            </a:r>
            <a:r>
              <a:rPr lang="en-GB" b="1" dirty="0">
                <a:solidFill>
                  <a:schemeClr val="accent1">
                    <a:lumMod val="75000"/>
                  </a:schemeClr>
                </a:solidFill>
              </a:rPr>
              <a:t>0, 13, 33 and 52 </a:t>
            </a:r>
            <a:r>
              <a:rPr lang="en-GB" b="1" dirty="0" smtClean="0">
                <a:solidFill>
                  <a:schemeClr val="accent1">
                    <a:lumMod val="75000"/>
                  </a:schemeClr>
                </a:solidFill>
              </a:rPr>
              <a:t>m</a:t>
            </a:r>
            <a:r>
              <a:rPr lang="en-GB" b="1" baseline="30000" dirty="0" smtClean="0">
                <a:solidFill>
                  <a:schemeClr val="accent1">
                    <a:lumMod val="75000"/>
                  </a:schemeClr>
                </a:solidFill>
              </a:rPr>
              <a:t>3</a:t>
            </a:r>
            <a:r>
              <a:rPr lang="en-GB" b="1" dirty="0" smtClean="0">
                <a:solidFill>
                  <a:schemeClr val="accent1">
                    <a:lumMod val="75000"/>
                  </a:schemeClr>
                </a:solidFill>
              </a:rPr>
              <a:t>/h</a:t>
            </a:r>
            <a:r>
              <a:rPr lang="en-GB" b="1" dirty="0">
                <a:solidFill>
                  <a:schemeClr val="accent1">
                    <a:lumMod val="75000"/>
                  </a:schemeClr>
                </a:solidFill>
              </a:rPr>
              <a:t>.</a:t>
            </a:r>
            <a:endParaRPr lang="pt-PT" b="1" dirty="0">
              <a:solidFill>
                <a:schemeClr val="accent1">
                  <a:lumMod val="75000"/>
                </a:schemeClr>
              </a:solidFill>
            </a:endParaRPr>
          </a:p>
        </p:txBody>
      </p:sp>
      <p:sp>
        <p:nvSpPr>
          <p:cNvPr id="5" name="Rectângulo 4"/>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6" name="CaixaDeTexto 5"/>
          <p:cNvSpPr txBox="1"/>
          <p:nvPr/>
        </p:nvSpPr>
        <p:spPr>
          <a:xfrm>
            <a:off x="5796136" y="764704"/>
            <a:ext cx="2808312" cy="400110"/>
          </a:xfrm>
          <a:prstGeom prst="rect">
            <a:avLst/>
          </a:prstGeom>
          <a:noFill/>
        </p:spPr>
        <p:txBody>
          <a:bodyPr wrap="square" rtlCol="0">
            <a:spAutoFit/>
          </a:bodyPr>
          <a:lstStyle/>
          <a:p>
            <a:r>
              <a:rPr lang="pt-PT" sz="2000" b="1" dirty="0" err="1" smtClean="0">
                <a:solidFill>
                  <a:srgbClr val="FF0000"/>
                </a:solidFill>
                <a:latin typeface="+mn-lt"/>
              </a:rPr>
              <a:t>Constant</a:t>
            </a:r>
            <a:r>
              <a:rPr lang="pt-PT" sz="2000" b="1" dirty="0" smtClean="0">
                <a:solidFill>
                  <a:srgbClr val="FF0000"/>
                </a:solidFill>
                <a:latin typeface="+mn-lt"/>
              </a:rPr>
              <a:t> </a:t>
            </a:r>
            <a:r>
              <a:rPr lang="pt-PT" sz="2000" b="1" dirty="0" err="1" smtClean="0">
                <a:solidFill>
                  <a:srgbClr val="FF0000"/>
                </a:solidFill>
                <a:latin typeface="+mn-lt"/>
              </a:rPr>
              <a:t>flow</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pic>
        <p:nvPicPr>
          <p:cNvPr id="150593" name="Picture 65"/>
          <p:cNvPicPr>
            <a:picLocks noChangeAspect="1" noChangeArrowheads="1"/>
          </p:cNvPicPr>
          <p:nvPr/>
        </p:nvPicPr>
        <p:blipFill>
          <a:blip r:embed="rId2" cstate="print"/>
          <a:srcRect l="32281" t="21650" r="31691" b="9366"/>
          <a:stretch>
            <a:fillRect/>
          </a:stretch>
        </p:blipFill>
        <p:spPr bwMode="auto">
          <a:xfrm>
            <a:off x="0" y="0"/>
            <a:ext cx="5730658"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764704"/>
            <a:ext cx="7848872" cy="5663089"/>
          </a:xfrm>
          <a:prstGeom prst="rect">
            <a:avLst/>
          </a:prstGeom>
          <a:noFill/>
        </p:spPr>
        <p:txBody>
          <a:bodyPr wrap="square" rtlCol="0">
            <a:spAutoFit/>
          </a:bodyPr>
          <a:lstStyle/>
          <a:p>
            <a:pPr algn="just"/>
            <a:r>
              <a:rPr lang="en-US" sz="2000" b="1" dirty="0" smtClean="0">
                <a:solidFill>
                  <a:srgbClr val="FF0000"/>
                </a:solidFill>
                <a:latin typeface="+mn-lt"/>
              </a:rPr>
              <a:t>Undergoing work for fiber suspensions flow characterization</a:t>
            </a:r>
          </a:p>
          <a:p>
            <a:pPr algn="just"/>
            <a:endParaRPr lang="en-US" dirty="0" smtClean="0">
              <a:latin typeface="+mn-lt"/>
            </a:endParaRPr>
          </a:p>
          <a:p>
            <a:pPr algn="just"/>
            <a:endParaRPr lang="en-US" dirty="0" smtClean="0">
              <a:latin typeface="+mn-lt"/>
            </a:endParaRPr>
          </a:p>
          <a:p>
            <a:pPr algn="just">
              <a:buFont typeface="Wingdings" pitchFamily="2" charset="2"/>
              <a:buChar char="Ø"/>
            </a:pPr>
            <a:r>
              <a:rPr lang="en-US" dirty="0" smtClean="0">
                <a:latin typeface="+mn-lt"/>
              </a:rPr>
              <a:t> New injection protocol – opposite instead of adjacent</a:t>
            </a:r>
          </a:p>
          <a:p>
            <a:pPr algn="just">
              <a:buFont typeface="Wingdings" pitchFamily="2" charset="2"/>
              <a:buChar char="Ø"/>
            </a:pPr>
            <a:endParaRPr lang="en-US" dirty="0" smtClean="0">
              <a:latin typeface="+mn-lt"/>
            </a:endParaRP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New excitation current frequencies – increase sensitivity to the conductivity  of the different phases.</a:t>
            </a:r>
          </a:p>
          <a:p>
            <a:pPr algn="just">
              <a:buFont typeface="Wingdings" pitchFamily="2" charset="2"/>
              <a:buChar char="Ø"/>
            </a:pPr>
            <a:endParaRPr lang="en-US" dirty="0" smtClean="0">
              <a:latin typeface="+mn-lt"/>
            </a:endParaRP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New rings with titanium electrodes – avoid chemical and friction undesirable effects observed with the stainless steel electrodes.</a:t>
            </a:r>
          </a:p>
          <a:p>
            <a:pPr algn="just">
              <a:buFont typeface="Wingdings" pitchFamily="2" charset="2"/>
              <a:buChar char="Ø"/>
            </a:pPr>
            <a:endParaRPr lang="en-US" dirty="0" smtClean="0">
              <a:latin typeface="+mn-lt"/>
            </a:endParaRP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Electrodes of smaller area and increased spacing between them – increased electrode spacing along the tube perimeter allows sensitivity and resolution increase (the tests with low electrode spacing and large area electrode showed lack of sensitivity when concentration raised from and above around 3-4% for the solid liquid-suspensions tested).</a:t>
            </a:r>
            <a:endParaRPr lang="en-US" dirty="0">
              <a:latin typeface="+mn-lt"/>
            </a:endParaRPr>
          </a:p>
        </p:txBody>
      </p:sp>
      <p:sp>
        <p:nvSpPr>
          <p:cNvPr id="3" name="Rectângulo 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764704"/>
            <a:ext cx="7848872" cy="5663089"/>
          </a:xfrm>
          <a:prstGeom prst="rect">
            <a:avLst/>
          </a:prstGeom>
          <a:noFill/>
        </p:spPr>
        <p:txBody>
          <a:bodyPr wrap="square" rtlCol="0">
            <a:spAutoFit/>
          </a:bodyPr>
          <a:lstStyle/>
          <a:p>
            <a:pPr algn="just"/>
            <a:r>
              <a:rPr lang="en-US" sz="2000" b="1" dirty="0" smtClean="0">
                <a:solidFill>
                  <a:srgbClr val="FF0000"/>
                </a:solidFill>
                <a:latin typeface="+mn-lt"/>
              </a:rPr>
              <a:t>Undergoing work for fiber suspensions flow characterization</a:t>
            </a:r>
          </a:p>
          <a:p>
            <a:pPr algn="just"/>
            <a:endParaRPr lang="en-US" dirty="0" smtClean="0">
              <a:latin typeface="+mn-lt"/>
            </a:endParaRP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Electrodes electrical connection reformulation – instead of </a:t>
            </a:r>
            <a:r>
              <a:rPr lang="en-US" dirty="0" err="1" smtClean="0">
                <a:latin typeface="+mn-lt"/>
              </a:rPr>
              <a:t>bnc</a:t>
            </a:r>
            <a:r>
              <a:rPr lang="en-US" dirty="0" smtClean="0">
                <a:latin typeface="+mn-lt"/>
              </a:rPr>
              <a:t> connections which involve additional electrical interfaces all contributing to the overall system impedance, the new electrodes will have a single contact impedance interface.</a:t>
            </a: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Second </a:t>
            </a:r>
            <a:r>
              <a:rPr lang="en-US" dirty="0" err="1" smtClean="0">
                <a:latin typeface="+mn-lt"/>
              </a:rPr>
              <a:t>tomographic</a:t>
            </a:r>
            <a:r>
              <a:rPr lang="en-US" dirty="0" smtClean="0">
                <a:latin typeface="+mn-lt"/>
              </a:rPr>
              <a:t> section -  allow the exploitation of  suspensions velocity models.</a:t>
            </a:r>
            <a:endParaRPr lang="en-US" dirty="0" smtClean="0">
              <a:latin typeface="+mn-lt"/>
            </a:endParaRPr>
          </a:p>
          <a:p>
            <a:pPr algn="just">
              <a:buFont typeface="Wingdings" pitchFamily="2" charset="2"/>
              <a:buChar char="Ø"/>
            </a:pPr>
            <a:endParaRPr lang="en-US" dirty="0" smtClean="0">
              <a:latin typeface="+mn-lt"/>
            </a:endParaRPr>
          </a:p>
          <a:p>
            <a:pPr algn="just">
              <a:buFont typeface="Wingdings" pitchFamily="2" charset="2"/>
              <a:buChar char="Ø"/>
            </a:pPr>
            <a:r>
              <a:rPr lang="en-US" dirty="0" smtClean="0">
                <a:latin typeface="+mn-lt"/>
              </a:rPr>
              <a:t> New inverse problem solving algorithms – the adoption of a non-linear iterative </a:t>
            </a:r>
            <a:r>
              <a:rPr lang="en-US" dirty="0" smtClean="0">
                <a:latin typeface="+mj-lt"/>
              </a:rPr>
              <a:t>method, such as modified Newton </a:t>
            </a:r>
            <a:r>
              <a:rPr lang="en-US" dirty="0" err="1" smtClean="0">
                <a:latin typeface="+mj-lt"/>
              </a:rPr>
              <a:t>Raphson</a:t>
            </a:r>
            <a:r>
              <a:rPr lang="en-US" dirty="0" smtClean="0">
                <a:latin typeface="+mj-lt"/>
              </a:rPr>
              <a:t> (MNR), offers </a:t>
            </a:r>
            <a:r>
              <a:rPr lang="en-US" dirty="0" smtClean="0">
                <a:latin typeface="+mn-lt"/>
              </a:rPr>
              <a:t>more flexibility in the injection and measurement protocol choice. </a:t>
            </a:r>
          </a:p>
          <a:p>
            <a:pPr algn="just"/>
            <a:endParaRPr lang="pt-PT" dirty="0" smtClean="0">
              <a:latin typeface="+mn-lt"/>
            </a:endParaRPr>
          </a:p>
          <a:p>
            <a:pPr algn="just">
              <a:buFont typeface="Wingdings" pitchFamily="2" charset="2"/>
              <a:buChar char="Ø"/>
            </a:pPr>
            <a:r>
              <a:rPr lang="pt-PT" dirty="0" smtClean="0">
                <a:latin typeface="+mn-lt"/>
              </a:rPr>
              <a:t> </a:t>
            </a:r>
            <a:r>
              <a:rPr lang="en-GB" dirty="0" smtClean="0">
                <a:latin typeface="+mn-lt"/>
              </a:rPr>
              <a:t>Images post-processing – methods such as Maximum Entropy Regularisation may allow the refinement of the previously obtained images, by helping clarifying the conductivity edges between the different phases (in this specific case, the plug ones). </a:t>
            </a:r>
            <a:endParaRPr lang="en-GB" dirty="0">
              <a:latin typeface="+mn-lt"/>
            </a:endParaRPr>
          </a:p>
        </p:txBody>
      </p:sp>
      <p:sp>
        <p:nvSpPr>
          <p:cNvPr id="3" name="Rectângulo 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pic>
        <p:nvPicPr>
          <p:cNvPr id="6" name="Imagem 5" descr="2222_20_09_2011_DEQDEC_AnelSeneTI-RuiA.JPG"/>
          <p:cNvPicPr>
            <a:picLocks noChangeAspect="1"/>
          </p:cNvPicPr>
          <p:nvPr/>
        </p:nvPicPr>
        <p:blipFill>
          <a:blip r:embed="rId2" cstate="print"/>
          <a:stretch>
            <a:fillRect/>
          </a:stretch>
        </p:blipFill>
        <p:spPr>
          <a:xfrm>
            <a:off x="2843808" y="2708920"/>
            <a:ext cx="5724128" cy="3673586"/>
          </a:xfrm>
          <a:prstGeom prst="rect">
            <a:avLst/>
          </a:prstGeom>
        </p:spPr>
      </p:pic>
      <p:pic>
        <p:nvPicPr>
          <p:cNvPr id="7" name="Imagem 6" descr="2221_20_09_2011_DEQDEC_AnelSeneTI-SensTi-RuiA.JPG"/>
          <p:cNvPicPr>
            <a:picLocks noChangeAspect="1"/>
          </p:cNvPicPr>
          <p:nvPr/>
        </p:nvPicPr>
        <p:blipFill>
          <a:blip r:embed="rId3" cstate="print"/>
          <a:stretch>
            <a:fillRect/>
          </a:stretch>
        </p:blipFill>
        <p:spPr>
          <a:xfrm>
            <a:off x="539552" y="548680"/>
            <a:ext cx="3913071" cy="2483883"/>
          </a:xfrm>
          <a:prstGeom prst="rect">
            <a:avLst/>
          </a:prstGeom>
        </p:spPr>
      </p:pic>
      <p:sp>
        <p:nvSpPr>
          <p:cNvPr id="5" name="CaixaDeTexto 4"/>
          <p:cNvSpPr txBox="1"/>
          <p:nvPr/>
        </p:nvSpPr>
        <p:spPr>
          <a:xfrm>
            <a:off x="4716016" y="1052736"/>
            <a:ext cx="3960440" cy="707886"/>
          </a:xfrm>
          <a:prstGeom prst="rect">
            <a:avLst/>
          </a:prstGeom>
          <a:noFill/>
        </p:spPr>
        <p:txBody>
          <a:bodyPr wrap="square" rtlCol="0">
            <a:spAutoFit/>
          </a:bodyPr>
          <a:lstStyle/>
          <a:p>
            <a:r>
              <a:rPr lang="pt-PT" sz="2000" b="1" dirty="0" err="1" smtClean="0">
                <a:solidFill>
                  <a:srgbClr val="FF0000"/>
                </a:solidFill>
                <a:latin typeface="+mn-lt"/>
              </a:rPr>
              <a:t>New</a:t>
            </a:r>
            <a:r>
              <a:rPr lang="pt-PT" sz="2000" b="1" dirty="0" smtClean="0">
                <a:solidFill>
                  <a:srgbClr val="FF0000"/>
                </a:solidFill>
                <a:latin typeface="+mn-lt"/>
              </a:rPr>
              <a:t> </a:t>
            </a:r>
            <a:r>
              <a:rPr lang="pt-PT" sz="2000" b="1" dirty="0" err="1" smtClean="0">
                <a:solidFill>
                  <a:srgbClr val="FF0000"/>
                </a:solidFill>
                <a:latin typeface="+mn-lt"/>
              </a:rPr>
              <a:t>test</a:t>
            </a:r>
            <a:r>
              <a:rPr lang="pt-PT" sz="2000" b="1" dirty="0" smtClean="0">
                <a:solidFill>
                  <a:srgbClr val="FF0000"/>
                </a:solidFill>
                <a:latin typeface="+mn-lt"/>
              </a:rPr>
              <a:t> </a:t>
            </a:r>
            <a:r>
              <a:rPr lang="pt-PT" sz="2000" b="1" dirty="0" err="1" smtClean="0">
                <a:solidFill>
                  <a:srgbClr val="FF0000"/>
                </a:solidFill>
                <a:latin typeface="+mn-lt"/>
              </a:rPr>
              <a:t>ring</a:t>
            </a:r>
            <a:r>
              <a:rPr lang="pt-PT" sz="2000" b="1" dirty="0" smtClean="0">
                <a:solidFill>
                  <a:srgbClr val="FF0000"/>
                </a:solidFill>
                <a:latin typeface="+mn-lt"/>
              </a:rPr>
              <a:t> </a:t>
            </a:r>
            <a:r>
              <a:rPr lang="pt-PT" sz="2000" b="1" dirty="0" err="1" smtClean="0">
                <a:solidFill>
                  <a:srgbClr val="FF0000"/>
                </a:solidFill>
                <a:latin typeface="+mn-lt"/>
              </a:rPr>
              <a:t>sections</a:t>
            </a:r>
            <a:r>
              <a:rPr lang="pt-PT" sz="2000" b="1" dirty="0" smtClean="0">
                <a:solidFill>
                  <a:srgbClr val="FF0000"/>
                </a:solidFill>
                <a:latin typeface="+mn-lt"/>
              </a:rPr>
              <a:t> </a:t>
            </a:r>
            <a:r>
              <a:rPr lang="pt-PT" sz="2000" b="1" dirty="0" err="1" smtClean="0">
                <a:solidFill>
                  <a:srgbClr val="FF0000"/>
                </a:solidFill>
                <a:latin typeface="+mn-lt"/>
              </a:rPr>
              <a:t>and</a:t>
            </a:r>
            <a:r>
              <a:rPr lang="pt-PT" sz="2000" b="1" dirty="0" smtClean="0">
                <a:solidFill>
                  <a:srgbClr val="FF0000"/>
                </a:solidFill>
                <a:latin typeface="+mn-lt"/>
              </a:rPr>
              <a:t> </a:t>
            </a:r>
            <a:r>
              <a:rPr lang="pt-PT" sz="2000" b="1" dirty="0" err="1" smtClean="0">
                <a:solidFill>
                  <a:srgbClr val="FF0000"/>
                </a:solidFill>
                <a:latin typeface="+mn-lt"/>
              </a:rPr>
              <a:t>electrodes</a:t>
            </a:r>
            <a:r>
              <a:rPr lang="pt-PT" sz="2000" b="1" dirty="0" smtClean="0">
                <a:solidFill>
                  <a:srgbClr val="FF0000"/>
                </a:solidFill>
                <a:latin typeface="+mn-lt"/>
              </a:rPr>
              <a:t> design</a:t>
            </a:r>
            <a:endParaRPr lang="pt-PT" sz="20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enho"/>
          <p:cNvPicPr>
            <a:picLocks noChangeAspect="1" noChangeArrowheads="1"/>
          </p:cNvPicPr>
          <p:nvPr/>
        </p:nvPicPr>
        <p:blipFill>
          <a:blip r:embed="rId2" cstate="print"/>
          <a:srcRect l="923" t="33519" r="471" b="26537"/>
          <a:stretch>
            <a:fillRect/>
          </a:stretch>
        </p:blipFill>
        <p:spPr bwMode="auto">
          <a:xfrm rot="-21600000">
            <a:off x="1475656" y="2924944"/>
            <a:ext cx="6427518" cy="3384376"/>
          </a:xfrm>
          <a:prstGeom prst="rect">
            <a:avLst/>
          </a:prstGeom>
          <a:noFill/>
          <a:ln w="9525">
            <a:noFill/>
            <a:miter lim="800000"/>
            <a:headEnd/>
            <a:tailEnd/>
          </a:ln>
        </p:spPr>
      </p:pic>
      <p:sp>
        <p:nvSpPr>
          <p:cNvPr id="3" name="CaixaDeTexto 2"/>
          <p:cNvSpPr txBox="1"/>
          <p:nvPr/>
        </p:nvSpPr>
        <p:spPr>
          <a:xfrm>
            <a:off x="683568" y="764704"/>
            <a:ext cx="4608512" cy="400110"/>
          </a:xfrm>
          <a:prstGeom prst="rect">
            <a:avLst/>
          </a:prstGeom>
          <a:noFill/>
        </p:spPr>
        <p:txBody>
          <a:bodyPr wrap="square" rtlCol="0">
            <a:spAutoFit/>
          </a:bodyPr>
          <a:lstStyle/>
          <a:p>
            <a:r>
              <a:rPr lang="pt-PT" sz="2000" b="1" dirty="0" err="1" smtClean="0">
                <a:solidFill>
                  <a:srgbClr val="FF0000"/>
                </a:solidFill>
                <a:latin typeface="+mj-lt"/>
              </a:rPr>
              <a:t>Electrical</a:t>
            </a:r>
            <a:r>
              <a:rPr lang="pt-PT" sz="2000" b="1" dirty="0" smtClean="0">
                <a:solidFill>
                  <a:srgbClr val="FF0000"/>
                </a:solidFill>
                <a:latin typeface="+mj-lt"/>
              </a:rPr>
              <a:t> </a:t>
            </a:r>
            <a:r>
              <a:rPr lang="pt-PT" sz="2000" b="1" dirty="0" err="1" smtClean="0">
                <a:solidFill>
                  <a:srgbClr val="FF0000"/>
                </a:solidFill>
                <a:latin typeface="+mj-lt"/>
              </a:rPr>
              <a:t>Tomography</a:t>
            </a:r>
            <a:r>
              <a:rPr lang="pt-PT" sz="2000" b="1" dirty="0" smtClean="0">
                <a:solidFill>
                  <a:srgbClr val="FF0000"/>
                </a:solidFill>
                <a:latin typeface="+mj-lt"/>
              </a:rPr>
              <a:t> </a:t>
            </a:r>
            <a:r>
              <a:rPr lang="pt-PT" sz="2000" b="1" dirty="0" err="1" smtClean="0">
                <a:solidFill>
                  <a:srgbClr val="FF0000"/>
                </a:solidFill>
                <a:latin typeface="+mj-lt"/>
              </a:rPr>
              <a:t>overview</a:t>
            </a:r>
            <a:endParaRPr lang="pt-PT" sz="2000" b="1" dirty="0">
              <a:solidFill>
                <a:srgbClr val="FF0000"/>
              </a:solidFill>
              <a:latin typeface="+mj-lt"/>
            </a:endParaRPr>
          </a:p>
        </p:txBody>
      </p:sp>
      <p:sp>
        <p:nvSpPr>
          <p:cNvPr id="4" name="Rectângulo 3"/>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5" name="Marcador de Posição de Conteúdo 5"/>
          <p:cNvSpPr>
            <a:spLocks noGrp="1"/>
          </p:cNvSpPr>
          <p:nvPr>
            <p:ph idx="1"/>
          </p:nvPr>
        </p:nvSpPr>
        <p:spPr>
          <a:xfrm>
            <a:off x="683568" y="1412777"/>
            <a:ext cx="7704856" cy="1368152"/>
          </a:xfrm>
        </p:spPr>
        <p:txBody>
          <a:bodyPr/>
          <a:lstStyle/>
          <a:p>
            <a:pPr marL="0" algn="just">
              <a:spcBef>
                <a:spcPts val="0"/>
              </a:spcBef>
              <a:buNone/>
            </a:pPr>
            <a:r>
              <a:rPr lang="en-GB" sz="1600" b="1" dirty="0" smtClean="0"/>
              <a:t>In the development of accurate models for suspension related processes, prior knowledge of several flow characteristics is essential, such as spatial distribution of phases, flow regimen, interfacial area, and relative velocity between phases, amongst others.</a:t>
            </a:r>
          </a:p>
          <a:p>
            <a:pPr marL="0" algn="just">
              <a:spcBef>
                <a:spcPts val="0"/>
              </a:spcBef>
            </a:pPr>
            <a:endParaRPr lang="en-GB" sz="1600" b="1" dirty="0" smtClean="0"/>
          </a:p>
          <a:p>
            <a:pPr marL="0" algn="just">
              <a:spcBef>
                <a:spcPts val="0"/>
              </a:spcBef>
            </a:pPr>
            <a:endParaRPr lang="pt-PT" sz="1600" b="1"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4213" y="404813"/>
            <a:ext cx="7024687" cy="758825"/>
          </a:xfrm>
        </p:spPr>
        <p:txBody>
          <a:bodyPr/>
          <a:lstStyle/>
          <a:p>
            <a:pPr eaLnBrk="1" hangingPunct="1"/>
            <a:r>
              <a:rPr lang="en-US" b="1" smtClean="0"/>
              <a:t>Conclusions</a:t>
            </a:r>
          </a:p>
        </p:txBody>
      </p:sp>
      <p:sp>
        <p:nvSpPr>
          <p:cNvPr id="3" name="Rectângulo 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idx="4294967295"/>
          </p:nvPr>
        </p:nvSpPr>
        <p:spPr>
          <a:xfrm>
            <a:off x="1042988" y="2060575"/>
            <a:ext cx="7024687" cy="1728788"/>
          </a:xfrm>
        </p:spPr>
        <p:txBody>
          <a:bodyPr/>
          <a:lstStyle/>
          <a:p>
            <a:pPr algn="ctr" eaLnBrk="1" hangingPunct="1"/>
            <a:r>
              <a:rPr lang="en-US" sz="4800" b="1" smtClean="0"/>
              <a:t>Thank you</a:t>
            </a:r>
            <a:br>
              <a:rPr lang="en-US" sz="4800" b="1" smtClean="0"/>
            </a:br>
            <a:r>
              <a:rPr lang="en-US" sz="4800" b="1" smtClean="0"/>
              <a:t>for you attention</a:t>
            </a:r>
          </a:p>
        </p:txBody>
      </p:sp>
      <p:sp>
        <p:nvSpPr>
          <p:cNvPr id="7" name="Rectângulo 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83568" y="836712"/>
            <a:ext cx="7992888" cy="400110"/>
          </a:xfrm>
          <a:prstGeom prst="rect">
            <a:avLst/>
          </a:prstGeom>
          <a:noFill/>
        </p:spPr>
        <p:txBody>
          <a:bodyPr wrap="square" rtlCol="0">
            <a:spAutoFit/>
          </a:bodyPr>
          <a:lstStyle/>
          <a:p>
            <a:r>
              <a:rPr lang="pt-PT" sz="2000" b="1" dirty="0" err="1" smtClean="0">
                <a:solidFill>
                  <a:srgbClr val="FF0000"/>
                </a:solidFill>
                <a:latin typeface="+mj-lt"/>
              </a:rPr>
              <a:t>Advantages</a:t>
            </a:r>
            <a:r>
              <a:rPr lang="pt-PT" sz="2000" b="1" dirty="0" smtClean="0">
                <a:solidFill>
                  <a:srgbClr val="FF0000"/>
                </a:solidFill>
                <a:latin typeface="+mj-lt"/>
              </a:rPr>
              <a:t> </a:t>
            </a:r>
            <a:r>
              <a:rPr lang="pt-PT" sz="2000" b="1" dirty="0" err="1" smtClean="0">
                <a:solidFill>
                  <a:srgbClr val="FF0000"/>
                </a:solidFill>
                <a:latin typeface="+mj-lt"/>
              </a:rPr>
              <a:t>over</a:t>
            </a:r>
            <a:r>
              <a:rPr lang="pt-PT" sz="2000" b="1" dirty="0" smtClean="0">
                <a:solidFill>
                  <a:srgbClr val="FF0000"/>
                </a:solidFill>
                <a:latin typeface="+mj-lt"/>
              </a:rPr>
              <a:t> </a:t>
            </a:r>
            <a:r>
              <a:rPr lang="pt-PT" sz="2000" b="1" dirty="0" err="1" smtClean="0">
                <a:solidFill>
                  <a:srgbClr val="FF0000"/>
                </a:solidFill>
                <a:latin typeface="+mj-lt"/>
              </a:rPr>
              <a:t>other</a:t>
            </a:r>
            <a:r>
              <a:rPr lang="pt-PT" sz="2000" b="1" dirty="0" smtClean="0">
                <a:solidFill>
                  <a:srgbClr val="FF0000"/>
                </a:solidFill>
                <a:latin typeface="+mj-lt"/>
              </a:rPr>
              <a:t> </a:t>
            </a:r>
            <a:r>
              <a:rPr lang="pt-PT" sz="2000" b="1" dirty="0" err="1" smtClean="0">
                <a:solidFill>
                  <a:srgbClr val="FF0000"/>
                </a:solidFill>
                <a:latin typeface="+mj-lt"/>
              </a:rPr>
              <a:t>methods</a:t>
            </a:r>
            <a:endParaRPr lang="pt-PT" sz="2000" b="1" dirty="0">
              <a:solidFill>
                <a:srgbClr val="FF0000"/>
              </a:solidFill>
              <a:latin typeface="+mj-lt"/>
            </a:endParaRPr>
          </a:p>
        </p:txBody>
      </p:sp>
      <p:sp>
        <p:nvSpPr>
          <p:cNvPr id="3" name="Rectângulo 2"/>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6" name="Marcador de Posição de Conteúdo 5"/>
          <p:cNvSpPr>
            <a:spLocks noGrp="1"/>
          </p:cNvSpPr>
          <p:nvPr>
            <p:ph idx="1"/>
          </p:nvPr>
        </p:nvSpPr>
        <p:spPr>
          <a:xfrm>
            <a:off x="755576" y="1628800"/>
            <a:ext cx="7560840" cy="3508375"/>
          </a:xfrm>
        </p:spPr>
        <p:txBody>
          <a:bodyPr/>
          <a:lstStyle/>
          <a:p>
            <a:pPr algn="just"/>
            <a:r>
              <a:rPr lang="en-GB" sz="2000" dirty="0" smtClean="0"/>
              <a:t>Tomography offers a unique opportunity to reveal the complexities of the internal structure of an object without the need to invade it.</a:t>
            </a:r>
          </a:p>
          <a:p>
            <a:pPr algn="just"/>
            <a:endParaRPr lang="en-GB" sz="2000" dirty="0" smtClean="0"/>
          </a:p>
          <a:p>
            <a:pPr algn="just"/>
            <a:endParaRPr lang="en-GB" sz="2000" dirty="0" smtClean="0"/>
          </a:p>
          <a:p>
            <a:pPr algn="just"/>
            <a:r>
              <a:rPr lang="en-GB" sz="2000" dirty="0" smtClean="0"/>
              <a:t>Electrical Tomography offers a vast field of possibilities due to its low cost, portability and, above all, safety of handling, since there is no need to use radiations which require special usage care and lead to dangerous wastes.</a:t>
            </a:r>
            <a:endParaRPr lang="pt-PT" sz="2000" dirty="0" smtClean="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899592" y="908720"/>
            <a:ext cx="6777037" cy="3508375"/>
          </a:xfrm>
        </p:spPr>
        <p:txBody>
          <a:bodyPr/>
          <a:lstStyle/>
          <a:p>
            <a:pPr>
              <a:buNone/>
            </a:pPr>
            <a:r>
              <a:rPr lang="pt-PT" sz="2000" b="1" dirty="0" err="1" smtClean="0">
                <a:solidFill>
                  <a:srgbClr val="FF0000"/>
                </a:solidFill>
              </a:rPr>
              <a:t>Overall</a:t>
            </a:r>
            <a:r>
              <a:rPr lang="pt-PT" sz="2000" b="1" dirty="0" smtClean="0">
                <a:solidFill>
                  <a:srgbClr val="FF0000"/>
                </a:solidFill>
              </a:rPr>
              <a:t> </a:t>
            </a:r>
            <a:r>
              <a:rPr lang="pt-PT" sz="2000" b="1" dirty="0" err="1" smtClean="0">
                <a:solidFill>
                  <a:srgbClr val="FF0000"/>
                </a:solidFill>
              </a:rPr>
              <a:t>view</a:t>
            </a:r>
            <a:r>
              <a:rPr lang="pt-PT" sz="2000" b="1" dirty="0" smtClean="0">
                <a:solidFill>
                  <a:srgbClr val="FF0000"/>
                </a:solidFill>
              </a:rPr>
              <a:t> </a:t>
            </a:r>
            <a:r>
              <a:rPr lang="pt-PT" sz="2000" b="1" dirty="0" err="1" smtClean="0">
                <a:solidFill>
                  <a:srgbClr val="FF0000"/>
                </a:solidFill>
              </a:rPr>
              <a:t>of</a:t>
            </a:r>
            <a:r>
              <a:rPr lang="pt-PT" sz="2000" b="1" dirty="0" smtClean="0">
                <a:solidFill>
                  <a:srgbClr val="FF0000"/>
                </a:solidFill>
              </a:rPr>
              <a:t> </a:t>
            </a:r>
            <a:r>
              <a:rPr lang="pt-PT" sz="2000" b="1" dirty="0" err="1" smtClean="0">
                <a:solidFill>
                  <a:srgbClr val="FF0000"/>
                </a:solidFill>
              </a:rPr>
              <a:t>the</a:t>
            </a:r>
            <a:r>
              <a:rPr lang="pt-PT" sz="2000" b="1" dirty="0" smtClean="0">
                <a:solidFill>
                  <a:srgbClr val="FF0000"/>
                </a:solidFill>
              </a:rPr>
              <a:t> actual </a:t>
            </a:r>
            <a:r>
              <a:rPr lang="pt-PT" sz="2000" b="1" dirty="0" err="1" smtClean="0">
                <a:solidFill>
                  <a:srgbClr val="FF0000"/>
                </a:solidFill>
              </a:rPr>
              <a:t>tomographic</a:t>
            </a:r>
            <a:r>
              <a:rPr lang="pt-PT" sz="2000" b="1" dirty="0" smtClean="0">
                <a:solidFill>
                  <a:srgbClr val="FF0000"/>
                </a:solidFill>
              </a:rPr>
              <a:t> </a:t>
            </a:r>
            <a:r>
              <a:rPr lang="pt-PT" sz="2000" b="1" dirty="0" err="1" smtClean="0">
                <a:solidFill>
                  <a:srgbClr val="FF0000"/>
                </a:solidFill>
              </a:rPr>
              <a:t>system</a:t>
            </a:r>
            <a:endParaRPr lang="pt-PT" sz="2000" b="1" dirty="0" smtClean="0">
              <a:solidFill>
                <a:srgbClr val="FF0000"/>
              </a:solidFill>
            </a:endParaRPr>
          </a:p>
          <a:p>
            <a:pPr>
              <a:buNone/>
            </a:pPr>
            <a:endParaRPr lang="pt-PT" b="1" dirty="0" smtClean="0"/>
          </a:p>
          <a:p>
            <a:pPr>
              <a:buNone/>
            </a:pPr>
            <a:endParaRPr lang="pt-PT" b="1"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8" name="Rectângulo 7"/>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pic>
        <p:nvPicPr>
          <p:cNvPr id="128001" name="Picture 1"/>
          <p:cNvPicPr>
            <a:picLocks noChangeAspect="1" noChangeArrowheads="1"/>
          </p:cNvPicPr>
          <p:nvPr/>
        </p:nvPicPr>
        <p:blipFill>
          <a:blip r:embed="rId3" cstate="print"/>
          <a:srcRect/>
          <a:stretch>
            <a:fillRect/>
          </a:stretch>
        </p:blipFill>
        <p:spPr bwMode="auto">
          <a:xfrm>
            <a:off x="539552" y="1916832"/>
            <a:ext cx="8056442" cy="360528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8" name="CaixaDeTexto 7"/>
          <p:cNvSpPr txBox="1"/>
          <p:nvPr/>
        </p:nvSpPr>
        <p:spPr>
          <a:xfrm>
            <a:off x="683568" y="908720"/>
            <a:ext cx="7848872" cy="5386090"/>
          </a:xfrm>
          <a:prstGeom prst="rect">
            <a:avLst/>
          </a:prstGeom>
          <a:noFill/>
        </p:spPr>
        <p:txBody>
          <a:bodyPr wrap="square" rtlCol="0">
            <a:spAutoFit/>
          </a:bodyPr>
          <a:lstStyle/>
          <a:p>
            <a:pPr algn="just"/>
            <a:r>
              <a:rPr lang="en-US" sz="2000" b="1" smtClean="0">
                <a:solidFill>
                  <a:srgbClr val="FF0000"/>
                </a:solidFill>
                <a:latin typeface="+mn-lt"/>
              </a:rPr>
              <a:t>Main</a:t>
            </a:r>
            <a:r>
              <a:rPr lang="en-US" sz="2000" b="1" smtClean="0">
                <a:solidFill>
                  <a:srgbClr val="FF0000"/>
                </a:solidFill>
                <a:latin typeface="+mn-lt"/>
              </a:rPr>
              <a:t> </a:t>
            </a:r>
            <a:r>
              <a:rPr lang="en-US" sz="2000" b="1" smtClean="0">
                <a:solidFill>
                  <a:srgbClr val="FF0000"/>
                </a:solidFill>
                <a:latin typeface="+mn-lt"/>
              </a:rPr>
              <a:t>modules</a:t>
            </a:r>
            <a:endParaRPr lang="en-US" sz="2000" b="1" smtClean="0">
              <a:solidFill>
                <a:srgbClr val="FF0000"/>
              </a:solidFill>
              <a:latin typeface="+mn-lt"/>
            </a:endParaRPr>
          </a:p>
          <a:p>
            <a:pPr algn="just"/>
            <a:endParaRPr lang="en-US" smtClean="0">
              <a:latin typeface="+mn-lt"/>
            </a:endParaRPr>
          </a:p>
          <a:p>
            <a:pPr algn="just"/>
            <a:r>
              <a:rPr lang="en-US" b="1" smtClean="0">
                <a:latin typeface="+mn-lt"/>
              </a:rPr>
              <a:t>Signals Generation/Amplification and </a:t>
            </a:r>
            <a:r>
              <a:rPr lang="en-US" b="1" smtClean="0">
                <a:latin typeface="+mn-lt"/>
              </a:rPr>
              <a:t>Control</a:t>
            </a:r>
            <a:endParaRPr lang="en-US" b="1" smtClean="0">
              <a:latin typeface="+mn-lt"/>
            </a:endParaRPr>
          </a:p>
          <a:p>
            <a:pPr algn="just"/>
            <a:r>
              <a:rPr lang="en-US" smtClean="0">
                <a:latin typeface="+mn-lt"/>
              </a:rPr>
              <a:t>Voltage generator instead of source generator - proved to surpass the limitations of a traditional current </a:t>
            </a:r>
            <a:r>
              <a:rPr lang="en-US" smtClean="0">
                <a:latin typeface="+mn-lt"/>
              </a:rPr>
              <a:t>source when </a:t>
            </a:r>
            <a:r>
              <a:rPr lang="en-US" smtClean="0">
                <a:latin typeface="+mn-lt"/>
              </a:rPr>
              <a:t>applied to more </a:t>
            </a:r>
            <a:r>
              <a:rPr lang="en-US" smtClean="0">
                <a:latin typeface="+mn-lt"/>
              </a:rPr>
              <a:t>conductive  </a:t>
            </a:r>
            <a:r>
              <a:rPr lang="en-US" smtClean="0">
                <a:latin typeface="+mn-lt"/>
              </a:rPr>
              <a:t>media</a:t>
            </a:r>
            <a:r>
              <a:rPr lang="en-US" smtClean="0">
                <a:latin typeface="+mn-lt"/>
              </a:rPr>
              <a:t>.</a:t>
            </a:r>
          </a:p>
          <a:p>
            <a:pPr algn="just"/>
            <a:endParaRPr lang="en-US" smtClean="0">
              <a:latin typeface="+mn-lt"/>
            </a:endParaRPr>
          </a:p>
          <a:p>
            <a:pPr algn="just"/>
            <a:endParaRPr lang="en-US" smtClean="0">
              <a:latin typeface="+mn-lt"/>
            </a:endParaRPr>
          </a:p>
          <a:p>
            <a:pPr algn="just"/>
            <a:r>
              <a:rPr lang="en-US" b="1" smtClean="0">
                <a:latin typeface="+mn-lt"/>
              </a:rPr>
              <a:t>Multiplexing/Demultiplexing</a:t>
            </a:r>
            <a:endParaRPr lang="en-US" b="1" smtClean="0">
              <a:latin typeface="+mn-lt"/>
            </a:endParaRPr>
          </a:p>
          <a:p>
            <a:pPr algn="just"/>
            <a:r>
              <a:rPr lang="en-US" smtClean="0">
                <a:latin typeface="+mn-lt"/>
              </a:rPr>
              <a:t>Signal delivery to electrodes – allow multiple injection and aquisition protocols </a:t>
            </a:r>
            <a:r>
              <a:rPr lang="en-US" smtClean="0">
                <a:latin typeface="+mn-lt"/>
              </a:rPr>
              <a:t>(</a:t>
            </a:r>
            <a:r>
              <a:rPr lang="en-US" smtClean="0">
                <a:latin typeface="+mn-lt"/>
              </a:rPr>
              <a:t>user </a:t>
            </a:r>
            <a:r>
              <a:rPr lang="en-US" smtClean="0">
                <a:latin typeface="+mn-lt"/>
              </a:rPr>
              <a:t>defined).</a:t>
            </a:r>
            <a:endParaRPr lang="en-US" smtClean="0">
              <a:latin typeface="+mn-lt"/>
            </a:endParaRPr>
          </a:p>
          <a:p>
            <a:pPr algn="just"/>
            <a:endParaRPr lang="en-US" smtClean="0">
              <a:latin typeface="+mn-lt"/>
            </a:endParaRPr>
          </a:p>
          <a:p>
            <a:pPr algn="just"/>
            <a:r>
              <a:rPr lang="en-US" b="1" smtClean="0">
                <a:latin typeface="+mn-lt"/>
              </a:rPr>
              <a:t>Demodulation </a:t>
            </a:r>
            <a:endParaRPr lang="en-US" b="1" smtClean="0">
              <a:latin typeface="+mn-lt"/>
            </a:endParaRPr>
          </a:p>
          <a:p>
            <a:pPr algn="just"/>
            <a:r>
              <a:rPr lang="en-US" smtClean="0">
                <a:latin typeface="+mn-lt"/>
              </a:rPr>
              <a:t>analog synchronous demodulation – based on </a:t>
            </a:r>
            <a:r>
              <a:rPr lang="en-US" smtClean="0">
                <a:latin typeface="+mn-lt"/>
              </a:rPr>
              <a:t>multipliers</a:t>
            </a:r>
            <a:r>
              <a:rPr lang="en-US" smtClean="0">
                <a:latin typeface="+mn-lt"/>
              </a:rPr>
              <a:t>, simple to conceive and fast </a:t>
            </a:r>
            <a:r>
              <a:rPr lang="en-US" smtClean="0">
                <a:latin typeface="+mn-lt"/>
              </a:rPr>
              <a:t>operation.</a:t>
            </a:r>
            <a:endParaRPr lang="en-US" smtClean="0">
              <a:latin typeface="+mn-lt"/>
            </a:endParaRPr>
          </a:p>
          <a:p>
            <a:pPr algn="just"/>
            <a:endParaRPr lang="en-US" smtClean="0">
              <a:latin typeface="+mn-lt"/>
            </a:endParaRPr>
          </a:p>
          <a:p>
            <a:pPr algn="just"/>
            <a:r>
              <a:rPr lang="en-US" b="1" smtClean="0">
                <a:latin typeface="+mn-lt"/>
              </a:rPr>
              <a:t>DAQ </a:t>
            </a:r>
            <a:r>
              <a:rPr lang="en-US" b="1" smtClean="0">
                <a:latin typeface="+mn-lt"/>
              </a:rPr>
              <a:t>boards</a:t>
            </a:r>
            <a:endParaRPr lang="en-US" b="1" smtClean="0">
              <a:latin typeface="+mn-lt"/>
            </a:endParaRPr>
          </a:p>
          <a:p>
            <a:pPr algn="just"/>
            <a:r>
              <a:rPr lang="en-US" smtClean="0">
                <a:latin typeface="+mn-lt"/>
              </a:rPr>
              <a:t>National Instruments USB – insure portability of the system and connection to any </a:t>
            </a:r>
            <a:r>
              <a:rPr lang="en-US" smtClean="0">
                <a:latin typeface="+mn-lt"/>
              </a:rPr>
              <a:t>PC.</a:t>
            </a:r>
            <a:endParaRPr lang="en-US">
              <a:latin typeface="+mn-lt"/>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539552" y="836712"/>
            <a:ext cx="8064896" cy="3816424"/>
          </a:xfrm>
        </p:spPr>
        <p:txBody>
          <a:bodyPr numCol="1">
            <a:noAutofit/>
          </a:bodyPr>
          <a:lstStyle/>
          <a:p>
            <a:pPr>
              <a:buNone/>
            </a:pPr>
            <a:r>
              <a:rPr lang="pt-PT" sz="1600" b="1" dirty="0" smtClean="0">
                <a:solidFill>
                  <a:srgbClr val="FF0000"/>
                </a:solidFill>
              </a:rPr>
              <a:t>Coimbra </a:t>
            </a:r>
            <a:r>
              <a:rPr lang="pt-PT" sz="1600" b="1" dirty="0" err="1" smtClean="0">
                <a:solidFill>
                  <a:srgbClr val="FF0000"/>
                </a:solidFill>
              </a:rPr>
              <a:t>tomographic</a:t>
            </a:r>
            <a:r>
              <a:rPr lang="pt-PT" sz="1600" b="1" dirty="0" smtClean="0">
                <a:solidFill>
                  <a:srgbClr val="FF0000"/>
                </a:solidFill>
              </a:rPr>
              <a:t> </a:t>
            </a:r>
            <a:r>
              <a:rPr lang="pt-PT" sz="1600" b="1" dirty="0" err="1" smtClean="0">
                <a:solidFill>
                  <a:srgbClr val="FF0000"/>
                </a:solidFill>
              </a:rPr>
              <a:t>system</a:t>
            </a:r>
            <a:r>
              <a:rPr lang="pt-PT" sz="1600" b="1" dirty="0" smtClean="0">
                <a:solidFill>
                  <a:srgbClr val="FF0000"/>
                </a:solidFill>
              </a:rPr>
              <a:t> Vs. </a:t>
            </a:r>
            <a:r>
              <a:rPr lang="pt-PT" sz="1600" b="1" dirty="0" err="1" smtClean="0">
                <a:solidFill>
                  <a:srgbClr val="FF0000"/>
                </a:solidFill>
              </a:rPr>
              <a:t>available</a:t>
            </a:r>
            <a:r>
              <a:rPr lang="pt-PT" sz="1600" b="1" dirty="0" smtClean="0">
                <a:solidFill>
                  <a:srgbClr val="FF0000"/>
                </a:solidFill>
              </a:rPr>
              <a:t> </a:t>
            </a:r>
            <a:r>
              <a:rPr lang="pt-PT" sz="1600" b="1" dirty="0" err="1" smtClean="0">
                <a:solidFill>
                  <a:srgbClr val="FF0000"/>
                </a:solidFill>
              </a:rPr>
              <a:t>in</a:t>
            </a:r>
            <a:r>
              <a:rPr lang="pt-PT" sz="1600" b="1" dirty="0" smtClean="0">
                <a:solidFill>
                  <a:srgbClr val="FF0000"/>
                </a:solidFill>
              </a:rPr>
              <a:t> </a:t>
            </a:r>
            <a:r>
              <a:rPr lang="pt-PT" sz="1600" b="1" dirty="0" err="1" smtClean="0">
                <a:solidFill>
                  <a:srgbClr val="FF0000"/>
                </a:solidFill>
              </a:rPr>
              <a:t>literature</a:t>
            </a:r>
            <a:r>
              <a:rPr lang="pt-PT" sz="1600" b="1" dirty="0" smtClean="0">
                <a:solidFill>
                  <a:srgbClr val="FF0000"/>
                </a:solidFill>
              </a:rPr>
              <a:t> </a:t>
            </a:r>
            <a:r>
              <a:rPr lang="pt-PT" sz="1600" b="1" dirty="0" err="1" smtClean="0">
                <a:solidFill>
                  <a:srgbClr val="FF0000"/>
                </a:solidFill>
              </a:rPr>
              <a:t>tomographic</a:t>
            </a:r>
            <a:r>
              <a:rPr lang="pt-PT" sz="1600" b="1" dirty="0" smtClean="0">
                <a:solidFill>
                  <a:srgbClr val="FF0000"/>
                </a:solidFill>
              </a:rPr>
              <a:t> </a:t>
            </a:r>
            <a:r>
              <a:rPr lang="pt-PT" sz="1600" b="1" dirty="0" err="1" smtClean="0">
                <a:solidFill>
                  <a:srgbClr val="FF0000"/>
                </a:solidFill>
              </a:rPr>
              <a:t>systems</a:t>
            </a:r>
            <a:endParaRPr lang="pt-PT" sz="1600" b="1" dirty="0" smtClean="0">
              <a:solidFill>
                <a:srgbClr val="FF0000"/>
              </a:solidFill>
            </a:endParaRPr>
          </a:p>
          <a:p>
            <a:pPr>
              <a:buNone/>
            </a:pPr>
            <a:endParaRPr lang="pt-PT" sz="1600" dirty="0" smtClean="0"/>
          </a:p>
          <a:p>
            <a:pPr algn="just"/>
            <a:r>
              <a:rPr lang="en-GB" sz="1600" dirty="0" smtClean="0"/>
              <a:t>To circumvent difficulties and costs of designing a current source that suited the goals of the EIT system that was being designed, a choice was made to depart from traditional EIT systems, and instead a voltage source was projected.</a:t>
            </a:r>
          </a:p>
          <a:p>
            <a:pPr algn="just"/>
            <a:endParaRPr lang="en-GB" sz="1600" dirty="0" smtClean="0"/>
          </a:p>
          <a:p>
            <a:pPr algn="just"/>
            <a:r>
              <a:rPr lang="en-GB" sz="1600" dirty="0" smtClean="0"/>
              <a:t>The EIT system designed has an image acquisition frame rate that can go up to 4000 frames per second and 1000 frames per second for the 16 and 32 electrodes rings, respectively, which are higher when compared with other EIT systems used in medical applications (</a:t>
            </a:r>
            <a:r>
              <a:rPr lang="en-US" sz="1600" dirty="0" err="1" smtClean="0"/>
              <a:t>Goharian</a:t>
            </a:r>
            <a:r>
              <a:rPr lang="en-US" sz="1600" dirty="0" smtClean="0"/>
              <a:t> </a:t>
            </a:r>
            <a:r>
              <a:rPr lang="en-US" sz="1600" i="1" dirty="0" smtClean="0"/>
              <a:t>et al</a:t>
            </a:r>
            <a:r>
              <a:rPr lang="en-US" sz="1600" dirty="0" smtClean="0"/>
              <a:t>.</a:t>
            </a:r>
            <a:r>
              <a:rPr lang="en-GB" sz="1600" dirty="0" smtClean="0"/>
              <a:t>; </a:t>
            </a:r>
            <a:r>
              <a:rPr lang="en-US" sz="1600" dirty="0" err="1" smtClean="0"/>
              <a:t>Granot</a:t>
            </a:r>
            <a:r>
              <a:rPr lang="en-US" sz="1600" dirty="0" smtClean="0"/>
              <a:t> </a:t>
            </a:r>
            <a:r>
              <a:rPr lang="en-US" sz="1600" i="1" dirty="0" smtClean="0"/>
              <a:t>et al</a:t>
            </a:r>
            <a:r>
              <a:rPr lang="en-US" sz="1600" dirty="0" smtClean="0"/>
              <a:t>.</a:t>
            </a:r>
            <a:r>
              <a:rPr lang="en-GB" sz="1600" dirty="0" smtClean="0"/>
              <a:t>), and even when comparing with recent DSP based electrical </a:t>
            </a:r>
            <a:r>
              <a:rPr lang="en-GB" sz="1600" dirty="0" err="1" smtClean="0"/>
              <a:t>tomographic</a:t>
            </a:r>
            <a:r>
              <a:rPr lang="en-GB" sz="1600" dirty="0" smtClean="0"/>
              <a:t> systems (</a:t>
            </a:r>
            <a:r>
              <a:rPr lang="en-US" sz="1600" dirty="0" smtClean="0"/>
              <a:t>Wilkinson </a:t>
            </a:r>
            <a:r>
              <a:rPr lang="en-US" sz="1600" i="1" dirty="0" smtClean="0"/>
              <a:t>et al</a:t>
            </a:r>
            <a:r>
              <a:rPr lang="en-US" sz="1600" dirty="0" smtClean="0"/>
              <a:t>.; Wang </a:t>
            </a:r>
            <a:r>
              <a:rPr lang="en-US" sz="1600" i="1" dirty="0" smtClean="0"/>
              <a:t>et al</a:t>
            </a:r>
            <a:r>
              <a:rPr lang="en-US" sz="1600" dirty="0" smtClean="0"/>
              <a:t>.; </a:t>
            </a:r>
            <a:r>
              <a:rPr lang="en-US" sz="1600" dirty="0" err="1" smtClean="0"/>
              <a:t>Shuai</a:t>
            </a:r>
            <a:r>
              <a:rPr lang="en-US" sz="1600" dirty="0" smtClean="0"/>
              <a:t> </a:t>
            </a:r>
            <a:r>
              <a:rPr lang="en-US" sz="1600" i="1" dirty="0" smtClean="0"/>
              <a:t>et al</a:t>
            </a:r>
            <a:r>
              <a:rPr lang="en-US" sz="1600" dirty="0" smtClean="0"/>
              <a:t>.</a:t>
            </a:r>
            <a:r>
              <a:rPr lang="en-GB" sz="1600" dirty="0" smtClean="0"/>
              <a:t>).</a:t>
            </a:r>
          </a:p>
          <a:p>
            <a:pPr algn="just">
              <a:buNone/>
            </a:pPr>
            <a:endParaRPr lang="en-GB" sz="1600" dirty="0" smtClean="0"/>
          </a:p>
        </p:txBody>
      </p:sp>
      <p:sp>
        <p:nvSpPr>
          <p:cNvPr id="7" name="Rectângulo 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8" name="Rectângulo 7"/>
          <p:cNvSpPr/>
          <p:nvPr/>
        </p:nvSpPr>
        <p:spPr>
          <a:xfrm>
            <a:off x="611560" y="4653136"/>
            <a:ext cx="7920880" cy="1785104"/>
          </a:xfrm>
          <a:prstGeom prst="rect">
            <a:avLst/>
          </a:prstGeom>
        </p:spPr>
        <p:txBody>
          <a:bodyPr wrap="square">
            <a:spAutoFit/>
          </a:bodyPr>
          <a:lstStyle/>
          <a:p>
            <a:pPr algn="just"/>
            <a:r>
              <a:rPr lang="en-US" sz="1000" dirty="0" smtClean="0">
                <a:latin typeface="+mn-lt"/>
              </a:rPr>
              <a:t>- </a:t>
            </a:r>
            <a:r>
              <a:rPr lang="en-US" sz="1000" dirty="0" err="1" smtClean="0">
                <a:latin typeface="+mn-lt"/>
              </a:rPr>
              <a:t>Goharian</a:t>
            </a:r>
            <a:r>
              <a:rPr lang="en-US" sz="1000" dirty="0" smtClean="0">
                <a:latin typeface="+mn-lt"/>
              </a:rPr>
              <a:t> M., </a:t>
            </a:r>
            <a:r>
              <a:rPr lang="en-US" sz="1000" dirty="0" err="1" smtClean="0">
                <a:latin typeface="+mn-lt"/>
              </a:rPr>
              <a:t>Soleimani</a:t>
            </a:r>
            <a:r>
              <a:rPr lang="en-US" sz="1000" dirty="0" smtClean="0">
                <a:latin typeface="+mn-lt"/>
              </a:rPr>
              <a:t> M., </a:t>
            </a:r>
            <a:r>
              <a:rPr lang="en-US" sz="1000" dirty="0" err="1" smtClean="0">
                <a:latin typeface="+mn-lt"/>
              </a:rPr>
              <a:t>Jegatheesan</a:t>
            </a:r>
            <a:r>
              <a:rPr lang="en-US" sz="1000" dirty="0" smtClean="0">
                <a:latin typeface="+mn-lt"/>
              </a:rPr>
              <a:t> A., Chin K. and Moran G., 2008. A DSP Based Multi-Frequency 3D Electrical Impedance Tomography System, </a:t>
            </a:r>
            <a:r>
              <a:rPr lang="en-US" sz="1000" i="1" dirty="0" smtClean="0">
                <a:latin typeface="+mn-lt"/>
              </a:rPr>
              <a:t>Annals of Biomedical Engineering </a:t>
            </a:r>
            <a:r>
              <a:rPr lang="en-US" sz="1000" dirty="0" smtClean="0">
                <a:latin typeface="+mn-lt"/>
              </a:rPr>
              <a:t>36(9): 1594–1603.</a:t>
            </a:r>
          </a:p>
          <a:p>
            <a:pPr algn="just"/>
            <a:r>
              <a:rPr lang="en-US" sz="1000" dirty="0" smtClean="0">
                <a:latin typeface="+mn-lt"/>
              </a:rPr>
              <a:t>- </a:t>
            </a:r>
            <a:r>
              <a:rPr lang="en-US" sz="1000" dirty="0" err="1" smtClean="0">
                <a:latin typeface="+mn-lt"/>
              </a:rPr>
              <a:t>Granot</a:t>
            </a:r>
            <a:r>
              <a:rPr lang="en-US" sz="1000" dirty="0" smtClean="0">
                <a:latin typeface="+mn-lt"/>
              </a:rPr>
              <a:t> Y., </a:t>
            </a:r>
            <a:r>
              <a:rPr lang="en-US" sz="1000" dirty="0" err="1" smtClean="0">
                <a:latin typeface="+mn-lt"/>
              </a:rPr>
              <a:t>Ivorra</a:t>
            </a:r>
            <a:r>
              <a:rPr lang="en-US" sz="1000" dirty="0" smtClean="0">
                <a:latin typeface="+mn-lt"/>
              </a:rPr>
              <a:t> A., and </a:t>
            </a:r>
            <a:r>
              <a:rPr lang="en-US" sz="1000" dirty="0" err="1" smtClean="0">
                <a:latin typeface="+mn-lt"/>
              </a:rPr>
              <a:t>Rubinsky</a:t>
            </a:r>
            <a:r>
              <a:rPr lang="en-US" sz="1000" dirty="0" smtClean="0">
                <a:latin typeface="+mn-lt"/>
              </a:rPr>
              <a:t> B., 2007. Frequency-Division Multiplexing for Electrical Impedance Tomography in Biomedical Applications, </a:t>
            </a:r>
            <a:r>
              <a:rPr lang="en-US" sz="1000" i="1" dirty="0" smtClean="0">
                <a:latin typeface="+mn-lt"/>
              </a:rPr>
              <a:t>International Journal of Biomedical Imaging </a:t>
            </a:r>
            <a:r>
              <a:rPr lang="en-US" sz="1000" dirty="0" smtClean="0">
                <a:latin typeface="+mn-lt"/>
              </a:rPr>
              <a:t>2007(2).</a:t>
            </a:r>
          </a:p>
          <a:p>
            <a:pPr algn="just"/>
            <a:r>
              <a:rPr lang="en-US" sz="1000" dirty="0" smtClean="0">
                <a:latin typeface="+mn-lt"/>
              </a:rPr>
              <a:t>- Wilkinson A.J., Randall E. W., Long T. M. and Collins A., 2006. The design of an ERT system for 3D data acquisition and a quantitative evaluation of its performance, </a:t>
            </a:r>
            <a:r>
              <a:rPr lang="en-US" sz="1000" i="1" dirty="0" smtClean="0">
                <a:latin typeface="+mn-lt"/>
              </a:rPr>
              <a:t>    Measurement Science and Technology </a:t>
            </a:r>
            <a:r>
              <a:rPr lang="en-US" sz="1000" dirty="0" smtClean="0">
                <a:latin typeface="+mn-lt"/>
              </a:rPr>
              <a:t>17(8): 2088–2096.</a:t>
            </a:r>
          </a:p>
          <a:p>
            <a:pPr algn="just"/>
            <a:r>
              <a:rPr lang="en-US" sz="1000" dirty="0" smtClean="0">
                <a:latin typeface="+mn-lt"/>
              </a:rPr>
              <a:t>- Wang M., Ma Y., Holliday N., Dai Y., Williams R. A. and Lucas G., 2005. A High-Performance EIT System, </a:t>
            </a:r>
            <a:r>
              <a:rPr lang="en-US" sz="1000" i="1" dirty="0" smtClean="0">
                <a:latin typeface="+mn-lt"/>
              </a:rPr>
              <a:t>IEEE Sensors Journal </a:t>
            </a:r>
            <a:r>
              <a:rPr lang="en-US" sz="1000" dirty="0" smtClean="0">
                <a:latin typeface="+mn-lt"/>
              </a:rPr>
              <a:t>5(2): 289-299.</a:t>
            </a:r>
          </a:p>
          <a:p>
            <a:pPr algn="just"/>
            <a:r>
              <a:rPr lang="en-US" sz="1000" dirty="0" smtClean="0">
                <a:latin typeface="+mn-lt"/>
              </a:rPr>
              <a:t>- </a:t>
            </a:r>
            <a:r>
              <a:rPr lang="en-US" sz="1000" dirty="0" err="1" smtClean="0">
                <a:latin typeface="+mn-lt"/>
              </a:rPr>
              <a:t>Shuai</a:t>
            </a:r>
            <a:r>
              <a:rPr lang="en-US" sz="1000" dirty="0" smtClean="0">
                <a:latin typeface="+mn-lt"/>
              </a:rPr>
              <a:t> Z., </a:t>
            </a:r>
            <a:r>
              <a:rPr lang="en-US" sz="1000" dirty="0" err="1" smtClean="0">
                <a:latin typeface="+mn-lt"/>
              </a:rPr>
              <a:t>Guizhi</a:t>
            </a:r>
            <a:r>
              <a:rPr lang="en-US" sz="1000" dirty="0" smtClean="0">
                <a:latin typeface="+mn-lt"/>
              </a:rPr>
              <a:t> X., </a:t>
            </a:r>
            <a:r>
              <a:rPr lang="en-US" sz="1000" dirty="0" err="1" smtClean="0">
                <a:latin typeface="+mn-lt"/>
              </a:rPr>
              <a:t>Huanli</a:t>
            </a:r>
            <a:r>
              <a:rPr lang="en-US" sz="1000" dirty="0" smtClean="0">
                <a:latin typeface="+mn-lt"/>
              </a:rPr>
              <a:t> W., </a:t>
            </a:r>
            <a:r>
              <a:rPr lang="en-US" sz="1000" dirty="0" err="1" smtClean="0">
                <a:latin typeface="+mn-lt"/>
              </a:rPr>
              <a:t>Duyan</a:t>
            </a:r>
            <a:r>
              <a:rPr lang="en-US" sz="1000" dirty="0" smtClean="0">
                <a:latin typeface="+mn-lt"/>
              </a:rPr>
              <a:t> G. and </a:t>
            </a:r>
            <a:r>
              <a:rPr lang="en-US" sz="1000" dirty="0" err="1" smtClean="0">
                <a:latin typeface="+mn-lt"/>
              </a:rPr>
              <a:t>Weili</a:t>
            </a:r>
            <a:r>
              <a:rPr lang="en-US" sz="1000" dirty="0" smtClean="0">
                <a:latin typeface="+mn-lt"/>
              </a:rPr>
              <a:t> Y., 2006. Multi-frequency EIT Hardware System Based on DSP, </a:t>
            </a:r>
            <a:r>
              <a:rPr lang="en-US" sz="1000" i="1" dirty="0" smtClean="0">
                <a:latin typeface="+mn-lt"/>
              </a:rPr>
              <a:t>Proceedings of the 28</a:t>
            </a:r>
            <a:r>
              <a:rPr lang="en-US" sz="1000" i="1" baseline="30000" dirty="0" smtClean="0">
                <a:latin typeface="+mn-lt"/>
              </a:rPr>
              <a:t>th</a:t>
            </a:r>
            <a:r>
              <a:rPr lang="en-US" sz="1000" i="1" dirty="0" smtClean="0">
                <a:latin typeface="+mn-lt"/>
              </a:rPr>
              <a:t>IEEE</a:t>
            </a:r>
            <a:r>
              <a:rPr lang="en-GB" sz="1000" i="1" dirty="0" smtClean="0">
                <a:latin typeface="+mn-lt"/>
              </a:rPr>
              <a:t>Engineering in Medicine and Biology Society Annual International Conference</a:t>
            </a:r>
            <a:r>
              <a:rPr lang="en-GB" sz="1000" dirty="0" smtClean="0">
                <a:latin typeface="+mn-lt"/>
              </a:rPr>
              <a:t>, </a:t>
            </a:r>
            <a:r>
              <a:rPr lang="en-US" sz="1000" dirty="0" smtClean="0">
                <a:latin typeface="+mn-lt"/>
              </a:rPr>
              <a:t>New York City, USA, Aug 30-Sept 3, 2006, </a:t>
            </a:r>
            <a:r>
              <a:rPr lang="en-GB" sz="1000" dirty="0" smtClean="0">
                <a:latin typeface="+mn-lt"/>
              </a:rPr>
              <a:t>pp. 6677 – 6680.</a:t>
            </a:r>
            <a:endParaRPr lang="pt-PT" sz="1000" dirty="0" smtClean="0">
              <a:latin typeface="+mn-lt"/>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539552" y="836712"/>
            <a:ext cx="8064896" cy="3744416"/>
          </a:xfrm>
        </p:spPr>
        <p:txBody>
          <a:bodyPr numCol="1">
            <a:noAutofit/>
          </a:bodyPr>
          <a:lstStyle/>
          <a:p>
            <a:pPr>
              <a:buNone/>
            </a:pPr>
            <a:r>
              <a:rPr lang="pt-PT" sz="1600" b="1" dirty="0" smtClean="0">
                <a:solidFill>
                  <a:srgbClr val="FF0000"/>
                </a:solidFill>
              </a:rPr>
              <a:t>Coimbra </a:t>
            </a:r>
            <a:r>
              <a:rPr lang="pt-PT" sz="1600" b="1" dirty="0" err="1" smtClean="0">
                <a:solidFill>
                  <a:srgbClr val="FF0000"/>
                </a:solidFill>
              </a:rPr>
              <a:t>tomographic</a:t>
            </a:r>
            <a:r>
              <a:rPr lang="pt-PT" sz="1600" b="1" dirty="0" smtClean="0">
                <a:solidFill>
                  <a:srgbClr val="FF0000"/>
                </a:solidFill>
              </a:rPr>
              <a:t> </a:t>
            </a:r>
            <a:r>
              <a:rPr lang="pt-PT" sz="1600" b="1" dirty="0" err="1" smtClean="0">
                <a:solidFill>
                  <a:srgbClr val="FF0000"/>
                </a:solidFill>
              </a:rPr>
              <a:t>system</a:t>
            </a:r>
            <a:r>
              <a:rPr lang="pt-PT" sz="1600" b="1" dirty="0" smtClean="0">
                <a:solidFill>
                  <a:srgbClr val="FF0000"/>
                </a:solidFill>
              </a:rPr>
              <a:t> Vs. </a:t>
            </a:r>
            <a:r>
              <a:rPr lang="pt-PT" sz="1600" b="1" dirty="0" err="1" smtClean="0">
                <a:solidFill>
                  <a:srgbClr val="FF0000"/>
                </a:solidFill>
              </a:rPr>
              <a:t>available</a:t>
            </a:r>
            <a:r>
              <a:rPr lang="pt-PT" sz="1600" b="1" dirty="0" smtClean="0">
                <a:solidFill>
                  <a:srgbClr val="FF0000"/>
                </a:solidFill>
              </a:rPr>
              <a:t> </a:t>
            </a:r>
            <a:r>
              <a:rPr lang="pt-PT" sz="1600" b="1" dirty="0" err="1" smtClean="0">
                <a:solidFill>
                  <a:srgbClr val="FF0000"/>
                </a:solidFill>
              </a:rPr>
              <a:t>in</a:t>
            </a:r>
            <a:r>
              <a:rPr lang="pt-PT" sz="1600" b="1" dirty="0" smtClean="0">
                <a:solidFill>
                  <a:srgbClr val="FF0000"/>
                </a:solidFill>
              </a:rPr>
              <a:t> </a:t>
            </a:r>
            <a:r>
              <a:rPr lang="pt-PT" sz="1600" b="1" dirty="0" err="1" smtClean="0">
                <a:solidFill>
                  <a:srgbClr val="FF0000"/>
                </a:solidFill>
              </a:rPr>
              <a:t>literature</a:t>
            </a:r>
            <a:r>
              <a:rPr lang="pt-PT" sz="1600" b="1" dirty="0" smtClean="0">
                <a:solidFill>
                  <a:srgbClr val="FF0000"/>
                </a:solidFill>
              </a:rPr>
              <a:t> </a:t>
            </a:r>
            <a:r>
              <a:rPr lang="pt-PT" sz="1600" b="1" dirty="0" err="1" smtClean="0">
                <a:solidFill>
                  <a:srgbClr val="FF0000"/>
                </a:solidFill>
              </a:rPr>
              <a:t>tomographic</a:t>
            </a:r>
            <a:r>
              <a:rPr lang="pt-PT" sz="1600" b="1" dirty="0" smtClean="0">
                <a:solidFill>
                  <a:srgbClr val="FF0000"/>
                </a:solidFill>
              </a:rPr>
              <a:t> </a:t>
            </a:r>
            <a:r>
              <a:rPr lang="pt-PT" sz="1600" b="1" dirty="0" err="1" smtClean="0">
                <a:solidFill>
                  <a:srgbClr val="FF0000"/>
                </a:solidFill>
              </a:rPr>
              <a:t>systems</a:t>
            </a:r>
            <a:endParaRPr lang="pt-PT" sz="1600" b="1" dirty="0" smtClean="0">
              <a:solidFill>
                <a:srgbClr val="FF0000"/>
              </a:solidFill>
            </a:endParaRPr>
          </a:p>
          <a:p>
            <a:pPr algn="just"/>
            <a:endParaRPr lang="en-GB" sz="1600" dirty="0" smtClean="0"/>
          </a:p>
          <a:p>
            <a:pPr algn="just"/>
            <a:r>
              <a:rPr lang="en-GB" sz="1600" dirty="0" smtClean="0"/>
              <a:t>The tested flowing system consisted of a diluted </a:t>
            </a:r>
            <a:r>
              <a:rPr lang="en-GB" sz="1600" dirty="0" err="1" smtClean="0"/>
              <a:t>NaCl</a:t>
            </a:r>
            <a:r>
              <a:rPr lang="en-GB" sz="1600" dirty="0" smtClean="0"/>
              <a:t> solution and glass beads while most research groups concentrated their efforts in the characterization of liquid-gas/liquid-liquid flows, where the difference between phase conductivity is much higher than in our diluted one, making it easier to characterize and to map. Nevertheless out EIT system allowed us to get images of higher resolution: in fact, some EIT (Wang et al.) and ERT (</a:t>
            </a:r>
            <a:r>
              <a:rPr lang="en-US" sz="1600" dirty="0" err="1" smtClean="0"/>
              <a:t>Schlaberg</a:t>
            </a:r>
            <a:r>
              <a:rPr lang="en-US" sz="1600" dirty="0" smtClean="0"/>
              <a:t> </a:t>
            </a:r>
            <a:r>
              <a:rPr lang="en-GB" sz="1600" i="1" dirty="0" smtClean="0"/>
              <a:t>et al</a:t>
            </a:r>
            <a:r>
              <a:rPr lang="en-GB" sz="1600" dirty="0" smtClean="0"/>
              <a:t>.; </a:t>
            </a:r>
            <a:r>
              <a:rPr lang="en-GB" sz="1600" dirty="0" err="1" smtClean="0"/>
              <a:t>Razzak</a:t>
            </a:r>
            <a:r>
              <a:rPr lang="en-GB" sz="1600" dirty="0" smtClean="0"/>
              <a:t> </a:t>
            </a:r>
            <a:r>
              <a:rPr lang="en-GB" sz="1600" i="1" dirty="0" smtClean="0"/>
              <a:t>et al</a:t>
            </a:r>
            <a:r>
              <a:rPr lang="en-GB" sz="1600" dirty="0" smtClean="0"/>
              <a:t>.) imaging of solid-liquid flows found in the literature present lower resolution than the images captured with our system. Images of higher resolution were obtained only with ECT (</a:t>
            </a:r>
            <a:r>
              <a:rPr lang="en-US" sz="1600" dirty="0" smtClean="0"/>
              <a:t>Yang) for gas-solid flows (</a:t>
            </a:r>
            <a:r>
              <a:rPr lang="en-US" sz="1600" dirty="0" err="1" smtClean="0"/>
              <a:t>Dyakowski</a:t>
            </a:r>
            <a:r>
              <a:rPr lang="en-US" sz="1600" dirty="0" smtClean="0"/>
              <a:t> </a:t>
            </a:r>
            <a:r>
              <a:rPr lang="en-US" sz="1600" i="1" dirty="0" smtClean="0"/>
              <a:t>et al</a:t>
            </a:r>
            <a:r>
              <a:rPr lang="en-US" sz="1600" dirty="0" smtClean="0"/>
              <a:t>.) where a more contrasting conductivity characterizes the phases involved.</a:t>
            </a:r>
            <a:endParaRPr lang="pt-PT" sz="1600" dirty="0" smtClean="0"/>
          </a:p>
        </p:txBody>
      </p:sp>
      <p:sp>
        <p:nvSpPr>
          <p:cNvPr id="7" name="Rectângulo 6"/>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5" name="Rectângulo 4"/>
          <p:cNvSpPr/>
          <p:nvPr/>
        </p:nvSpPr>
        <p:spPr>
          <a:xfrm>
            <a:off x="611560" y="4869160"/>
            <a:ext cx="7920880" cy="1477328"/>
          </a:xfrm>
          <a:prstGeom prst="rect">
            <a:avLst/>
          </a:prstGeom>
        </p:spPr>
        <p:txBody>
          <a:bodyPr wrap="square">
            <a:spAutoFit/>
          </a:bodyPr>
          <a:lstStyle/>
          <a:p>
            <a:pPr algn="just"/>
            <a:r>
              <a:rPr lang="en-US" sz="1000" dirty="0" smtClean="0">
                <a:latin typeface="+mn-lt"/>
              </a:rPr>
              <a:t>- </a:t>
            </a:r>
            <a:r>
              <a:rPr lang="en-US" sz="1000" dirty="0" err="1" smtClean="0">
                <a:latin typeface="+mn-lt"/>
              </a:rPr>
              <a:t>Schlaberg</a:t>
            </a:r>
            <a:r>
              <a:rPr lang="en-US" sz="1000" dirty="0" smtClean="0">
                <a:latin typeface="+mn-lt"/>
              </a:rPr>
              <a:t> H.I., Baas J.H., Wang M., Best J.L., Williams R.A. and </a:t>
            </a:r>
            <a:r>
              <a:rPr lang="en-US" sz="1000" dirty="0" err="1" smtClean="0">
                <a:latin typeface="+mn-lt"/>
              </a:rPr>
              <a:t>Peakall</a:t>
            </a:r>
            <a:r>
              <a:rPr lang="en-US" sz="1000" dirty="0" smtClean="0">
                <a:latin typeface="+mn-lt"/>
              </a:rPr>
              <a:t> J., 2006. </a:t>
            </a:r>
            <a:r>
              <a:rPr lang="en-GB" sz="1000" dirty="0" smtClean="0">
                <a:latin typeface="+mn-lt"/>
              </a:rPr>
              <a:t>Electrical Resistance Tomography for Suspended Sediment Measurements in Open Channel Flows Using a Novel Sensor Design, </a:t>
            </a:r>
            <a:r>
              <a:rPr lang="en-US" sz="1000" i="1" dirty="0" smtClean="0">
                <a:latin typeface="+mn-lt"/>
              </a:rPr>
              <a:t>Particle &amp; Particle Systems Characterization </a:t>
            </a:r>
            <a:r>
              <a:rPr lang="en-US" sz="1000" dirty="0" smtClean="0">
                <a:latin typeface="+mn-lt"/>
              </a:rPr>
              <a:t>23 (3-4): 313–320.</a:t>
            </a:r>
          </a:p>
          <a:p>
            <a:pPr algn="just"/>
            <a:r>
              <a:rPr lang="en-GB" sz="1000" dirty="0" smtClean="0">
                <a:latin typeface="+mn-lt"/>
              </a:rPr>
              <a:t>- </a:t>
            </a:r>
            <a:r>
              <a:rPr lang="en-GB" sz="1000" dirty="0" err="1" smtClean="0">
                <a:latin typeface="+mn-lt"/>
              </a:rPr>
              <a:t>Razzak</a:t>
            </a:r>
            <a:r>
              <a:rPr lang="en-GB" sz="1000" dirty="0" smtClean="0">
                <a:latin typeface="+mn-lt"/>
              </a:rPr>
              <a:t> S.A., </a:t>
            </a:r>
            <a:r>
              <a:rPr lang="en-GB" sz="1000" dirty="0" err="1" smtClean="0">
                <a:latin typeface="+mn-lt"/>
              </a:rPr>
              <a:t>Barghi</a:t>
            </a:r>
            <a:r>
              <a:rPr lang="en-GB" sz="1000" dirty="0" smtClean="0">
                <a:latin typeface="+mn-lt"/>
              </a:rPr>
              <a:t> S., Zhu J.-X., 2009. Application of electrical resistance tomography on liquid-solid two-phase flow characterization in an LSCFB riser, </a:t>
            </a:r>
            <a:r>
              <a:rPr lang="en-GB" sz="1000" i="1" dirty="0" smtClean="0">
                <a:latin typeface="+mn-lt"/>
              </a:rPr>
              <a:t>Chemical Engineering Science</a:t>
            </a:r>
            <a:r>
              <a:rPr lang="en-GB" sz="1000" dirty="0" smtClean="0">
                <a:latin typeface="+mn-lt"/>
              </a:rPr>
              <a:t> 64(12): 2851-2858.</a:t>
            </a:r>
          </a:p>
          <a:p>
            <a:pPr algn="just"/>
            <a:r>
              <a:rPr lang="en-US" sz="1000" dirty="0" smtClean="0">
                <a:latin typeface="+mn-lt"/>
              </a:rPr>
              <a:t>- Yang W., 2007. </a:t>
            </a:r>
            <a:r>
              <a:rPr lang="en-US" sz="1000" dirty="0" err="1" smtClean="0">
                <a:latin typeface="+mn-lt"/>
              </a:rPr>
              <a:t>Tomographic</a:t>
            </a:r>
            <a:r>
              <a:rPr lang="en-US" sz="1000" dirty="0" smtClean="0">
                <a:latin typeface="+mn-lt"/>
              </a:rPr>
              <a:t> Imaging based on Capacitance Measurement and Industrial Applications, </a:t>
            </a:r>
            <a:r>
              <a:rPr lang="en-US" sz="1000" i="1" dirty="0" smtClean="0">
                <a:latin typeface="+mn-lt"/>
              </a:rPr>
              <a:t>IEEE International Workshop on Imaging on Systems and Techniques, </a:t>
            </a:r>
            <a:r>
              <a:rPr lang="en-US" sz="1000" dirty="0" smtClean="0">
                <a:latin typeface="+mn-lt"/>
              </a:rPr>
              <a:t>2007:</a:t>
            </a:r>
            <a:r>
              <a:rPr lang="en-GB" sz="1000" dirty="0" smtClean="0">
                <a:latin typeface="+mn-lt"/>
              </a:rPr>
              <a:t>1 - 6</a:t>
            </a:r>
            <a:r>
              <a:rPr lang="en-US" sz="1000" dirty="0" smtClean="0">
                <a:latin typeface="+mn-lt"/>
              </a:rPr>
              <a:t>.</a:t>
            </a:r>
          </a:p>
          <a:p>
            <a:pPr algn="just"/>
            <a:r>
              <a:rPr lang="en-US" sz="1000" dirty="0" smtClean="0">
                <a:latin typeface="+mn-lt"/>
              </a:rPr>
              <a:t>- </a:t>
            </a:r>
            <a:r>
              <a:rPr lang="en-US" sz="1000" dirty="0" err="1" smtClean="0">
                <a:latin typeface="+mn-lt"/>
              </a:rPr>
              <a:t>Dyakowski</a:t>
            </a:r>
            <a:r>
              <a:rPr lang="en-US" sz="1000" dirty="0" smtClean="0">
                <a:latin typeface="+mn-lt"/>
              </a:rPr>
              <a:t>, T., Johansen, G. A., </a:t>
            </a:r>
            <a:r>
              <a:rPr lang="en-US" sz="1000" dirty="0" err="1" smtClean="0">
                <a:latin typeface="+mn-lt"/>
              </a:rPr>
              <a:t>Hjertaker</a:t>
            </a:r>
            <a:r>
              <a:rPr lang="en-US" sz="1000" dirty="0" smtClean="0">
                <a:latin typeface="+mn-lt"/>
              </a:rPr>
              <a:t>, B. T., </a:t>
            </a:r>
            <a:r>
              <a:rPr lang="en-US" sz="1000" dirty="0" err="1" smtClean="0">
                <a:latin typeface="+mn-lt"/>
              </a:rPr>
              <a:t>Sankowski</a:t>
            </a:r>
            <a:r>
              <a:rPr lang="en-US" sz="1000" dirty="0" smtClean="0">
                <a:latin typeface="+mn-lt"/>
              </a:rPr>
              <a:t>, D., </a:t>
            </a:r>
            <a:r>
              <a:rPr lang="en-US" sz="1000" dirty="0" err="1" smtClean="0">
                <a:latin typeface="+mn-lt"/>
              </a:rPr>
              <a:t>Mosorov</a:t>
            </a:r>
            <a:r>
              <a:rPr lang="en-US" sz="1000" dirty="0" smtClean="0">
                <a:latin typeface="+mn-lt"/>
              </a:rPr>
              <a:t>, V. and </a:t>
            </a:r>
            <a:r>
              <a:rPr lang="en-US" sz="1000" dirty="0" err="1" smtClean="0">
                <a:latin typeface="+mn-lt"/>
              </a:rPr>
              <a:t>Wlodarczyk</a:t>
            </a:r>
            <a:r>
              <a:rPr lang="en-US" sz="1000" dirty="0" smtClean="0">
                <a:latin typeface="+mn-lt"/>
              </a:rPr>
              <a:t>, J. (2006), A Dual Modality Tomography System for Imaging Gas/Solids Flows,</a:t>
            </a:r>
            <a:r>
              <a:rPr lang="en-US" sz="1000" i="1" dirty="0" smtClean="0">
                <a:latin typeface="+mn-lt"/>
              </a:rPr>
              <a:t> Particle &amp; Particle Systems Characterization</a:t>
            </a:r>
            <a:r>
              <a:rPr lang="en-US" sz="1000" dirty="0" smtClean="0">
                <a:latin typeface="+mn-lt"/>
              </a:rPr>
              <a:t> 23: 260–265.</a:t>
            </a:r>
            <a:endParaRPr lang="pt-PT" sz="1000" dirty="0">
              <a:latin typeface="+mn-lt"/>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ângulo 5"/>
          <p:cNvSpPr/>
          <p:nvPr/>
        </p:nvSpPr>
        <p:spPr>
          <a:xfrm>
            <a:off x="4644008" y="0"/>
            <a:ext cx="3528392" cy="461665"/>
          </a:xfrm>
          <a:prstGeom prst="rect">
            <a:avLst/>
          </a:prstGeom>
        </p:spPr>
        <p:txBody>
          <a:bodyPr wrap="square">
            <a:spAutoFit/>
          </a:bodyPr>
          <a:lstStyle/>
          <a:p>
            <a:r>
              <a:rPr lang="pt-PT" sz="1200" dirty="0" err="1" smtClean="0">
                <a:solidFill>
                  <a:schemeClr val="bg1"/>
                </a:solidFill>
              </a:rPr>
              <a:t>Complex</a:t>
            </a:r>
            <a:r>
              <a:rPr lang="pt-PT" sz="1200" dirty="0" smtClean="0">
                <a:solidFill>
                  <a:schemeClr val="bg1"/>
                </a:solidFill>
              </a:rPr>
              <a:t> </a:t>
            </a:r>
            <a:r>
              <a:rPr lang="pt-PT" sz="1200" dirty="0" err="1" smtClean="0">
                <a:solidFill>
                  <a:schemeClr val="bg1"/>
                </a:solidFill>
              </a:rPr>
              <a:t>Impedance</a:t>
            </a:r>
            <a:r>
              <a:rPr lang="pt-PT" sz="1200" dirty="0" smtClean="0">
                <a:solidFill>
                  <a:schemeClr val="bg1"/>
                </a:solidFill>
              </a:rPr>
              <a:t> </a:t>
            </a:r>
            <a:r>
              <a:rPr lang="pt-PT" sz="1200" dirty="0" err="1" smtClean="0">
                <a:solidFill>
                  <a:schemeClr val="bg1"/>
                </a:solidFill>
              </a:rPr>
              <a:t>Tomography</a:t>
            </a:r>
            <a:r>
              <a:rPr lang="pt-PT" sz="1200" dirty="0" smtClean="0">
                <a:solidFill>
                  <a:schemeClr val="bg1"/>
                </a:solidFill>
              </a:rPr>
              <a:t>: A </a:t>
            </a:r>
            <a:r>
              <a:rPr lang="pt-PT" sz="1200" dirty="0" err="1" smtClean="0">
                <a:solidFill>
                  <a:schemeClr val="bg1"/>
                </a:solidFill>
              </a:rPr>
              <a:t>non-invasive</a:t>
            </a:r>
            <a:r>
              <a:rPr lang="pt-PT" sz="1200" dirty="0" smtClean="0">
                <a:solidFill>
                  <a:schemeClr val="bg1"/>
                </a:solidFill>
              </a:rPr>
              <a:t> </a:t>
            </a:r>
            <a:r>
              <a:rPr lang="pt-PT" sz="1200" dirty="0" err="1" smtClean="0">
                <a:solidFill>
                  <a:schemeClr val="bg1"/>
                </a:solidFill>
              </a:rPr>
              <a:t>procedure</a:t>
            </a:r>
            <a:r>
              <a:rPr lang="pt-PT" sz="1200" dirty="0" smtClean="0">
                <a:solidFill>
                  <a:schemeClr val="bg1"/>
                </a:solidFill>
              </a:rPr>
              <a:t> for </a:t>
            </a:r>
            <a:r>
              <a:rPr lang="pt-PT" sz="1200" dirty="0" err="1" smtClean="0">
                <a:solidFill>
                  <a:schemeClr val="bg1"/>
                </a:solidFill>
              </a:rPr>
              <a:t>Imaging</a:t>
            </a:r>
            <a:r>
              <a:rPr lang="pt-PT" sz="1200" dirty="0" smtClean="0">
                <a:solidFill>
                  <a:schemeClr val="bg1"/>
                </a:solidFill>
              </a:rPr>
              <a:t> </a:t>
            </a:r>
            <a:r>
              <a:rPr lang="pt-PT" sz="1200" dirty="0" err="1" smtClean="0">
                <a:solidFill>
                  <a:schemeClr val="bg1"/>
                </a:solidFill>
              </a:rPr>
              <a:t>two-phase</a:t>
            </a:r>
            <a:r>
              <a:rPr lang="pt-PT" sz="1200" dirty="0" smtClean="0">
                <a:solidFill>
                  <a:schemeClr val="bg1"/>
                </a:solidFill>
              </a:rPr>
              <a:t> </a:t>
            </a:r>
            <a:r>
              <a:rPr lang="pt-PT" sz="1200" dirty="0" err="1" smtClean="0">
                <a:solidFill>
                  <a:schemeClr val="bg1"/>
                </a:solidFill>
              </a:rPr>
              <a:t>systems</a:t>
            </a:r>
            <a:r>
              <a:rPr lang="pt-PT" sz="1200" dirty="0" smtClean="0">
                <a:solidFill>
                  <a:schemeClr val="bg1"/>
                </a:solidFill>
              </a:rPr>
              <a:t>.</a:t>
            </a:r>
            <a:endParaRPr lang="pt-PT" sz="1200" dirty="0">
              <a:solidFill>
                <a:schemeClr val="bg1"/>
              </a:solidFill>
            </a:endParaRPr>
          </a:p>
        </p:txBody>
      </p:sp>
      <p:sp>
        <p:nvSpPr>
          <p:cNvPr id="7" name="CaixaDeTexto 6"/>
          <p:cNvSpPr txBox="1"/>
          <p:nvPr/>
        </p:nvSpPr>
        <p:spPr>
          <a:xfrm>
            <a:off x="611560" y="692696"/>
            <a:ext cx="7611379" cy="369332"/>
          </a:xfrm>
          <a:prstGeom prst="rect">
            <a:avLst/>
          </a:prstGeom>
          <a:noFill/>
        </p:spPr>
        <p:txBody>
          <a:bodyPr wrap="none" rtlCol="0">
            <a:spAutoFit/>
          </a:bodyPr>
          <a:lstStyle/>
          <a:p>
            <a:r>
              <a:rPr lang="pt-PT" b="1" dirty="0" err="1" smtClean="0">
                <a:solidFill>
                  <a:srgbClr val="FF0000"/>
                </a:solidFill>
                <a:latin typeface="+mn-lt"/>
              </a:rPr>
              <a:t>Signals</a:t>
            </a:r>
            <a:r>
              <a:rPr lang="pt-PT" b="1" dirty="0" smtClean="0">
                <a:solidFill>
                  <a:srgbClr val="FF0000"/>
                </a:solidFill>
                <a:latin typeface="+mn-lt"/>
              </a:rPr>
              <a:t> </a:t>
            </a:r>
            <a:r>
              <a:rPr lang="pt-PT" b="1" dirty="0" err="1" smtClean="0">
                <a:solidFill>
                  <a:srgbClr val="FF0000"/>
                </a:solidFill>
                <a:latin typeface="+mn-lt"/>
              </a:rPr>
              <a:t>Generation</a:t>
            </a:r>
            <a:r>
              <a:rPr lang="pt-PT" b="1" dirty="0" smtClean="0">
                <a:solidFill>
                  <a:srgbClr val="FF0000"/>
                </a:solidFill>
                <a:latin typeface="+mn-lt"/>
              </a:rPr>
              <a:t>/</a:t>
            </a:r>
            <a:r>
              <a:rPr lang="pt-PT" b="1" dirty="0" err="1" smtClean="0">
                <a:solidFill>
                  <a:srgbClr val="FF0000"/>
                </a:solidFill>
                <a:latin typeface="+mn-lt"/>
              </a:rPr>
              <a:t>Amplification</a:t>
            </a:r>
            <a:r>
              <a:rPr lang="pt-PT" b="1" dirty="0" smtClean="0">
                <a:solidFill>
                  <a:srgbClr val="FF0000"/>
                </a:solidFill>
                <a:latin typeface="+mn-lt"/>
              </a:rPr>
              <a:t> </a:t>
            </a:r>
            <a:r>
              <a:rPr lang="pt-PT" b="1" dirty="0" err="1" smtClean="0">
                <a:solidFill>
                  <a:srgbClr val="FF0000"/>
                </a:solidFill>
                <a:latin typeface="+mn-lt"/>
              </a:rPr>
              <a:t>and</a:t>
            </a:r>
            <a:r>
              <a:rPr lang="pt-PT" b="1" dirty="0" smtClean="0">
                <a:solidFill>
                  <a:srgbClr val="FF0000"/>
                </a:solidFill>
                <a:latin typeface="+mn-lt"/>
              </a:rPr>
              <a:t> </a:t>
            </a:r>
            <a:r>
              <a:rPr lang="pt-PT" b="1" dirty="0" err="1" smtClean="0">
                <a:solidFill>
                  <a:srgbClr val="FF0000"/>
                </a:solidFill>
                <a:latin typeface="+mn-lt"/>
              </a:rPr>
              <a:t>control</a:t>
            </a:r>
            <a:r>
              <a:rPr lang="pt-PT" b="1" dirty="0" smtClean="0">
                <a:solidFill>
                  <a:srgbClr val="FF0000"/>
                </a:solidFill>
                <a:latin typeface="+mn-lt"/>
              </a:rPr>
              <a:t> module </a:t>
            </a:r>
            <a:r>
              <a:rPr lang="pt-PT" b="1" dirty="0" err="1" smtClean="0">
                <a:solidFill>
                  <a:srgbClr val="FF0000"/>
                </a:solidFill>
                <a:latin typeface="+mn-lt"/>
              </a:rPr>
              <a:t>architecture</a:t>
            </a:r>
            <a:endParaRPr lang="pt-PT" b="1" dirty="0">
              <a:solidFill>
                <a:srgbClr val="FF0000"/>
              </a:solidFill>
              <a:latin typeface="+mn-lt"/>
            </a:endParaRPr>
          </a:p>
        </p:txBody>
      </p:sp>
      <p:pic>
        <p:nvPicPr>
          <p:cNvPr id="120833" name="Picture 1"/>
          <p:cNvPicPr>
            <a:picLocks noChangeAspect="1" noChangeArrowheads="1"/>
          </p:cNvPicPr>
          <p:nvPr/>
        </p:nvPicPr>
        <p:blipFill>
          <a:blip r:embed="rId3" cstate="print"/>
          <a:srcRect/>
          <a:stretch>
            <a:fillRect/>
          </a:stretch>
        </p:blipFill>
        <p:spPr bwMode="auto">
          <a:xfrm>
            <a:off x="1691680" y="1268760"/>
            <a:ext cx="6480720" cy="512684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4609</TotalTime>
  <Words>1858</Words>
  <Application>Microsoft Office PowerPoint</Application>
  <PresentationFormat>Apresentação no Ecrã (4:3)</PresentationFormat>
  <Paragraphs>178</Paragraphs>
  <Slides>31</Slides>
  <Notes>7</Notes>
  <HiddenSlides>15</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31</vt:i4>
      </vt:variant>
    </vt:vector>
  </HeadingPairs>
  <TitlesOfParts>
    <vt:vector size="33" baseType="lpstr">
      <vt:lpstr>Austin</vt:lpstr>
      <vt:lpstr>Equação</vt:lpstr>
      <vt:lpstr>Complex Impedance Tomography:  A non-invasive procedure for Imaging two-phase systems.</vt:lpstr>
      <vt:lpstr>Presentation Outline</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Conclusions</vt:lpstr>
      <vt:lpstr>Thank you for you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TiO2-ZnO Composite Sensors by Impedance Spectroscopy</dc:title>
  <dc:creator>Tânia</dc:creator>
  <cp:lastModifiedBy>Pedro e Paula</cp:lastModifiedBy>
  <cp:revision>352</cp:revision>
  <dcterms:created xsi:type="dcterms:W3CDTF">2011-04-13T10:13:46Z</dcterms:created>
  <dcterms:modified xsi:type="dcterms:W3CDTF">2011-10-12T21:51:41Z</dcterms:modified>
</cp:coreProperties>
</file>