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5" r:id="rId2"/>
    <p:sldId id="317" r:id="rId3"/>
    <p:sldId id="320" r:id="rId4"/>
    <p:sldId id="319" r:id="rId5"/>
    <p:sldId id="321" r:id="rId6"/>
    <p:sldId id="322" r:id="rId7"/>
    <p:sldId id="323" r:id="rId8"/>
    <p:sldId id="287" r:id="rId9"/>
    <p:sldId id="307" r:id="rId10"/>
    <p:sldId id="312" r:id="rId11"/>
    <p:sldId id="306" r:id="rId12"/>
    <p:sldId id="294" r:id="rId13"/>
    <p:sldId id="308" r:id="rId14"/>
    <p:sldId id="297" r:id="rId15"/>
    <p:sldId id="303" r:id="rId16"/>
    <p:sldId id="298" r:id="rId17"/>
    <p:sldId id="299" r:id="rId18"/>
    <p:sldId id="310" r:id="rId19"/>
    <p:sldId id="309" r:id="rId20"/>
    <p:sldId id="311" r:id="rId21"/>
    <p:sldId id="302" r:id="rId22"/>
    <p:sldId id="313" r:id="rId23"/>
  </p:sldIdLst>
  <p:sldSz cx="9144000" cy="6858000" type="screen4x3"/>
  <p:notesSz cx="6845300" cy="9753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13C1D9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13C1D9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13C1D9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13C1D9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13C1D9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13C1D9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13C1D9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13C1D9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13C1D9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0E90A2"/>
    <a:srgbClr val="10A2B6"/>
    <a:srgbClr val="33CC33"/>
    <a:srgbClr val="FF6600"/>
    <a:srgbClr val="660066"/>
    <a:srgbClr val="FF0000"/>
    <a:srgbClr val="90D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0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710" y="-78"/>
      </p:cViewPr>
      <p:guideLst>
        <p:guide orient="horz" pos="3072"/>
        <p:guide pos="2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54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2" rIns="94846" bIns="47422" numCol="1" anchor="t" anchorCtr="0" compatLnSpc="1">
            <a:prstTxWarp prst="textNoShape">
              <a:avLst/>
            </a:prstTxWarp>
          </a:bodyPr>
          <a:lstStyle>
            <a:lvl1pPr defTabSz="947738">
              <a:defRPr sz="1200"/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9850" y="0"/>
            <a:ext cx="29654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2" rIns="94846" bIns="47422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/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6238"/>
            <a:ext cx="296545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2" rIns="94846" bIns="47422" numCol="1" anchor="b" anchorCtr="0" compatLnSpc="1">
            <a:prstTxWarp prst="textNoShape">
              <a:avLst/>
            </a:prstTxWarp>
          </a:bodyPr>
          <a:lstStyle>
            <a:lvl1pPr defTabSz="947738">
              <a:defRPr sz="1200"/>
            </a:lvl1pPr>
          </a:lstStyle>
          <a:p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9850" y="9266238"/>
            <a:ext cx="296545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2" rIns="94846" bIns="47422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/>
            </a:lvl1pPr>
          </a:lstStyle>
          <a:p>
            <a:fld id="{ED0828AC-95E8-489A-B039-9D92D3D08D80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302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54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2" rIns="94846" bIns="47422" numCol="1" anchor="t" anchorCtr="0" compatLnSpc="1">
            <a:prstTxWarp prst="textNoShape">
              <a:avLst/>
            </a:prstTxWarp>
          </a:bodyPr>
          <a:lstStyle>
            <a:lvl1pPr defTabSz="947738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9850" y="0"/>
            <a:ext cx="29654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2" rIns="94846" bIns="47422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4250" y="731838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632325"/>
            <a:ext cx="5019675" cy="438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2" rIns="94846" bIns="474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6238"/>
            <a:ext cx="296545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2" rIns="94846" bIns="47422" numCol="1" anchor="b" anchorCtr="0" compatLnSpc="1">
            <a:prstTxWarp prst="textNoShape">
              <a:avLst/>
            </a:prstTxWarp>
          </a:bodyPr>
          <a:lstStyle>
            <a:lvl1pPr defTabSz="947738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9850" y="9266238"/>
            <a:ext cx="296545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2" rIns="94846" bIns="47422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BB1961CD-6633-4B71-8F5D-70DA41249CE5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259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C0AFD6-EED7-4518-8BC7-8C302F83FCFD}" type="slidenum">
              <a:rPr lang="en-GB"/>
              <a:pPr/>
              <a:t>14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26D8E9-D12C-475A-898B-273C7553DB0F}" type="slidenum">
              <a:rPr lang="en-GB"/>
              <a:pPr/>
              <a:t>15</a:t>
            </a:fld>
            <a:endParaRPr lang="en-GB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9A36F-AF51-4F7D-AE31-3DFADBCC329D}" type="slidenum">
              <a:rPr lang="en-GB"/>
              <a:pPr/>
              <a:t>16</a:t>
            </a:fld>
            <a:endParaRPr lang="en-GB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B80B3-62B1-4654-8BD3-864BE6D41B51}" type="slidenum">
              <a:rPr lang="en-GB"/>
              <a:pPr/>
              <a:t>17</a:t>
            </a:fld>
            <a:endParaRPr lang="en-GB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159742-63AC-4DCB-AF7C-2B180C8C29AD}" type="slidenum">
              <a:rPr lang="en-GB"/>
              <a:pPr/>
              <a:t>18</a:t>
            </a:fld>
            <a:endParaRPr lang="en-GB"/>
          </a:p>
        </p:txBody>
      </p:sp>
      <p:sp>
        <p:nvSpPr>
          <p:cNvPr id="778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8A8246-C0D8-4A69-BE97-D551047D1761}" type="slidenum">
              <a:rPr lang="en-GB"/>
              <a:pPr/>
              <a:t>19</a:t>
            </a:fld>
            <a:endParaRPr lang="en-GB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D6FC6-C9BF-4078-B801-D801A0284A98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8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585E7-7843-4262-94F1-821030C80AFF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537693-308A-40B6-8F85-E76AF69BC239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28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0C016-37B8-48FA-86A1-9377A14E6C68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25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70084-A4E3-4163-B5E7-F2D634C7FB60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494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F2044-EDFA-4193-838C-A7360E25FFFF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57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0ED4D-2C96-480E-AE7B-86F2FAE6A11F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031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0EA1C-EDE4-447B-803C-1A0F8853EF7C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51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8D7BB-00D0-4357-B050-17D9B5026E60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401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F7F80-C9AE-4EB6-B201-FA8245CE5D10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328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BC1CC-B130-42CA-A1BC-587E23C2A106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997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4F6FB106-1133-47D2-BDB7-D511AD0F0D67}" type="slidenum">
              <a:rPr lang="en-GB"/>
              <a:pPr/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838200"/>
            <a:ext cx="8153400" cy="3094856"/>
          </a:xfrm>
        </p:spPr>
        <p:txBody>
          <a:bodyPr/>
          <a:lstStyle/>
          <a:p>
            <a:r>
              <a:rPr lang="en-GB" sz="3200" dirty="0" smtClean="0">
                <a:latin typeface="Verdana" pitchFamily="34" charset="0"/>
              </a:rPr>
              <a:t>Head loss and velocity profiles</a:t>
            </a:r>
            <a:r>
              <a:rPr lang="en-GB" sz="3200" dirty="0">
                <a:solidFill>
                  <a:srgbClr val="0E90A2"/>
                </a:solidFill>
                <a:latin typeface="Verdana" pitchFamily="34" charset="0"/>
              </a:rPr>
              <a:t/>
            </a:r>
            <a:br>
              <a:rPr lang="en-GB" sz="3200" dirty="0">
                <a:solidFill>
                  <a:srgbClr val="0E90A2"/>
                </a:solidFill>
                <a:latin typeface="Verdana" pitchFamily="34" charset="0"/>
              </a:rPr>
            </a:br>
            <a:r>
              <a:rPr lang="en-GB" sz="3200" dirty="0">
                <a:solidFill>
                  <a:srgbClr val="0E90A2"/>
                </a:solidFill>
                <a:latin typeface="Verdana" pitchFamily="34" charset="0"/>
              </a:rPr>
              <a:t/>
            </a:r>
            <a:br>
              <a:rPr lang="en-GB" sz="3200" dirty="0">
                <a:solidFill>
                  <a:srgbClr val="0E90A2"/>
                </a:solidFill>
                <a:latin typeface="Verdana" pitchFamily="34" charset="0"/>
              </a:rPr>
            </a:br>
            <a: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  <a:t>Martine RUEFF</a:t>
            </a:r>
            <a:b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</a:br>
            <a:r>
              <a:rPr lang="en-GB" sz="2400" dirty="0">
                <a:solidFill>
                  <a:srgbClr val="0E90A2"/>
                </a:solidFill>
                <a:latin typeface="Verdana" pitchFamily="34" charset="0"/>
              </a:rPr>
              <a:t/>
            </a:r>
            <a:br>
              <a:rPr lang="en-GB" sz="2400" dirty="0">
                <a:solidFill>
                  <a:srgbClr val="0E90A2"/>
                </a:solidFill>
                <a:latin typeface="Verdana" pitchFamily="34" charset="0"/>
              </a:rPr>
            </a:br>
            <a: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  <a:t>FP1005 Cost Meeting 13-14 October 2011</a:t>
            </a:r>
            <a:endParaRPr lang="en-GB" sz="2400" dirty="0">
              <a:solidFill>
                <a:srgbClr val="0E90A2"/>
              </a:solidFill>
              <a:latin typeface="Verdan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4437111"/>
            <a:ext cx="7494984" cy="1085801"/>
          </a:xfrm>
        </p:spPr>
        <p:txBody>
          <a:bodyPr/>
          <a:lstStyle/>
          <a:p>
            <a:pPr algn="r">
              <a:spcBef>
                <a:spcPct val="0"/>
              </a:spcBef>
              <a:spcAft>
                <a:spcPct val="80000"/>
              </a:spcAft>
            </a:pPr>
            <a:endParaRPr lang="en-GB" sz="2400" dirty="0">
              <a:solidFill>
                <a:srgbClr val="0E90A2"/>
              </a:solidFill>
              <a:latin typeface="Verdana" pitchFamily="34" charset="0"/>
            </a:endParaRPr>
          </a:p>
          <a:p>
            <a:pPr algn="r">
              <a:spcBef>
                <a:spcPct val="0"/>
              </a:spcBef>
            </a:pPr>
            <a:r>
              <a:rPr lang="fr-FR" sz="1600" dirty="0" smtClean="0">
                <a:solidFill>
                  <a:srgbClr val="0E90A2"/>
                </a:solidFill>
                <a:latin typeface="Verdana" pitchFamily="34" charset="0"/>
              </a:rPr>
              <a:t>Laboratoire de génie des procédés papetiers</a:t>
            </a:r>
          </a:p>
          <a:p>
            <a:pPr algn="r">
              <a:spcBef>
                <a:spcPct val="0"/>
              </a:spcBef>
            </a:pPr>
            <a:r>
              <a:rPr lang="fr-FR" sz="1600" dirty="0" smtClean="0">
                <a:solidFill>
                  <a:srgbClr val="0E90A2"/>
                </a:solidFill>
                <a:latin typeface="Verdana" pitchFamily="34" charset="0"/>
              </a:rPr>
              <a:t>Grenoble INP - Pagora</a:t>
            </a:r>
          </a:p>
          <a:p>
            <a:pPr algn="r"/>
            <a:r>
              <a:rPr lang="fr-FR" sz="1600" dirty="0" smtClean="0">
                <a:solidFill>
                  <a:srgbClr val="0E90A2"/>
                </a:solidFill>
                <a:latin typeface="Verdana" pitchFamily="34" charset="0"/>
              </a:rPr>
              <a:t>www.pagora.grenoble-inp.fr</a:t>
            </a:r>
            <a:endParaRPr lang="fr-FR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>
                <a:latin typeface="Verdana" pitchFamily="34" charset="0"/>
              </a:rPr>
              <a:t>Pulsed Ultrasonic Doppler Velocimetry</a:t>
            </a:r>
          </a:p>
        </p:txBody>
      </p:sp>
      <p:graphicFrame>
        <p:nvGraphicFramePr>
          <p:cNvPr id="79875" name="Object 1027"/>
          <p:cNvGraphicFramePr>
            <a:graphicFrameLocks noChangeAspect="1"/>
          </p:cNvGraphicFramePr>
          <p:nvPr/>
        </p:nvGraphicFramePr>
        <p:xfrm>
          <a:off x="2725738" y="1490663"/>
          <a:ext cx="3808412" cy="117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7" name="Equation" r:id="rId3" imgW="1269720" imgH="393480" progId="Equation.DSMT4">
                  <p:embed/>
                </p:oleObj>
              </mc:Choice>
              <mc:Fallback>
                <p:oleObj name="Equation" r:id="rId3" imgW="1269720" imgH="393480" progId="Equation.DSMT4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5738" y="1490663"/>
                        <a:ext cx="3808412" cy="1176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77" name="Rectangle 1029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9878" name="Text Box 1030"/>
          <p:cNvSpPr txBox="1">
            <a:spLocks noChangeArrowheads="1"/>
          </p:cNvSpPr>
          <p:nvPr/>
        </p:nvSpPr>
        <p:spPr bwMode="auto">
          <a:xfrm>
            <a:off x="568325" y="2971800"/>
            <a:ext cx="693896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Parameters</a:t>
            </a:r>
          </a:p>
          <a:p>
            <a:r>
              <a:rPr lang="en-GB" i="1">
                <a:latin typeface="Times New Roman" pitchFamily="18" charset="0"/>
              </a:rPr>
              <a:t>f</a:t>
            </a:r>
            <a:r>
              <a:rPr lang="en-GB" i="1" baseline="-25000">
                <a:latin typeface="Times New Roman" pitchFamily="18" charset="0"/>
              </a:rPr>
              <a:t>e</a:t>
            </a:r>
            <a:r>
              <a:rPr lang="en-GB"/>
              <a:t>   : transducer (size of particles)</a:t>
            </a:r>
          </a:p>
          <a:p>
            <a:r>
              <a:rPr lang="en-GB" i="1">
                <a:latin typeface="Symbol" pitchFamily="18" charset="2"/>
              </a:rPr>
              <a:t>q</a:t>
            </a:r>
            <a:r>
              <a:rPr lang="en-GB"/>
              <a:t>   : transducer angle</a:t>
            </a:r>
          </a:p>
          <a:p>
            <a:r>
              <a:rPr lang="en-GB" i="1">
                <a:latin typeface="Times New Roman" pitchFamily="18" charset="0"/>
              </a:rPr>
              <a:t>T</a:t>
            </a:r>
            <a:r>
              <a:rPr lang="en-GB" i="1" baseline="-25000">
                <a:latin typeface="Times New Roman" pitchFamily="18" charset="0"/>
              </a:rPr>
              <a:t>prf </a:t>
            </a:r>
            <a:r>
              <a:rPr lang="en-GB"/>
              <a:t>: time interval between two pulses</a:t>
            </a:r>
          </a:p>
          <a:p>
            <a:r>
              <a:rPr lang="en-GB"/>
              <a:t>Filter coefficients</a:t>
            </a:r>
          </a:p>
          <a:p>
            <a:endParaRPr lang="en-GB"/>
          </a:p>
          <a:p>
            <a:r>
              <a:rPr lang="en-GB"/>
              <a:t>Other factors</a:t>
            </a:r>
          </a:p>
          <a:p>
            <a:r>
              <a:rPr lang="en-GB"/>
              <a:t>Refractive index of pipe wall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>
                <a:latin typeface="Verdana" pitchFamily="34" charset="0"/>
              </a:rPr>
              <a:t>Pulsed Ultrasonic Doppler Velocimetry</a:t>
            </a:r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pic>
        <p:nvPicPr>
          <p:cNvPr id="71690" name="Picture 10" descr="C:\Mes documents\Presentations_Publications\2004_Paptac\Images\PUD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1628775"/>
            <a:ext cx="7359650" cy="431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>
                <a:latin typeface="Verdana" pitchFamily="34" charset="0"/>
              </a:rPr>
              <a:t>Pulp suspension and experimental conditions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2063"/>
            <a:ext cx="8305800" cy="4833937"/>
          </a:xfrm>
        </p:spPr>
        <p:txBody>
          <a:bodyPr/>
          <a:lstStyle/>
          <a:p>
            <a:pPr>
              <a:buSzPct val="80000"/>
              <a:buFontTx/>
              <a:buChar char="–"/>
            </a:pPr>
            <a:r>
              <a:rPr lang="en-GB" sz="2800">
                <a:solidFill>
                  <a:srgbClr val="0E90A2"/>
                </a:solidFill>
                <a:latin typeface="Verdana" pitchFamily="34" charset="0"/>
              </a:rPr>
              <a:t>Bleached softwood pulp</a:t>
            </a:r>
            <a:br>
              <a:rPr lang="en-GB" sz="2800">
                <a:solidFill>
                  <a:srgbClr val="0E90A2"/>
                </a:solidFill>
                <a:latin typeface="Verdana" pitchFamily="34" charset="0"/>
              </a:rPr>
            </a:br>
            <a:r>
              <a:rPr lang="en-GB" sz="2800">
                <a:solidFill>
                  <a:srgbClr val="0E90A2"/>
                </a:solidFill>
                <a:latin typeface="Verdana" pitchFamily="34" charset="0"/>
              </a:rPr>
              <a:t>(maritime pine + traces of fir)</a:t>
            </a:r>
          </a:p>
          <a:p>
            <a:pPr>
              <a:buSzPct val="80000"/>
              <a:buFontTx/>
              <a:buChar char="–"/>
            </a:pPr>
            <a:r>
              <a:rPr lang="en-GB" sz="2800">
                <a:solidFill>
                  <a:srgbClr val="0E90A2"/>
                </a:solidFill>
                <a:latin typeface="Verdana" pitchFamily="34" charset="0"/>
              </a:rPr>
              <a:t>34 °SR </a:t>
            </a:r>
          </a:p>
          <a:p>
            <a:pPr>
              <a:buSzPct val="80000"/>
              <a:buFontTx/>
              <a:buChar char="–"/>
            </a:pPr>
            <a:r>
              <a:rPr lang="en-GB" sz="2800">
                <a:solidFill>
                  <a:srgbClr val="0E90A2"/>
                </a:solidFill>
                <a:latin typeface="Verdana" pitchFamily="34" charset="0"/>
              </a:rPr>
              <a:t>Length-weighted average length: 0.69 mm</a:t>
            </a:r>
          </a:p>
          <a:p>
            <a:pPr>
              <a:buSzPct val="80000"/>
              <a:buFontTx/>
              <a:buChar char="–"/>
            </a:pPr>
            <a:r>
              <a:rPr lang="en-GB" sz="2800">
                <a:solidFill>
                  <a:srgbClr val="0E90A2"/>
                </a:solidFill>
                <a:latin typeface="Verdana" pitchFamily="34" charset="0"/>
              </a:rPr>
              <a:t>Fibre coarseness: 0.226 mg/m</a:t>
            </a:r>
          </a:p>
          <a:p>
            <a:pPr>
              <a:buSzPct val="80000"/>
              <a:buFontTx/>
              <a:buChar char="–"/>
            </a:pPr>
            <a:endParaRPr lang="en-GB" sz="2800">
              <a:solidFill>
                <a:srgbClr val="0E90A2"/>
              </a:solidFill>
              <a:latin typeface="Verdana" pitchFamily="34" charset="0"/>
            </a:endParaRPr>
          </a:p>
          <a:p>
            <a:pPr>
              <a:buSzPct val="80000"/>
              <a:buFontTx/>
              <a:buChar char="–"/>
            </a:pPr>
            <a:r>
              <a:rPr lang="en-GB" sz="2800">
                <a:solidFill>
                  <a:srgbClr val="0E90A2"/>
                </a:solidFill>
                <a:latin typeface="Verdana" pitchFamily="34" charset="0"/>
              </a:rPr>
              <a:t>Consistencies: 0.47 %, 1.0 % and 2.1 %</a:t>
            </a:r>
          </a:p>
          <a:p>
            <a:pPr>
              <a:buSzPct val="80000"/>
              <a:buFontTx/>
              <a:buChar char="–"/>
            </a:pPr>
            <a:endParaRPr lang="en-GB" sz="2800">
              <a:solidFill>
                <a:srgbClr val="0E90A2"/>
              </a:solidFill>
              <a:latin typeface="Verdana" pitchFamily="34" charset="0"/>
            </a:endParaRPr>
          </a:p>
          <a:p>
            <a:pPr>
              <a:buSzPct val="80000"/>
              <a:buFontTx/>
              <a:buChar char="–"/>
            </a:pPr>
            <a:r>
              <a:rPr lang="en-GB" sz="2800">
                <a:solidFill>
                  <a:srgbClr val="0E90A2"/>
                </a:solidFill>
                <a:latin typeface="Verdana" pitchFamily="34" charset="0"/>
              </a:rPr>
              <a:t>Velocities : up to 7 m/s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>
                <a:latin typeface="Verdana" pitchFamily="34" charset="0"/>
              </a:rPr>
              <a:t>Experimental loop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1066800" y="5087938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/>
              <a:t>Electromagnetic flow meter : 0-180 m</a:t>
            </a:r>
            <a:r>
              <a:rPr lang="en-GB" baseline="30000"/>
              <a:t>3</a:t>
            </a:r>
            <a:r>
              <a:rPr lang="en-GB"/>
              <a:t>/h</a:t>
            </a:r>
          </a:p>
          <a:p>
            <a:r>
              <a:rPr lang="en-GB"/>
              <a:t>Differential pressure sensor : 0-50 mbar</a:t>
            </a:r>
          </a:p>
        </p:txBody>
      </p:sp>
      <p:pic>
        <p:nvPicPr>
          <p:cNvPr id="73738" name="Picture 10" descr="C:\Mes documents\Presentations_Publications\2004_Paptac\Images\Exp_Loop_Gra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1295400"/>
            <a:ext cx="6683375" cy="346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9" name="Rectangle 11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>
                <a:latin typeface="Verdana" pitchFamily="34" charset="0"/>
              </a:rPr>
              <a:t>Pressure drop curves</a:t>
            </a:r>
          </a:p>
        </p:txBody>
      </p:sp>
      <p:pic>
        <p:nvPicPr>
          <p:cNvPr id="55306" name="Picture 10" descr="C:\Mes documents\Presentations_Publications\2004_Paptac\Images\P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954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>
                <a:latin typeface="Verdana" pitchFamily="34" charset="0"/>
              </a:rPr>
              <a:t>Analysis of the velocity profiles </a:t>
            </a:r>
          </a:p>
        </p:txBody>
      </p:sp>
      <p:sp>
        <p:nvSpPr>
          <p:cNvPr id="65557" name="Rectangle 1045"/>
          <p:cNvSpPr>
            <a:spLocks noChangeArrowheads="1"/>
          </p:cNvSpPr>
          <p:nvPr/>
        </p:nvSpPr>
        <p:spPr bwMode="auto">
          <a:xfrm>
            <a:off x="2684463" y="2132013"/>
            <a:ext cx="4762" cy="6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5562" name="Rectangle 1050"/>
          <p:cNvSpPr>
            <a:spLocks noChangeArrowheads="1"/>
          </p:cNvSpPr>
          <p:nvPr/>
        </p:nvSpPr>
        <p:spPr bwMode="auto">
          <a:xfrm>
            <a:off x="4949825" y="2132013"/>
            <a:ext cx="6350" cy="6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5613" name="Rectangle 1101"/>
          <p:cNvSpPr>
            <a:spLocks noChangeArrowheads="1"/>
          </p:cNvSpPr>
          <p:nvPr/>
        </p:nvSpPr>
        <p:spPr bwMode="auto">
          <a:xfrm>
            <a:off x="2684463" y="3179763"/>
            <a:ext cx="4762" cy="6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5618" name="Rectangle 1106"/>
          <p:cNvSpPr>
            <a:spLocks noChangeArrowheads="1"/>
          </p:cNvSpPr>
          <p:nvPr/>
        </p:nvSpPr>
        <p:spPr bwMode="auto">
          <a:xfrm>
            <a:off x="4949825" y="3179763"/>
            <a:ext cx="6350" cy="6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5674" name="Rectangle 1162"/>
          <p:cNvSpPr>
            <a:spLocks noChangeArrowheads="1"/>
          </p:cNvSpPr>
          <p:nvPr/>
        </p:nvSpPr>
        <p:spPr bwMode="auto">
          <a:xfrm>
            <a:off x="2684463" y="4640263"/>
            <a:ext cx="4762" cy="476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5679" name="Rectangle 1167"/>
          <p:cNvSpPr>
            <a:spLocks noChangeArrowheads="1"/>
          </p:cNvSpPr>
          <p:nvPr/>
        </p:nvSpPr>
        <p:spPr bwMode="auto">
          <a:xfrm>
            <a:off x="4949825" y="4640263"/>
            <a:ext cx="6350" cy="476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65697" name="Picture 1185" descr="C:\Mes documents\Presentations_Publications\2004_Paptac\Images\Correl_Debit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478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698" name="Rectangle 1186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>
                <a:latin typeface="Verdana" pitchFamily="34" charset="0"/>
              </a:rPr>
              <a:t>Velocity profiles at 2.6 m/s</a:t>
            </a:r>
          </a:p>
        </p:txBody>
      </p:sp>
      <p:pic>
        <p:nvPicPr>
          <p:cNvPr id="57350" name="Picture 6" descr="C:\Mes documents\Presentations_Publications\2004_Paptac\Images\Profils_2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>
                <a:latin typeface="Verdana" pitchFamily="34" charset="0"/>
              </a:rPr>
              <a:t>Velocity profiles for 2.1 % consistency</a:t>
            </a:r>
          </a:p>
        </p:txBody>
      </p:sp>
      <p:pic>
        <p:nvPicPr>
          <p:cNvPr id="59398" name="Picture 6" descr="C:\Mes documents\Presentations_Publications\2004_Paptac\Images\Profils_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 dirty="0">
                <a:latin typeface="Verdana" pitchFamily="34" charset="0"/>
              </a:rPr>
              <a:t>Volume fraction of </a:t>
            </a:r>
            <a:r>
              <a:rPr lang="en-GB" sz="2800" dirty="0" smtClean="0">
                <a:latin typeface="Verdana" pitchFamily="34" charset="0"/>
              </a:rPr>
              <a:t>“fluidised” </a:t>
            </a:r>
            <a:r>
              <a:rPr lang="en-GB" sz="2800" dirty="0">
                <a:latin typeface="Verdana" pitchFamily="34" charset="0"/>
              </a:rPr>
              <a:t>suspension</a:t>
            </a:r>
          </a:p>
        </p:txBody>
      </p:sp>
      <p:pic>
        <p:nvPicPr>
          <p:cNvPr id="76809" name="Picture 1033" descr="C:\Mes documents\Presentations_Publications\2004_Paptac\Images\Plu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95600"/>
            <a:ext cx="1905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811" name="Rectangle 1035"/>
          <p:cNvSpPr>
            <a:spLocks noChangeArrowheads="1"/>
          </p:cNvSpPr>
          <p:nvPr/>
        </p:nvSpPr>
        <p:spPr bwMode="auto">
          <a:xfrm>
            <a:off x="3733800" y="2286000"/>
            <a:ext cx="44196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6812" name="Line 1036"/>
          <p:cNvSpPr>
            <a:spLocks noChangeShapeType="1"/>
          </p:cNvSpPr>
          <p:nvPr/>
        </p:nvSpPr>
        <p:spPr bwMode="auto">
          <a:xfrm flipV="1">
            <a:off x="5943600" y="18288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6813" name="Freeform 1037"/>
          <p:cNvSpPr>
            <a:spLocks/>
          </p:cNvSpPr>
          <p:nvPr/>
        </p:nvSpPr>
        <p:spPr bwMode="auto">
          <a:xfrm>
            <a:off x="3733800" y="2663825"/>
            <a:ext cx="2209800" cy="2822575"/>
          </a:xfrm>
          <a:custGeom>
            <a:avLst/>
            <a:gdLst>
              <a:gd name="T0" fmla="*/ 0 w 1392"/>
              <a:gd name="T1" fmla="*/ 1778 h 1778"/>
              <a:gd name="T2" fmla="*/ 96 w 1392"/>
              <a:gd name="T3" fmla="*/ 1154 h 1778"/>
              <a:gd name="T4" fmla="*/ 240 w 1392"/>
              <a:gd name="T5" fmla="*/ 578 h 1778"/>
              <a:gd name="T6" fmla="*/ 384 w 1392"/>
              <a:gd name="T7" fmla="*/ 194 h 1778"/>
              <a:gd name="T8" fmla="*/ 672 w 1392"/>
              <a:gd name="T9" fmla="*/ 50 h 1778"/>
              <a:gd name="T10" fmla="*/ 1032 w 1392"/>
              <a:gd name="T11" fmla="*/ 8 h 1778"/>
              <a:gd name="T12" fmla="*/ 1188 w 1392"/>
              <a:gd name="T13" fmla="*/ 2 h 1778"/>
              <a:gd name="T14" fmla="*/ 1392 w 1392"/>
              <a:gd name="T15" fmla="*/ 2 h 1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92" h="1778">
                <a:moveTo>
                  <a:pt x="0" y="1778"/>
                </a:moveTo>
                <a:cubicBezTo>
                  <a:pt x="28" y="1566"/>
                  <a:pt x="56" y="1354"/>
                  <a:pt x="96" y="1154"/>
                </a:cubicBezTo>
                <a:cubicBezTo>
                  <a:pt x="136" y="954"/>
                  <a:pt x="192" y="738"/>
                  <a:pt x="240" y="578"/>
                </a:cubicBezTo>
                <a:cubicBezTo>
                  <a:pt x="288" y="418"/>
                  <a:pt x="312" y="282"/>
                  <a:pt x="384" y="194"/>
                </a:cubicBezTo>
                <a:cubicBezTo>
                  <a:pt x="456" y="106"/>
                  <a:pt x="564" y="81"/>
                  <a:pt x="672" y="50"/>
                </a:cubicBezTo>
                <a:cubicBezTo>
                  <a:pt x="780" y="19"/>
                  <a:pt x="946" y="16"/>
                  <a:pt x="1032" y="8"/>
                </a:cubicBezTo>
                <a:cubicBezTo>
                  <a:pt x="1118" y="0"/>
                  <a:pt x="1128" y="3"/>
                  <a:pt x="1188" y="2"/>
                </a:cubicBezTo>
                <a:cubicBezTo>
                  <a:pt x="1248" y="1"/>
                  <a:pt x="1350" y="2"/>
                  <a:pt x="1392" y="2"/>
                </a:cubicBezTo>
              </a:path>
            </a:pathLst>
          </a:cu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6815" name="Freeform 1039"/>
          <p:cNvSpPr>
            <a:spLocks/>
          </p:cNvSpPr>
          <p:nvPr/>
        </p:nvSpPr>
        <p:spPr bwMode="auto">
          <a:xfrm flipH="1">
            <a:off x="5943600" y="2667000"/>
            <a:ext cx="2209800" cy="2822575"/>
          </a:xfrm>
          <a:custGeom>
            <a:avLst/>
            <a:gdLst>
              <a:gd name="T0" fmla="*/ 0 w 1392"/>
              <a:gd name="T1" fmla="*/ 1778 h 1778"/>
              <a:gd name="T2" fmla="*/ 96 w 1392"/>
              <a:gd name="T3" fmla="*/ 1154 h 1778"/>
              <a:gd name="T4" fmla="*/ 240 w 1392"/>
              <a:gd name="T5" fmla="*/ 578 h 1778"/>
              <a:gd name="T6" fmla="*/ 384 w 1392"/>
              <a:gd name="T7" fmla="*/ 194 h 1778"/>
              <a:gd name="T8" fmla="*/ 672 w 1392"/>
              <a:gd name="T9" fmla="*/ 50 h 1778"/>
              <a:gd name="T10" fmla="*/ 1032 w 1392"/>
              <a:gd name="T11" fmla="*/ 8 h 1778"/>
              <a:gd name="T12" fmla="*/ 1188 w 1392"/>
              <a:gd name="T13" fmla="*/ 2 h 1778"/>
              <a:gd name="T14" fmla="*/ 1392 w 1392"/>
              <a:gd name="T15" fmla="*/ 2 h 1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92" h="1778">
                <a:moveTo>
                  <a:pt x="0" y="1778"/>
                </a:moveTo>
                <a:cubicBezTo>
                  <a:pt x="28" y="1566"/>
                  <a:pt x="56" y="1354"/>
                  <a:pt x="96" y="1154"/>
                </a:cubicBezTo>
                <a:cubicBezTo>
                  <a:pt x="136" y="954"/>
                  <a:pt x="192" y="738"/>
                  <a:pt x="240" y="578"/>
                </a:cubicBezTo>
                <a:cubicBezTo>
                  <a:pt x="288" y="418"/>
                  <a:pt x="312" y="282"/>
                  <a:pt x="384" y="194"/>
                </a:cubicBezTo>
                <a:cubicBezTo>
                  <a:pt x="456" y="106"/>
                  <a:pt x="564" y="81"/>
                  <a:pt x="672" y="50"/>
                </a:cubicBezTo>
                <a:cubicBezTo>
                  <a:pt x="780" y="19"/>
                  <a:pt x="946" y="16"/>
                  <a:pt x="1032" y="8"/>
                </a:cubicBezTo>
                <a:cubicBezTo>
                  <a:pt x="1118" y="0"/>
                  <a:pt x="1128" y="3"/>
                  <a:pt x="1188" y="2"/>
                </a:cubicBezTo>
                <a:cubicBezTo>
                  <a:pt x="1248" y="1"/>
                  <a:pt x="1350" y="2"/>
                  <a:pt x="1392" y="2"/>
                </a:cubicBezTo>
              </a:path>
            </a:pathLst>
          </a:cu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6816" name="Line 1040"/>
          <p:cNvSpPr>
            <a:spLocks noChangeShapeType="1"/>
          </p:cNvSpPr>
          <p:nvPr/>
        </p:nvSpPr>
        <p:spPr bwMode="auto">
          <a:xfrm>
            <a:off x="5410200" y="2667000"/>
            <a:ext cx="0" cy="2819400"/>
          </a:xfrm>
          <a:prstGeom prst="line">
            <a:avLst/>
          </a:prstGeom>
          <a:noFill/>
          <a:ln w="19050">
            <a:solidFill>
              <a:srgbClr val="99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6817" name="Line 1041"/>
          <p:cNvSpPr>
            <a:spLocks noChangeShapeType="1"/>
          </p:cNvSpPr>
          <p:nvPr/>
        </p:nvSpPr>
        <p:spPr bwMode="auto">
          <a:xfrm>
            <a:off x="6477000" y="2667000"/>
            <a:ext cx="0" cy="2819400"/>
          </a:xfrm>
          <a:prstGeom prst="line">
            <a:avLst/>
          </a:prstGeom>
          <a:noFill/>
          <a:ln w="19050">
            <a:solidFill>
              <a:srgbClr val="99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6818" name="Text Box 1042"/>
          <p:cNvSpPr txBox="1">
            <a:spLocks noChangeArrowheads="1"/>
          </p:cNvSpPr>
          <p:nvPr/>
        </p:nvSpPr>
        <p:spPr bwMode="auto">
          <a:xfrm>
            <a:off x="4572000" y="591185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>
                <a:solidFill>
                  <a:schemeClr val="tx1"/>
                </a:solidFill>
              </a:rPr>
              <a:t>Distance to centreline</a:t>
            </a:r>
          </a:p>
        </p:txBody>
      </p:sp>
      <p:sp>
        <p:nvSpPr>
          <p:cNvPr id="76819" name="Text Box 1043"/>
          <p:cNvSpPr txBox="1">
            <a:spLocks noChangeArrowheads="1"/>
          </p:cNvSpPr>
          <p:nvPr/>
        </p:nvSpPr>
        <p:spPr bwMode="auto">
          <a:xfrm rot="-5400000">
            <a:off x="2079625" y="3679825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>
                <a:solidFill>
                  <a:schemeClr val="tx1"/>
                </a:solidFill>
              </a:rPr>
              <a:t>Velocity</a:t>
            </a:r>
          </a:p>
        </p:txBody>
      </p:sp>
      <p:sp>
        <p:nvSpPr>
          <p:cNvPr id="76821" name="Text Box 1045"/>
          <p:cNvSpPr txBox="1">
            <a:spLocks noChangeArrowheads="1"/>
          </p:cNvSpPr>
          <p:nvPr/>
        </p:nvSpPr>
        <p:spPr bwMode="auto">
          <a:xfrm>
            <a:off x="6343650" y="5438775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6822" name="Text Box 1046"/>
          <p:cNvSpPr txBox="1">
            <a:spLocks noChangeArrowheads="1"/>
          </p:cNvSpPr>
          <p:nvPr/>
        </p:nvSpPr>
        <p:spPr bwMode="auto">
          <a:xfrm>
            <a:off x="6419850" y="5514975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6824" name="Text Box 1048"/>
          <p:cNvSpPr txBox="1">
            <a:spLocks noChangeArrowheads="1"/>
          </p:cNvSpPr>
          <p:nvPr/>
        </p:nvSpPr>
        <p:spPr bwMode="auto">
          <a:xfrm>
            <a:off x="8020050" y="5438775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6826" name="Rectangle 1050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 dirty="0">
                <a:latin typeface="Verdana" pitchFamily="34" charset="0"/>
              </a:rPr>
              <a:t>Volume fraction of </a:t>
            </a:r>
            <a:r>
              <a:rPr lang="en-GB" sz="2800" dirty="0" smtClean="0">
                <a:latin typeface="Verdana" pitchFamily="34" charset="0"/>
              </a:rPr>
              <a:t>“fluidised” </a:t>
            </a:r>
            <a:r>
              <a:rPr lang="en-GB" sz="2800" dirty="0">
                <a:latin typeface="Verdana" pitchFamily="34" charset="0"/>
              </a:rPr>
              <a:t>suspension</a:t>
            </a:r>
          </a:p>
        </p:txBody>
      </p:sp>
      <p:pic>
        <p:nvPicPr>
          <p:cNvPr id="74757" name="Picture 2053" descr="C:\Mes documents\Presentations_Publications\2004_Paptac\Images\Fluid_Rati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758" name="Line 2054"/>
          <p:cNvSpPr>
            <a:spLocks noChangeShapeType="1"/>
          </p:cNvSpPr>
          <p:nvPr/>
        </p:nvSpPr>
        <p:spPr bwMode="auto">
          <a:xfrm flipV="1">
            <a:off x="3352800" y="4691063"/>
            <a:ext cx="0" cy="719137"/>
          </a:xfrm>
          <a:prstGeom prst="line">
            <a:avLst/>
          </a:prstGeom>
          <a:noFill/>
          <a:ln w="12700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4761" name="Line 2057"/>
          <p:cNvSpPr>
            <a:spLocks noChangeShapeType="1"/>
          </p:cNvSpPr>
          <p:nvPr/>
        </p:nvSpPr>
        <p:spPr bwMode="auto">
          <a:xfrm flipV="1">
            <a:off x="3962400" y="4699000"/>
            <a:ext cx="0" cy="719138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4762" name="Line 2058"/>
          <p:cNvSpPr>
            <a:spLocks noChangeShapeType="1"/>
          </p:cNvSpPr>
          <p:nvPr/>
        </p:nvSpPr>
        <p:spPr bwMode="auto">
          <a:xfrm flipV="1">
            <a:off x="4572000" y="4724400"/>
            <a:ext cx="0" cy="719138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4763" name="Freeform 2059"/>
          <p:cNvSpPr>
            <a:spLocks/>
          </p:cNvSpPr>
          <p:nvPr/>
        </p:nvSpPr>
        <p:spPr bwMode="auto">
          <a:xfrm>
            <a:off x="2571750" y="1995488"/>
            <a:ext cx="4695825" cy="3414712"/>
          </a:xfrm>
          <a:custGeom>
            <a:avLst/>
            <a:gdLst>
              <a:gd name="T0" fmla="*/ 0 w 2958"/>
              <a:gd name="T1" fmla="*/ 2151 h 2151"/>
              <a:gd name="T2" fmla="*/ 120 w 2958"/>
              <a:gd name="T3" fmla="*/ 1335 h 2151"/>
              <a:gd name="T4" fmla="*/ 306 w 2958"/>
              <a:gd name="T5" fmla="*/ 363 h 2151"/>
              <a:gd name="T6" fmla="*/ 432 w 2958"/>
              <a:gd name="T7" fmla="*/ 57 h 2151"/>
              <a:gd name="T8" fmla="*/ 648 w 2958"/>
              <a:gd name="T9" fmla="*/ 21 h 2151"/>
              <a:gd name="T10" fmla="*/ 1260 w 2958"/>
              <a:gd name="T11" fmla="*/ 21 h 2151"/>
              <a:gd name="T12" fmla="*/ 2958 w 2958"/>
              <a:gd name="T13" fmla="*/ 21 h 2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58" h="2151">
                <a:moveTo>
                  <a:pt x="0" y="2151"/>
                </a:moveTo>
                <a:cubicBezTo>
                  <a:pt x="19" y="2015"/>
                  <a:pt x="69" y="1633"/>
                  <a:pt x="120" y="1335"/>
                </a:cubicBezTo>
                <a:cubicBezTo>
                  <a:pt x="171" y="1037"/>
                  <a:pt x="254" y="576"/>
                  <a:pt x="306" y="363"/>
                </a:cubicBezTo>
                <a:cubicBezTo>
                  <a:pt x="358" y="150"/>
                  <a:pt x="375" y="114"/>
                  <a:pt x="432" y="57"/>
                </a:cubicBezTo>
                <a:cubicBezTo>
                  <a:pt x="489" y="0"/>
                  <a:pt x="510" y="27"/>
                  <a:pt x="648" y="21"/>
                </a:cubicBezTo>
                <a:cubicBezTo>
                  <a:pt x="786" y="15"/>
                  <a:pt x="875" y="21"/>
                  <a:pt x="1260" y="21"/>
                </a:cubicBezTo>
                <a:cubicBezTo>
                  <a:pt x="1645" y="21"/>
                  <a:pt x="2604" y="21"/>
                  <a:pt x="2958" y="21"/>
                </a:cubicBezTo>
              </a:path>
            </a:pathLst>
          </a:custGeom>
          <a:noFill/>
          <a:ln w="19050" cap="rnd">
            <a:solidFill>
              <a:srgbClr val="00CC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4765" name="Freeform 2061"/>
          <p:cNvSpPr>
            <a:spLocks/>
          </p:cNvSpPr>
          <p:nvPr/>
        </p:nvSpPr>
        <p:spPr bwMode="auto">
          <a:xfrm>
            <a:off x="2581275" y="2005013"/>
            <a:ext cx="4683125" cy="3390900"/>
          </a:xfrm>
          <a:custGeom>
            <a:avLst/>
            <a:gdLst>
              <a:gd name="T0" fmla="*/ 0 w 2950"/>
              <a:gd name="T1" fmla="*/ 2136 h 2136"/>
              <a:gd name="T2" fmla="*/ 300 w 2950"/>
              <a:gd name="T3" fmla="*/ 1437 h 2136"/>
              <a:gd name="T4" fmla="*/ 738 w 2950"/>
              <a:gd name="T5" fmla="*/ 447 h 2136"/>
              <a:gd name="T6" fmla="*/ 912 w 2950"/>
              <a:gd name="T7" fmla="*/ 117 h 2136"/>
              <a:gd name="T8" fmla="*/ 1230 w 2950"/>
              <a:gd name="T9" fmla="*/ 17 h 2136"/>
              <a:gd name="T10" fmla="*/ 1846 w 2950"/>
              <a:gd name="T11" fmla="*/ 13 h 2136"/>
              <a:gd name="T12" fmla="*/ 2950 w 2950"/>
              <a:gd name="T13" fmla="*/ 9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50" h="2136">
                <a:moveTo>
                  <a:pt x="0" y="2136"/>
                </a:moveTo>
                <a:cubicBezTo>
                  <a:pt x="50" y="2020"/>
                  <a:pt x="177" y="1718"/>
                  <a:pt x="300" y="1437"/>
                </a:cubicBezTo>
                <a:cubicBezTo>
                  <a:pt x="423" y="1156"/>
                  <a:pt x="636" y="667"/>
                  <a:pt x="738" y="447"/>
                </a:cubicBezTo>
                <a:cubicBezTo>
                  <a:pt x="840" y="227"/>
                  <a:pt x="830" y="189"/>
                  <a:pt x="912" y="117"/>
                </a:cubicBezTo>
                <a:cubicBezTo>
                  <a:pt x="994" y="45"/>
                  <a:pt x="1074" y="34"/>
                  <a:pt x="1230" y="17"/>
                </a:cubicBezTo>
                <a:cubicBezTo>
                  <a:pt x="1386" y="0"/>
                  <a:pt x="1559" y="14"/>
                  <a:pt x="1846" y="13"/>
                </a:cubicBezTo>
                <a:cubicBezTo>
                  <a:pt x="2133" y="12"/>
                  <a:pt x="2720" y="10"/>
                  <a:pt x="2950" y="9"/>
                </a:cubicBezTo>
              </a:path>
            </a:pathLst>
          </a:custGeom>
          <a:noFill/>
          <a:ln w="19050" cap="rnd">
            <a:solidFill>
              <a:srgbClr val="3399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4766" name="Freeform 2062"/>
          <p:cNvSpPr>
            <a:spLocks/>
          </p:cNvSpPr>
          <p:nvPr/>
        </p:nvSpPr>
        <p:spPr bwMode="auto">
          <a:xfrm>
            <a:off x="2565400" y="2008188"/>
            <a:ext cx="4683125" cy="3402012"/>
          </a:xfrm>
          <a:custGeom>
            <a:avLst/>
            <a:gdLst>
              <a:gd name="T0" fmla="*/ 0 w 2950"/>
              <a:gd name="T1" fmla="*/ 2143 h 2143"/>
              <a:gd name="T2" fmla="*/ 436 w 2950"/>
              <a:gd name="T3" fmla="*/ 1519 h 2143"/>
              <a:gd name="T4" fmla="*/ 1144 w 2950"/>
              <a:gd name="T5" fmla="*/ 631 h 2143"/>
              <a:gd name="T6" fmla="*/ 1768 w 2950"/>
              <a:gd name="T7" fmla="*/ 131 h 2143"/>
              <a:gd name="T8" fmla="*/ 2656 w 2950"/>
              <a:gd name="T9" fmla="*/ 19 h 2143"/>
              <a:gd name="T10" fmla="*/ 2950 w 2950"/>
              <a:gd name="T11" fmla="*/ 16 h 2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50" h="2143">
                <a:moveTo>
                  <a:pt x="0" y="2143"/>
                </a:moveTo>
                <a:cubicBezTo>
                  <a:pt x="73" y="2039"/>
                  <a:pt x="245" y="1771"/>
                  <a:pt x="436" y="1519"/>
                </a:cubicBezTo>
                <a:cubicBezTo>
                  <a:pt x="627" y="1267"/>
                  <a:pt x="922" y="862"/>
                  <a:pt x="1144" y="631"/>
                </a:cubicBezTo>
                <a:cubicBezTo>
                  <a:pt x="1366" y="400"/>
                  <a:pt x="1516" y="233"/>
                  <a:pt x="1768" y="131"/>
                </a:cubicBezTo>
                <a:cubicBezTo>
                  <a:pt x="2020" y="29"/>
                  <a:pt x="2459" y="38"/>
                  <a:pt x="2656" y="19"/>
                </a:cubicBezTo>
                <a:cubicBezTo>
                  <a:pt x="2853" y="0"/>
                  <a:pt x="2889" y="17"/>
                  <a:pt x="2950" y="16"/>
                </a:cubicBezTo>
              </a:path>
            </a:pathLst>
          </a:custGeom>
          <a:noFill/>
          <a:ln w="19050" cap="rnd">
            <a:solidFill>
              <a:srgbClr val="FF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4767" name="Rectangle 2063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 dirty="0" smtClean="0">
                <a:latin typeface="Verdana" pitchFamily="34" charset="0"/>
              </a:rPr>
              <a:t>Objectives</a:t>
            </a:r>
            <a:endParaRPr lang="en-GB" sz="2800" dirty="0">
              <a:latin typeface="Verdana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2063"/>
            <a:ext cx="8305800" cy="4833937"/>
          </a:xfrm>
        </p:spPr>
        <p:txBody>
          <a:bodyPr/>
          <a:lstStyle/>
          <a:p>
            <a:pPr>
              <a:buSzPct val="80000"/>
              <a:buFontTx/>
              <a:buNone/>
            </a:pPr>
            <a:r>
              <a:rPr lang="en-GB" sz="2800" dirty="0" smtClean="0">
                <a:solidFill>
                  <a:srgbClr val="FF6600"/>
                </a:solidFill>
                <a:latin typeface="Verdana" pitchFamily="34" charset="0"/>
              </a:rPr>
              <a:t>	To characterise pulp suspension flows at a low concentration (consistency below 4 %)</a:t>
            </a:r>
            <a:endParaRPr lang="en-GB" sz="2800" dirty="0">
              <a:solidFill>
                <a:srgbClr val="0E90A2"/>
              </a:solidFill>
              <a:latin typeface="Verdana" pitchFamily="34" charset="0"/>
            </a:endParaRPr>
          </a:p>
          <a:p>
            <a:pPr>
              <a:buSzPct val="80000"/>
              <a:buFontTx/>
              <a:buChar char="–"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Head loss in straight pipes</a:t>
            </a:r>
            <a:endParaRPr lang="en-GB" sz="2800" dirty="0">
              <a:solidFill>
                <a:srgbClr val="0E90A2"/>
              </a:solidFill>
              <a:latin typeface="Verdana" pitchFamily="34" charset="0"/>
            </a:endParaRPr>
          </a:p>
          <a:p>
            <a:pPr>
              <a:buSzPct val="80000"/>
              <a:buFontTx/>
              <a:buChar char="–"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Head loss in singularities</a:t>
            </a:r>
            <a:endParaRPr lang="en-GB" sz="2800" dirty="0">
              <a:solidFill>
                <a:srgbClr val="0E90A2"/>
              </a:solidFill>
              <a:latin typeface="Verdana" pitchFamily="34" charset="0"/>
            </a:endParaRPr>
          </a:p>
          <a:p>
            <a:pPr>
              <a:buSzPct val="80000"/>
              <a:buFontTx/>
              <a:buChar char="–"/>
            </a:pPr>
            <a:endParaRPr lang="en-GB" sz="2800" dirty="0">
              <a:solidFill>
                <a:srgbClr val="0E90A2"/>
              </a:solidFill>
              <a:latin typeface="Verdana" pitchFamily="34" charset="0"/>
            </a:endParaRPr>
          </a:p>
          <a:p>
            <a:pPr>
              <a:buSzPct val="80000"/>
              <a:buFontTx/>
              <a:buNone/>
            </a:pPr>
            <a:r>
              <a:rPr lang="en-GB" sz="2800" dirty="0" smtClean="0">
                <a:solidFill>
                  <a:srgbClr val="FF6600"/>
                </a:solidFill>
                <a:latin typeface="Verdana" pitchFamily="34" charset="0"/>
              </a:rPr>
              <a:t>   and to have a better insight of the suspension</a:t>
            </a:r>
            <a:endParaRPr lang="en-GB" sz="2800" dirty="0">
              <a:solidFill>
                <a:srgbClr val="0E90A2"/>
              </a:solidFill>
              <a:latin typeface="Verdana" pitchFamily="34" charset="0"/>
            </a:endParaRP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7050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>
                <a:latin typeface="Verdana" pitchFamily="34" charset="0"/>
              </a:rPr>
              <a:t>Video images</a:t>
            </a:r>
          </a:p>
        </p:txBody>
      </p:sp>
      <p:pic>
        <p:nvPicPr>
          <p:cNvPr id="78858" name="Picture 10" descr="C:\Mes documents\Presentations_Publications\2004_Paptac\Images\Pulp_Flow_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95388"/>
            <a:ext cx="7558088" cy="215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859" name="Line 11"/>
          <p:cNvSpPr>
            <a:spLocks noChangeShapeType="1"/>
          </p:cNvSpPr>
          <p:nvPr/>
        </p:nvSpPr>
        <p:spPr bwMode="auto">
          <a:xfrm>
            <a:off x="304800" y="3810000"/>
            <a:ext cx="852963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228600" y="3886200"/>
            <a:ext cx="89154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spcAft>
                <a:spcPct val="30000"/>
              </a:spcAft>
            </a:pPr>
            <a:r>
              <a:rPr lang="en-GB" sz="2000" dirty="0"/>
              <a:t>Consistency, %				0.47	   1.0	      2.1</a:t>
            </a:r>
          </a:p>
          <a:p>
            <a:pPr>
              <a:spcBef>
                <a:spcPct val="50000"/>
              </a:spcBef>
            </a:pPr>
            <a:r>
              <a:rPr lang="en-GB" sz="2000" dirty="0"/>
              <a:t>Beginning of </a:t>
            </a:r>
            <a:r>
              <a:rPr lang="en-GB" sz="2000" dirty="0" smtClean="0"/>
              <a:t>“fluidisation”, </a:t>
            </a:r>
            <a:r>
              <a:rPr lang="en-GB" sz="2000" dirty="0"/>
              <a:t>m/s	        0.2-0.7  1.4-2.8  1.4-2.8</a:t>
            </a:r>
          </a:p>
          <a:p>
            <a:pPr>
              <a:spcBef>
                <a:spcPct val="50000"/>
              </a:spcBef>
            </a:pPr>
            <a:r>
              <a:rPr lang="en-GB" sz="2000" dirty="0"/>
              <a:t>Limit velocity for large aggregates, m/s  </a:t>
            </a:r>
            <a:r>
              <a:rPr lang="en-GB" sz="1000" dirty="0"/>
              <a:t> </a:t>
            </a:r>
            <a:r>
              <a:rPr lang="en-GB" sz="2000" dirty="0"/>
              <a:t>0.2-0.7  1.4-2.8      2.8</a:t>
            </a:r>
          </a:p>
          <a:p>
            <a:pPr>
              <a:spcBef>
                <a:spcPct val="50000"/>
              </a:spcBef>
            </a:pPr>
            <a:r>
              <a:rPr lang="en-GB" sz="2000" dirty="0"/>
              <a:t>Apparition of relative motion, m/s               /       2.1-4.1      4.1</a:t>
            </a:r>
          </a:p>
        </p:txBody>
      </p:sp>
      <p:sp>
        <p:nvSpPr>
          <p:cNvPr id="78861" name="Line 13"/>
          <p:cNvSpPr>
            <a:spLocks noChangeShapeType="1"/>
          </p:cNvSpPr>
          <p:nvPr/>
        </p:nvSpPr>
        <p:spPr bwMode="auto">
          <a:xfrm>
            <a:off x="304800" y="4343400"/>
            <a:ext cx="852963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>
            <a:off x="304800" y="5867400"/>
            <a:ext cx="852963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8863" name="Rectangle 15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>
                <a:latin typeface="Verdana" pitchFamily="34" charset="0"/>
              </a:rPr>
              <a:t>Conclusion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2063"/>
            <a:ext cx="8305800" cy="4833937"/>
          </a:xfrm>
        </p:spPr>
        <p:txBody>
          <a:bodyPr/>
          <a:lstStyle/>
          <a:p>
            <a:pPr>
              <a:buSzPct val="80000"/>
              <a:buFontTx/>
              <a:buChar char="–"/>
            </a:pPr>
            <a:r>
              <a:rPr lang="en-GB" sz="2800">
                <a:solidFill>
                  <a:srgbClr val="0E90A2"/>
                </a:solidFill>
                <a:latin typeface="Verdana" pitchFamily="34" charset="0"/>
              </a:rPr>
              <a:t>PUDV: non intrusive technique</a:t>
            </a:r>
          </a:p>
          <a:p>
            <a:pPr>
              <a:buSzPct val="80000"/>
              <a:buFontTx/>
              <a:buChar char="–"/>
            </a:pPr>
            <a:r>
              <a:rPr lang="en-GB" sz="2800">
                <a:solidFill>
                  <a:srgbClr val="0E90A2"/>
                </a:solidFill>
                <a:latin typeface="Verdana" pitchFamily="34" charset="0"/>
              </a:rPr>
              <a:t>Enabled us to explore a wide range of velocities and consistencies</a:t>
            </a:r>
          </a:p>
          <a:p>
            <a:pPr>
              <a:buSzPct val="80000"/>
              <a:buFontTx/>
              <a:buChar char="–"/>
            </a:pPr>
            <a:r>
              <a:rPr lang="en-GB" sz="2800">
                <a:solidFill>
                  <a:srgbClr val="0E90A2"/>
                </a:solidFill>
                <a:latin typeface="Verdana" pitchFamily="34" charset="0"/>
              </a:rPr>
              <a:t>From the velocities profiles, determination of:</a:t>
            </a:r>
          </a:p>
          <a:p>
            <a:pPr lvl="1">
              <a:buSzPct val="80000"/>
            </a:pPr>
            <a:r>
              <a:rPr lang="en-GB" sz="2400">
                <a:solidFill>
                  <a:srgbClr val="0E90A2"/>
                </a:solidFill>
                <a:latin typeface="Verdana" pitchFamily="34" charset="0"/>
              </a:rPr>
              <a:t>plug size</a:t>
            </a:r>
          </a:p>
          <a:p>
            <a:pPr lvl="1">
              <a:buSzPct val="80000"/>
            </a:pPr>
            <a:r>
              <a:rPr lang="en-GB" sz="2400">
                <a:solidFill>
                  <a:srgbClr val="0E90A2"/>
                </a:solidFill>
                <a:latin typeface="Verdana" pitchFamily="34" charset="0"/>
              </a:rPr>
              <a:t>volume fraction of fluidised suspension</a:t>
            </a:r>
          </a:p>
          <a:p>
            <a:pPr lvl="1">
              <a:buSzPct val="80000"/>
            </a:pPr>
            <a:r>
              <a:rPr lang="en-GB" sz="2400">
                <a:solidFill>
                  <a:srgbClr val="0E90A2"/>
                </a:solidFill>
                <a:latin typeface="Verdana" pitchFamily="34" charset="0"/>
              </a:rPr>
              <a:t>disruptive shear stress using pressure loss measurements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>
                <a:latin typeface="Verdana" pitchFamily="34" charset="0"/>
              </a:rPr>
              <a:t>Conclusion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2063"/>
            <a:ext cx="8305800" cy="4833937"/>
          </a:xfrm>
        </p:spPr>
        <p:txBody>
          <a:bodyPr/>
          <a:lstStyle/>
          <a:p>
            <a:pPr>
              <a:buSzPct val="80000"/>
              <a:buFontTx/>
              <a:buChar char="–"/>
            </a:pPr>
            <a:r>
              <a:rPr lang="en-GB" sz="2800" dirty="0">
                <a:solidFill>
                  <a:srgbClr val="0E90A2"/>
                </a:solidFill>
                <a:latin typeface="Verdana" pitchFamily="34" charset="0"/>
              </a:rPr>
              <a:t>The suspension was not </a:t>
            </a:r>
            <a:r>
              <a:rPr lang="en-GB" sz="2800">
                <a:solidFill>
                  <a:srgbClr val="0E90A2"/>
                </a:solidFill>
                <a:latin typeface="Verdana" pitchFamily="34" charset="0"/>
              </a:rPr>
              <a:t>totally </a:t>
            </a:r>
            <a:r>
              <a:rPr lang="en-GB" sz="2800" smtClean="0">
                <a:solidFill>
                  <a:srgbClr val="0E90A2"/>
                </a:solidFill>
                <a:latin typeface="Verdana" pitchFamily="34" charset="0"/>
              </a:rPr>
              <a:t>homogeneous </a:t>
            </a:r>
            <a:r>
              <a:rPr lang="en-GB" sz="2800" dirty="0">
                <a:solidFill>
                  <a:srgbClr val="0E90A2"/>
                </a:solidFill>
                <a:latin typeface="Verdana" pitchFamily="34" charset="0"/>
              </a:rPr>
              <a:t>when drag reduction occurred</a:t>
            </a:r>
          </a:p>
          <a:p>
            <a:pPr>
              <a:buSzPct val="80000"/>
              <a:buFontTx/>
              <a:buChar char="–"/>
            </a:pPr>
            <a:r>
              <a:rPr lang="en-GB" sz="2800" dirty="0">
                <a:solidFill>
                  <a:srgbClr val="0E90A2"/>
                </a:solidFill>
                <a:latin typeface="Verdana" pitchFamily="34" charset="0"/>
              </a:rPr>
              <a:t>Video sequences showed the presence of large aggregates near the wall at relatively high velocities.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 dirty="0" smtClean="0">
                <a:latin typeface="Verdana" pitchFamily="34" charset="0"/>
              </a:rPr>
              <a:t>Who</a:t>
            </a:r>
            <a:endParaRPr lang="en-GB" sz="2800" dirty="0">
              <a:latin typeface="Verdana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62063"/>
            <a:ext cx="8380040" cy="4833937"/>
          </a:xfrm>
        </p:spPr>
        <p:txBody>
          <a:bodyPr/>
          <a:lstStyle/>
          <a:p>
            <a:pPr>
              <a:buSzPct val="80000"/>
              <a:buFontTx/>
              <a:buNone/>
            </a:pPr>
            <a:r>
              <a:rPr lang="en-GB" sz="2800" dirty="0" smtClean="0">
                <a:solidFill>
                  <a:srgbClr val="FF6600"/>
                </a:solidFill>
                <a:latin typeface="Verdana" pitchFamily="34" charset="0"/>
              </a:rPr>
              <a:t>	</a:t>
            </a:r>
          </a:p>
          <a:p>
            <a:pPr>
              <a:buSzPct val="80000"/>
              <a:buFontTx/>
              <a:buNone/>
            </a:pPr>
            <a: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  <a:t>MSc students: </a:t>
            </a:r>
            <a:b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</a:br>
            <a: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  <a:t>Ph. </a:t>
            </a:r>
            <a:r>
              <a:rPr lang="en-GB" sz="2400" dirty="0" err="1" smtClean="0">
                <a:solidFill>
                  <a:srgbClr val="0E90A2"/>
                </a:solidFill>
                <a:latin typeface="Verdana" pitchFamily="34" charset="0"/>
              </a:rPr>
              <a:t>Dietemann</a:t>
            </a:r>
            <a: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  <a:t> (2003), L. </a:t>
            </a:r>
            <a:r>
              <a:rPr lang="en-GB" sz="2400" dirty="0" err="1" smtClean="0">
                <a:solidFill>
                  <a:srgbClr val="0E90A2"/>
                </a:solidFill>
                <a:latin typeface="Verdana" pitchFamily="34" charset="0"/>
              </a:rPr>
              <a:t>Salgueiro</a:t>
            </a:r>
            <a: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  <a:t> (2004) </a:t>
            </a:r>
            <a:endParaRPr lang="en-GB" sz="2400" dirty="0">
              <a:solidFill>
                <a:srgbClr val="0E90A2"/>
              </a:solidFill>
              <a:latin typeface="Verdana" pitchFamily="34" charset="0"/>
            </a:endParaRPr>
          </a:p>
          <a:p>
            <a:pPr marL="0" indent="0">
              <a:buSzPct val="80000"/>
              <a:buNone/>
            </a:pPr>
            <a: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  <a:t>PhD students: </a:t>
            </a:r>
            <a:b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</a:br>
            <a: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  <a:t>   J.D. </a:t>
            </a:r>
            <a:r>
              <a:rPr lang="en-GB" sz="2400" dirty="0" err="1" smtClean="0">
                <a:solidFill>
                  <a:srgbClr val="0E90A2"/>
                </a:solidFill>
                <a:latin typeface="Verdana" pitchFamily="34" charset="0"/>
              </a:rPr>
              <a:t>Bonfanti</a:t>
            </a:r>
            <a: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  <a:t> (1997), L. </a:t>
            </a:r>
            <a:r>
              <a:rPr lang="en-GB" sz="2400" dirty="0" err="1" smtClean="0">
                <a:solidFill>
                  <a:srgbClr val="0E90A2"/>
                </a:solidFill>
                <a:latin typeface="Verdana" pitchFamily="34" charset="0"/>
              </a:rPr>
              <a:t>Salgueiro</a:t>
            </a:r>
            <a: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  <a:t> (2008)</a:t>
            </a:r>
          </a:p>
          <a:p>
            <a:pPr marL="0" indent="0">
              <a:buSzPct val="80000"/>
              <a:buNone/>
            </a:pPr>
            <a: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  <a:t>Interns</a:t>
            </a:r>
          </a:p>
          <a:p>
            <a:pPr marL="0" indent="0">
              <a:buSzPct val="80000"/>
              <a:buNone/>
            </a:pPr>
            <a:endParaRPr lang="en-GB" sz="2400" dirty="0">
              <a:solidFill>
                <a:srgbClr val="0E90A2"/>
              </a:solidFill>
              <a:latin typeface="Verdana" pitchFamily="34" charset="0"/>
            </a:endParaRPr>
          </a:p>
          <a:p>
            <a:pPr marL="0" indent="0">
              <a:buSzPct val="80000"/>
              <a:buNone/>
            </a:pPr>
            <a: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  <a:t>Supervised by</a:t>
            </a:r>
            <a:b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</a:br>
            <a: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  <a:t>   Martine </a:t>
            </a:r>
            <a:r>
              <a:rPr lang="en-GB" sz="2400" dirty="0" err="1" smtClean="0">
                <a:solidFill>
                  <a:srgbClr val="0E90A2"/>
                </a:solidFill>
                <a:latin typeface="Verdana" pitchFamily="34" charset="0"/>
              </a:rPr>
              <a:t>Rueff</a:t>
            </a:r>
            <a: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  <a:t/>
            </a:r>
            <a:b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</a:br>
            <a:r>
              <a:rPr lang="en-GB" sz="2400" dirty="0" smtClean="0">
                <a:solidFill>
                  <a:srgbClr val="0E90A2"/>
                </a:solidFill>
                <a:latin typeface="Verdana" pitchFamily="34" charset="0"/>
              </a:rPr>
              <a:t>   </a:t>
            </a:r>
            <a:r>
              <a:rPr lang="en-GB" sz="2400" i="1" dirty="0" smtClean="0">
                <a:solidFill>
                  <a:srgbClr val="0E90A2"/>
                </a:solidFill>
                <a:latin typeface="Verdana" pitchFamily="34" charset="0"/>
              </a:rPr>
              <a:t>Jean-Claude </a:t>
            </a:r>
            <a:r>
              <a:rPr lang="en-GB" sz="2400" i="1" dirty="0" smtClean="0">
                <a:solidFill>
                  <a:srgbClr val="0E90A2"/>
                </a:solidFill>
                <a:latin typeface="Verdana" pitchFamily="34" charset="0"/>
              </a:rPr>
              <a:t>Roux</a:t>
            </a:r>
            <a:endParaRPr lang="en-GB" sz="2800" i="1" dirty="0">
              <a:solidFill>
                <a:srgbClr val="0E90A2"/>
              </a:solidFill>
              <a:latin typeface="Verdana" pitchFamily="34" charset="0"/>
            </a:endParaRP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587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 dirty="0">
                <a:solidFill>
                  <a:srgbClr val="FF6600"/>
                </a:solidFill>
                <a:latin typeface="Verdana" pitchFamily="34" charset="0"/>
              </a:rPr>
              <a:t>Test </a:t>
            </a:r>
            <a:r>
              <a:rPr lang="en-GB" sz="2800" dirty="0" smtClean="0">
                <a:solidFill>
                  <a:srgbClr val="FF6600"/>
                </a:solidFill>
                <a:latin typeface="Verdana" pitchFamily="34" charset="0"/>
              </a:rPr>
              <a:t>rigs</a:t>
            </a:r>
            <a:endParaRPr lang="en-GB" sz="2800" dirty="0">
              <a:latin typeface="Verdana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20689"/>
            <a:ext cx="8305800" cy="5475312"/>
          </a:xfrm>
        </p:spPr>
        <p:txBody>
          <a:bodyPr/>
          <a:lstStyle/>
          <a:p>
            <a:pPr>
              <a:buSzPct val="80000"/>
              <a:buFontTx/>
              <a:buNone/>
            </a:pPr>
            <a:r>
              <a:rPr lang="en-GB" sz="2800" dirty="0" smtClean="0">
                <a:solidFill>
                  <a:srgbClr val="FF6600"/>
                </a:solidFill>
                <a:latin typeface="Verdana" pitchFamily="34" charset="0"/>
              </a:rPr>
              <a:t>	</a:t>
            </a:r>
            <a:endParaRPr lang="en-GB" sz="2800" dirty="0" smtClean="0">
              <a:solidFill>
                <a:srgbClr val="0E90A2"/>
              </a:solidFill>
              <a:latin typeface="Verdana" pitchFamily="34" charset="0"/>
            </a:endParaRPr>
          </a:p>
          <a:p>
            <a:pPr>
              <a:buSzPct val="80000"/>
              <a:buFontTx/>
              <a:buChar char="–"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transparent pipes 120 / 80 / 50 mm</a:t>
            </a:r>
          </a:p>
          <a:p>
            <a:pPr marL="0" indent="0">
              <a:buSzPct val="80000"/>
              <a:buNone/>
            </a:pPr>
            <a:r>
              <a:rPr lang="en-GB" sz="2800" dirty="0">
                <a:solidFill>
                  <a:srgbClr val="0E90A2"/>
                </a:solidFill>
                <a:latin typeface="Verdana" pitchFamily="34" charset="0"/>
              </a:rPr>
              <a:t>	</a:t>
            </a: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connections with smaller pipes, 17 to 	40 mm, circular and rectangular cross-	sections</a:t>
            </a:r>
          </a:p>
          <a:p>
            <a:pPr marL="0" indent="0">
              <a:buSzPct val="80000"/>
              <a:buNone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	max</a:t>
            </a:r>
            <a:r>
              <a:rPr lang="en-GB" sz="2800" dirty="0">
                <a:solidFill>
                  <a:srgbClr val="0E90A2"/>
                </a:solidFill>
                <a:latin typeface="Verdana" pitchFamily="34" charset="0"/>
              </a:rPr>
              <a:t>. flow rate 180 m</a:t>
            </a:r>
            <a:r>
              <a:rPr lang="en-GB" sz="2800" baseline="30000" dirty="0">
                <a:solidFill>
                  <a:srgbClr val="0E90A2"/>
                </a:solidFill>
                <a:latin typeface="Verdana" pitchFamily="34" charset="0"/>
              </a:rPr>
              <a:t>3</a:t>
            </a:r>
            <a:r>
              <a:rPr lang="en-GB" sz="2800" dirty="0">
                <a:solidFill>
                  <a:srgbClr val="0E90A2"/>
                </a:solidFill>
                <a:latin typeface="Verdana" pitchFamily="34" charset="0"/>
              </a:rPr>
              <a:t>/h, </a:t>
            </a: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/>
            </a:r>
            <a:b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</a:b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	2 </a:t>
            </a:r>
            <a:r>
              <a:rPr lang="en-GB" sz="2800" dirty="0">
                <a:solidFill>
                  <a:srgbClr val="0E90A2"/>
                </a:solidFill>
                <a:latin typeface="Verdana" pitchFamily="34" charset="0"/>
              </a:rPr>
              <a:t>m</a:t>
            </a:r>
            <a:r>
              <a:rPr lang="en-GB" sz="2800" baseline="30000" dirty="0">
                <a:solidFill>
                  <a:srgbClr val="0E90A2"/>
                </a:solidFill>
                <a:latin typeface="Verdana" pitchFamily="34" charset="0"/>
              </a:rPr>
              <a:t>3</a:t>
            </a:r>
            <a:r>
              <a:rPr lang="en-GB" sz="2800" dirty="0">
                <a:solidFill>
                  <a:srgbClr val="0E90A2"/>
                </a:solidFill>
                <a:latin typeface="Verdana" pitchFamily="34" charset="0"/>
              </a:rPr>
              <a:t> storage </a:t>
            </a: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tank</a:t>
            </a:r>
          </a:p>
          <a:p>
            <a:pPr>
              <a:buSzPct val="80000"/>
              <a:buFontTx/>
              <a:buChar char="–"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transparent pipe 65 mm</a:t>
            </a:r>
            <a:r>
              <a:rPr lang="en-GB" sz="2800" dirty="0">
                <a:solidFill>
                  <a:srgbClr val="0E90A2"/>
                </a:solidFill>
                <a:latin typeface="Verdana" pitchFamily="34" charset="0"/>
              </a:rPr>
              <a:t>	</a:t>
            </a:r>
          </a:p>
          <a:p>
            <a:pPr marL="0" indent="0">
              <a:buSzPct val="80000"/>
              <a:buNone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	max</a:t>
            </a:r>
            <a:r>
              <a:rPr lang="en-GB" sz="2800" dirty="0">
                <a:solidFill>
                  <a:srgbClr val="0E90A2"/>
                </a:solidFill>
                <a:latin typeface="Verdana" pitchFamily="34" charset="0"/>
              </a:rPr>
              <a:t>. flow rate 120 m</a:t>
            </a:r>
            <a:r>
              <a:rPr lang="en-GB" sz="2800" baseline="30000" dirty="0">
                <a:solidFill>
                  <a:srgbClr val="0E90A2"/>
                </a:solidFill>
                <a:latin typeface="Verdana" pitchFamily="34" charset="0"/>
              </a:rPr>
              <a:t>3</a:t>
            </a:r>
            <a:r>
              <a:rPr lang="en-GB" sz="2800" dirty="0">
                <a:solidFill>
                  <a:srgbClr val="0E90A2"/>
                </a:solidFill>
                <a:latin typeface="Verdana" pitchFamily="34" charset="0"/>
              </a:rPr>
              <a:t>/h, </a:t>
            </a:r>
            <a:endParaRPr lang="en-GB" sz="2800" dirty="0" smtClean="0">
              <a:solidFill>
                <a:srgbClr val="0E90A2"/>
              </a:solidFill>
              <a:latin typeface="Verdana" pitchFamily="34" charset="0"/>
            </a:endParaRPr>
          </a:p>
          <a:p>
            <a:pPr marL="0" indent="0">
              <a:buSzPct val="80000"/>
              <a:buNone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	1 </a:t>
            </a:r>
            <a:r>
              <a:rPr lang="en-GB" sz="2800" dirty="0">
                <a:solidFill>
                  <a:srgbClr val="0E90A2"/>
                </a:solidFill>
                <a:latin typeface="Verdana" pitchFamily="34" charset="0"/>
              </a:rPr>
              <a:t>m</a:t>
            </a:r>
            <a:r>
              <a:rPr lang="en-GB" sz="2800" baseline="30000" dirty="0">
                <a:solidFill>
                  <a:srgbClr val="0E90A2"/>
                </a:solidFill>
                <a:latin typeface="Verdana" pitchFamily="34" charset="0"/>
              </a:rPr>
              <a:t>3</a:t>
            </a:r>
            <a:r>
              <a:rPr lang="en-GB" sz="2800" dirty="0">
                <a:solidFill>
                  <a:srgbClr val="0E90A2"/>
                </a:solidFill>
                <a:latin typeface="Verdana" pitchFamily="34" charset="0"/>
              </a:rPr>
              <a:t> storage </a:t>
            </a: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tank</a:t>
            </a:r>
            <a:endParaRPr lang="en-GB" sz="2800" dirty="0">
              <a:solidFill>
                <a:srgbClr val="0E90A2"/>
              </a:solidFill>
              <a:latin typeface="Verdana" pitchFamily="34" charset="0"/>
            </a:endParaRP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587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 dirty="0" smtClean="0">
                <a:solidFill>
                  <a:srgbClr val="FF6600"/>
                </a:solidFill>
                <a:latin typeface="Verdana" pitchFamily="34" charset="0"/>
              </a:rPr>
              <a:t>Test rigs</a:t>
            </a:r>
            <a:endParaRPr lang="en-GB" sz="2800" dirty="0">
              <a:latin typeface="Verdana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20689"/>
            <a:ext cx="8305800" cy="5475312"/>
          </a:xfrm>
        </p:spPr>
        <p:txBody>
          <a:bodyPr/>
          <a:lstStyle/>
          <a:p>
            <a:pPr>
              <a:buSzPct val="80000"/>
              <a:buFontTx/>
              <a:buNone/>
            </a:pPr>
            <a:r>
              <a:rPr lang="en-GB" sz="2800" dirty="0" smtClean="0">
                <a:solidFill>
                  <a:srgbClr val="FF6600"/>
                </a:solidFill>
                <a:latin typeface="Verdana" pitchFamily="34" charset="0"/>
              </a:rPr>
              <a:t>	</a:t>
            </a:r>
            <a:endParaRPr lang="en-GB" sz="2800" dirty="0" smtClean="0">
              <a:solidFill>
                <a:srgbClr val="0E90A2"/>
              </a:solidFill>
              <a:latin typeface="Verdana" pitchFamily="34" charset="0"/>
            </a:endParaRPr>
          </a:p>
          <a:p>
            <a:pPr>
              <a:buSzPct val="80000"/>
              <a:buFontTx/>
              <a:buChar char="–"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Hydraulic </a:t>
            </a:r>
            <a:r>
              <a:rPr lang="en-GB" sz="2800" dirty="0" err="1" smtClean="0">
                <a:solidFill>
                  <a:srgbClr val="0E90A2"/>
                </a:solidFill>
                <a:latin typeface="Verdana" pitchFamily="34" charset="0"/>
              </a:rPr>
              <a:t>headbox</a:t>
            </a: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, width 50 cm, </a:t>
            </a:r>
            <a:b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</a:b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with transparent parts</a:t>
            </a:r>
            <a:b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</a:b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jet velocity up to 30 m/s</a:t>
            </a:r>
            <a:r>
              <a:rPr lang="en-GB" sz="2800" dirty="0">
                <a:solidFill>
                  <a:srgbClr val="0E90A2"/>
                </a:solidFill>
                <a:latin typeface="Verdana" pitchFamily="34" charset="0"/>
              </a:rPr>
              <a:t/>
            </a:r>
            <a:br>
              <a:rPr lang="en-GB" sz="2800" dirty="0">
                <a:solidFill>
                  <a:srgbClr val="0E90A2"/>
                </a:solidFill>
                <a:latin typeface="Verdana" pitchFamily="34" charset="0"/>
              </a:rPr>
            </a:b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15 m</a:t>
            </a:r>
            <a:r>
              <a:rPr lang="en-GB" sz="2800" baseline="30000" dirty="0" smtClean="0">
                <a:solidFill>
                  <a:srgbClr val="0E90A2"/>
                </a:solidFill>
                <a:latin typeface="Verdana" pitchFamily="34" charset="0"/>
              </a:rPr>
              <a:t>3</a:t>
            </a: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 tank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687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 dirty="0" smtClean="0">
                <a:solidFill>
                  <a:srgbClr val="FF6600"/>
                </a:solidFill>
                <a:latin typeface="Verdana" pitchFamily="34" charset="0"/>
              </a:rPr>
              <a:t>Equipment - sensors</a:t>
            </a:r>
            <a:endParaRPr lang="en-GB" sz="2800" dirty="0">
              <a:latin typeface="Verdana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20689"/>
            <a:ext cx="8305800" cy="5475312"/>
          </a:xfrm>
        </p:spPr>
        <p:txBody>
          <a:bodyPr/>
          <a:lstStyle/>
          <a:p>
            <a:pPr>
              <a:buSzPct val="80000"/>
              <a:buFontTx/>
              <a:buNone/>
            </a:pPr>
            <a:r>
              <a:rPr lang="en-GB" sz="2800" dirty="0" smtClean="0">
                <a:solidFill>
                  <a:srgbClr val="FF6600"/>
                </a:solidFill>
                <a:latin typeface="Verdana" pitchFamily="34" charset="0"/>
              </a:rPr>
              <a:t>	</a:t>
            </a:r>
            <a:endParaRPr lang="en-GB" sz="2800" dirty="0" smtClean="0">
              <a:solidFill>
                <a:srgbClr val="0E90A2"/>
              </a:solidFill>
              <a:latin typeface="Verdana" pitchFamily="34" charset="0"/>
            </a:endParaRPr>
          </a:p>
          <a:p>
            <a:pPr>
              <a:buSzPct val="80000"/>
              <a:buFontTx/>
              <a:buChar char="–"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Magnetic </a:t>
            </a: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flow meters</a:t>
            </a:r>
            <a:endParaRPr lang="en-GB" sz="2800" dirty="0">
              <a:solidFill>
                <a:srgbClr val="0E90A2"/>
              </a:solidFill>
              <a:latin typeface="Verdana" pitchFamily="34" charset="0"/>
            </a:endParaRPr>
          </a:p>
          <a:p>
            <a:pPr>
              <a:buSzPct val="80000"/>
              <a:buFontTx/>
              <a:buChar char="–"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Mass flow meter</a:t>
            </a:r>
          </a:p>
          <a:p>
            <a:pPr>
              <a:buSzPct val="80000"/>
              <a:buFontTx/>
              <a:buChar char="–"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Pressure sensors</a:t>
            </a:r>
          </a:p>
          <a:p>
            <a:pPr>
              <a:buSzPct val="80000"/>
              <a:buFontTx/>
              <a:buChar char="–"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Differential pressure sensors</a:t>
            </a:r>
          </a:p>
          <a:p>
            <a:pPr>
              <a:buSzPct val="80000"/>
              <a:buFontTx/>
              <a:buChar char="–"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Temperature sensors</a:t>
            </a:r>
            <a:b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</a:br>
            <a:endParaRPr lang="en-GB" sz="2800" dirty="0" smtClean="0">
              <a:solidFill>
                <a:srgbClr val="0E90A2"/>
              </a:solidFill>
              <a:latin typeface="Verdana" pitchFamily="34" charset="0"/>
            </a:endParaRPr>
          </a:p>
          <a:p>
            <a:pPr>
              <a:buSzPct val="80000"/>
              <a:buFontTx/>
              <a:buChar char="–"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Pulsed ultrasound Doppler </a:t>
            </a:r>
            <a:r>
              <a:rPr lang="en-GB" sz="2800" dirty="0" err="1" smtClean="0">
                <a:solidFill>
                  <a:srgbClr val="0E90A2"/>
                </a:solidFill>
                <a:latin typeface="Verdana" pitchFamily="34" charset="0"/>
              </a:rPr>
              <a:t>velocimeter</a:t>
            </a:r>
            <a:endParaRPr lang="en-GB" sz="2800" dirty="0" smtClean="0">
              <a:solidFill>
                <a:srgbClr val="0E90A2"/>
              </a:solidFill>
              <a:latin typeface="Verdana" pitchFamily="34" charset="0"/>
            </a:endParaRPr>
          </a:p>
          <a:p>
            <a:pPr>
              <a:buSzPct val="80000"/>
              <a:buFontTx/>
              <a:buChar char="–"/>
            </a:pPr>
            <a:endParaRPr lang="en-GB" sz="2800" dirty="0">
              <a:solidFill>
                <a:srgbClr val="0E90A2"/>
              </a:solidFill>
              <a:latin typeface="Verdana" pitchFamily="34" charset="0"/>
            </a:endParaRPr>
          </a:p>
          <a:p>
            <a:pPr>
              <a:buSzPct val="80000"/>
              <a:buFontTx/>
              <a:buChar char="–"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High speed video camera / camcorder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171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 dirty="0" smtClean="0">
                <a:solidFill>
                  <a:srgbClr val="FF6600"/>
                </a:solidFill>
                <a:latin typeface="Verdana" pitchFamily="34" charset="0"/>
              </a:rPr>
              <a:t>Type of pulps</a:t>
            </a:r>
            <a:endParaRPr lang="en-GB" sz="2800" dirty="0">
              <a:latin typeface="Verdana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20689"/>
            <a:ext cx="8305800" cy="5475312"/>
          </a:xfrm>
        </p:spPr>
        <p:txBody>
          <a:bodyPr/>
          <a:lstStyle/>
          <a:p>
            <a:pPr>
              <a:buSzPct val="80000"/>
              <a:buFontTx/>
              <a:buNone/>
            </a:pPr>
            <a:r>
              <a:rPr lang="en-GB" sz="2800" dirty="0" smtClean="0">
                <a:solidFill>
                  <a:srgbClr val="FF6600"/>
                </a:solidFill>
                <a:latin typeface="Verdana" pitchFamily="34" charset="0"/>
              </a:rPr>
              <a:t>	</a:t>
            </a:r>
            <a:endParaRPr lang="en-GB" sz="2800" dirty="0" smtClean="0">
              <a:solidFill>
                <a:srgbClr val="0E90A2"/>
              </a:solidFill>
              <a:latin typeface="Verdana" pitchFamily="34" charset="0"/>
            </a:endParaRPr>
          </a:p>
          <a:p>
            <a:pPr>
              <a:buSzPct val="80000"/>
              <a:buFontTx/>
              <a:buChar char="–"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Almost any pulp received in bales or liquid form</a:t>
            </a:r>
            <a:b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</a:b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stock preparation facilities</a:t>
            </a:r>
            <a:b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</a:b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waste return to the paper machine</a:t>
            </a:r>
            <a:b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</a:br>
            <a:endParaRPr lang="en-GB" sz="2800" dirty="0" smtClean="0">
              <a:solidFill>
                <a:srgbClr val="0E90A2"/>
              </a:solidFill>
              <a:latin typeface="Verdana" pitchFamily="34" charset="0"/>
            </a:endParaRPr>
          </a:p>
          <a:p>
            <a:pPr>
              <a:buSzPct val="80000"/>
              <a:buFontTx/>
              <a:buChar char="–"/>
            </a:pPr>
            <a:r>
              <a:rPr lang="en-GB" sz="2800" dirty="0" smtClean="0">
                <a:solidFill>
                  <a:srgbClr val="0E90A2"/>
                </a:solidFill>
                <a:latin typeface="Verdana" pitchFamily="34" charset="0"/>
              </a:rPr>
              <a:t>Focus on chemical pulps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345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>
                <a:latin typeface="Verdana" pitchFamily="34" charset="0"/>
              </a:rPr>
              <a:t>Fibre suspension behaviour</a:t>
            </a:r>
          </a:p>
        </p:txBody>
      </p:sp>
      <p:grpSp>
        <p:nvGrpSpPr>
          <p:cNvPr id="40992" name="Group 32"/>
          <p:cNvGrpSpPr>
            <a:grpSpLocks/>
          </p:cNvGrpSpPr>
          <p:nvPr/>
        </p:nvGrpSpPr>
        <p:grpSpPr bwMode="auto">
          <a:xfrm>
            <a:off x="2057400" y="1752600"/>
            <a:ext cx="6019800" cy="4013200"/>
            <a:chOff x="1296" y="1104"/>
            <a:chExt cx="3792" cy="2528"/>
          </a:xfrm>
        </p:grpSpPr>
        <p:sp>
          <p:nvSpPr>
            <p:cNvPr id="40968" name="Rectangle 8"/>
            <p:cNvSpPr>
              <a:spLocks noChangeArrowheads="1"/>
            </p:cNvSpPr>
            <p:nvPr/>
          </p:nvSpPr>
          <p:spPr bwMode="auto">
            <a:xfrm>
              <a:off x="1296" y="1104"/>
              <a:ext cx="3792" cy="2528"/>
            </a:xfrm>
            <a:prstGeom prst="rect">
              <a:avLst/>
            </a:prstGeom>
            <a:noFill/>
            <a:ln w="19050">
              <a:solidFill>
                <a:srgbClr val="99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50000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auto">
            <a:xfrm>
              <a:off x="1296" y="1242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>
              <a:off x="1296" y="1303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>
              <a:off x="1296" y="1392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1296" y="1488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1296" y="1620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1296" y="1776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1296" y="1990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auto">
            <a:xfrm>
              <a:off x="1296" y="3264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77" name="Line 17"/>
            <p:cNvSpPr>
              <a:spLocks noChangeShapeType="1"/>
            </p:cNvSpPr>
            <p:nvPr/>
          </p:nvSpPr>
          <p:spPr bwMode="auto">
            <a:xfrm>
              <a:off x="1296" y="3024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81" name="Line 21"/>
            <p:cNvSpPr>
              <a:spLocks noChangeShapeType="1"/>
            </p:cNvSpPr>
            <p:nvPr/>
          </p:nvSpPr>
          <p:spPr bwMode="auto">
            <a:xfrm>
              <a:off x="1296" y="2364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83" name="Line 23"/>
            <p:cNvSpPr>
              <a:spLocks noChangeShapeType="1"/>
            </p:cNvSpPr>
            <p:nvPr/>
          </p:nvSpPr>
          <p:spPr bwMode="auto">
            <a:xfrm>
              <a:off x="1296" y="1178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84" name="Line 24"/>
            <p:cNvSpPr>
              <a:spLocks noChangeShapeType="1"/>
            </p:cNvSpPr>
            <p:nvPr/>
          </p:nvSpPr>
          <p:spPr bwMode="auto">
            <a:xfrm>
              <a:off x="1296" y="2488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85" name="Line 25"/>
            <p:cNvSpPr>
              <a:spLocks noChangeShapeType="1"/>
            </p:cNvSpPr>
            <p:nvPr/>
          </p:nvSpPr>
          <p:spPr bwMode="auto">
            <a:xfrm>
              <a:off x="1296" y="2549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86" name="Line 26"/>
            <p:cNvSpPr>
              <a:spLocks noChangeShapeType="1"/>
            </p:cNvSpPr>
            <p:nvPr/>
          </p:nvSpPr>
          <p:spPr bwMode="auto">
            <a:xfrm>
              <a:off x="1296" y="2638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87" name="Line 27"/>
            <p:cNvSpPr>
              <a:spLocks noChangeShapeType="1"/>
            </p:cNvSpPr>
            <p:nvPr/>
          </p:nvSpPr>
          <p:spPr bwMode="auto">
            <a:xfrm>
              <a:off x="1296" y="2734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88" name="Line 28"/>
            <p:cNvSpPr>
              <a:spLocks noChangeShapeType="1"/>
            </p:cNvSpPr>
            <p:nvPr/>
          </p:nvSpPr>
          <p:spPr bwMode="auto">
            <a:xfrm>
              <a:off x="1296" y="2866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89" name="Line 29"/>
            <p:cNvSpPr>
              <a:spLocks noChangeShapeType="1"/>
            </p:cNvSpPr>
            <p:nvPr/>
          </p:nvSpPr>
          <p:spPr bwMode="auto">
            <a:xfrm>
              <a:off x="1296" y="3022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991" name="Line 31"/>
            <p:cNvSpPr>
              <a:spLocks noChangeShapeType="1"/>
            </p:cNvSpPr>
            <p:nvPr/>
          </p:nvSpPr>
          <p:spPr bwMode="auto">
            <a:xfrm>
              <a:off x="1296" y="2424"/>
              <a:ext cx="3792" cy="0"/>
            </a:xfrm>
            <a:prstGeom prst="line">
              <a:avLst/>
            </a:prstGeom>
            <a:noFill/>
            <a:ln w="1905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0993" name="Line 33"/>
          <p:cNvSpPr>
            <a:spLocks noChangeShapeType="1"/>
          </p:cNvSpPr>
          <p:nvPr/>
        </p:nvSpPr>
        <p:spPr bwMode="auto">
          <a:xfrm flipV="1">
            <a:off x="3124200" y="175260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0994" name="Line 34"/>
          <p:cNvSpPr>
            <a:spLocks noChangeShapeType="1"/>
          </p:cNvSpPr>
          <p:nvPr/>
        </p:nvSpPr>
        <p:spPr bwMode="auto">
          <a:xfrm flipV="1">
            <a:off x="3505200" y="175260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0995" name="Line 35"/>
          <p:cNvSpPr>
            <a:spLocks noChangeShapeType="1"/>
          </p:cNvSpPr>
          <p:nvPr/>
        </p:nvSpPr>
        <p:spPr bwMode="auto">
          <a:xfrm flipV="1">
            <a:off x="3733800" y="175260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0996" name="Line 36"/>
          <p:cNvSpPr>
            <a:spLocks noChangeShapeType="1"/>
          </p:cNvSpPr>
          <p:nvPr/>
        </p:nvSpPr>
        <p:spPr bwMode="auto">
          <a:xfrm flipV="1">
            <a:off x="3933825" y="175260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0997" name="Line 37"/>
          <p:cNvSpPr>
            <a:spLocks noChangeShapeType="1"/>
          </p:cNvSpPr>
          <p:nvPr/>
        </p:nvSpPr>
        <p:spPr bwMode="auto">
          <a:xfrm flipV="1">
            <a:off x="4086225" y="175260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0998" name="Line 38"/>
          <p:cNvSpPr>
            <a:spLocks noChangeShapeType="1"/>
          </p:cNvSpPr>
          <p:nvPr/>
        </p:nvSpPr>
        <p:spPr bwMode="auto">
          <a:xfrm flipV="1">
            <a:off x="4219575" y="173990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0999" name="Line 39"/>
          <p:cNvSpPr>
            <a:spLocks noChangeShapeType="1"/>
          </p:cNvSpPr>
          <p:nvPr/>
        </p:nvSpPr>
        <p:spPr bwMode="auto">
          <a:xfrm flipV="1">
            <a:off x="4333875" y="175260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00" name="Line 40"/>
          <p:cNvSpPr>
            <a:spLocks noChangeShapeType="1"/>
          </p:cNvSpPr>
          <p:nvPr/>
        </p:nvSpPr>
        <p:spPr bwMode="auto">
          <a:xfrm flipV="1">
            <a:off x="4448175" y="1743075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01" name="Line 41"/>
          <p:cNvSpPr>
            <a:spLocks noChangeShapeType="1"/>
          </p:cNvSpPr>
          <p:nvPr/>
        </p:nvSpPr>
        <p:spPr bwMode="auto">
          <a:xfrm flipV="1">
            <a:off x="4543425" y="175260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02" name="Line 42"/>
          <p:cNvSpPr>
            <a:spLocks noChangeShapeType="1"/>
          </p:cNvSpPr>
          <p:nvPr/>
        </p:nvSpPr>
        <p:spPr bwMode="auto">
          <a:xfrm flipV="1">
            <a:off x="5133975" y="174625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03" name="Line 43"/>
          <p:cNvSpPr>
            <a:spLocks noChangeShapeType="1"/>
          </p:cNvSpPr>
          <p:nvPr/>
        </p:nvSpPr>
        <p:spPr bwMode="auto">
          <a:xfrm flipV="1">
            <a:off x="5514975" y="174625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04" name="Line 44"/>
          <p:cNvSpPr>
            <a:spLocks noChangeShapeType="1"/>
          </p:cNvSpPr>
          <p:nvPr/>
        </p:nvSpPr>
        <p:spPr bwMode="auto">
          <a:xfrm flipV="1">
            <a:off x="5743575" y="174625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05" name="Line 45"/>
          <p:cNvSpPr>
            <a:spLocks noChangeShapeType="1"/>
          </p:cNvSpPr>
          <p:nvPr/>
        </p:nvSpPr>
        <p:spPr bwMode="auto">
          <a:xfrm flipV="1">
            <a:off x="5943600" y="174625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06" name="Line 46"/>
          <p:cNvSpPr>
            <a:spLocks noChangeShapeType="1"/>
          </p:cNvSpPr>
          <p:nvPr/>
        </p:nvSpPr>
        <p:spPr bwMode="auto">
          <a:xfrm flipV="1">
            <a:off x="6096000" y="174625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07" name="Line 47"/>
          <p:cNvSpPr>
            <a:spLocks noChangeShapeType="1"/>
          </p:cNvSpPr>
          <p:nvPr/>
        </p:nvSpPr>
        <p:spPr bwMode="auto">
          <a:xfrm flipV="1">
            <a:off x="6229350" y="175260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08" name="Line 48"/>
          <p:cNvSpPr>
            <a:spLocks noChangeShapeType="1"/>
          </p:cNvSpPr>
          <p:nvPr/>
        </p:nvSpPr>
        <p:spPr bwMode="auto">
          <a:xfrm flipV="1">
            <a:off x="6343650" y="174625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09" name="Line 49"/>
          <p:cNvSpPr>
            <a:spLocks noChangeShapeType="1"/>
          </p:cNvSpPr>
          <p:nvPr/>
        </p:nvSpPr>
        <p:spPr bwMode="auto">
          <a:xfrm flipV="1">
            <a:off x="6457950" y="175260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10" name="Line 50"/>
          <p:cNvSpPr>
            <a:spLocks noChangeShapeType="1"/>
          </p:cNvSpPr>
          <p:nvPr/>
        </p:nvSpPr>
        <p:spPr bwMode="auto">
          <a:xfrm flipV="1">
            <a:off x="6553200" y="1746250"/>
            <a:ext cx="0" cy="4013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11" name="Line 51"/>
          <p:cNvSpPr>
            <a:spLocks noChangeShapeType="1"/>
          </p:cNvSpPr>
          <p:nvPr/>
        </p:nvSpPr>
        <p:spPr bwMode="auto">
          <a:xfrm flipV="1">
            <a:off x="7620000" y="1746250"/>
            <a:ext cx="0" cy="3436938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22" name="Freeform 62"/>
          <p:cNvSpPr>
            <a:spLocks/>
          </p:cNvSpPr>
          <p:nvPr/>
        </p:nvSpPr>
        <p:spPr bwMode="auto">
          <a:xfrm>
            <a:off x="3575050" y="3295650"/>
            <a:ext cx="2851150" cy="1417638"/>
          </a:xfrm>
          <a:custGeom>
            <a:avLst/>
            <a:gdLst>
              <a:gd name="T0" fmla="*/ 0 w 1796"/>
              <a:gd name="T1" fmla="*/ 864 h 893"/>
              <a:gd name="T2" fmla="*/ 144 w 1796"/>
              <a:gd name="T3" fmla="*/ 812 h 893"/>
              <a:gd name="T4" fmla="*/ 392 w 1796"/>
              <a:gd name="T5" fmla="*/ 796 h 893"/>
              <a:gd name="T6" fmla="*/ 772 w 1796"/>
              <a:gd name="T7" fmla="*/ 892 h 893"/>
              <a:gd name="T8" fmla="*/ 1156 w 1796"/>
              <a:gd name="T9" fmla="*/ 804 h 893"/>
              <a:gd name="T10" fmla="*/ 1444 w 1796"/>
              <a:gd name="T11" fmla="*/ 556 h 893"/>
              <a:gd name="T12" fmla="*/ 1576 w 1796"/>
              <a:gd name="T13" fmla="*/ 360 h 893"/>
              <a:gd name="T14" fmla="*/ 1796 w 1796"/>
              <a:gd name="T15" fmla="*/ 0 h 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96" h="893">
                <a:moveTo>
                  <a:pt x="0" y="864"/>
                </a:moveTo>
                <a:cubicBezTo>
                  <a:pt x="24" y="855"/>
                  <a:pt x="79" y="823"/>
                  <a:pt x="144" y="812"/>
                </a:cubicBezTo>
                <a:cubicBezTo>
                  <a:pt x="209" y="801"/>
                  <a:pt x="287" y="783"/>
                  <a:pt x="392" y="796"/>
                </a:cubicBezTo>
                <a:cubicBezTo>
                  <a:pt x="497" y="809"/>
                  <a:pt x="645" y="891"/>
                  <a:pt x="772" y="892"/>
                </a:cubicBezTo>
                <a:cubicBezTo>
                  <a:pt x="899" y="893"/>
                  <a:pt x="1044" y="860"/>
                  <a:pt x="1156" y="804"/>
                </a:cubicBezTo>
                <a:cubicBezTo>
                  <a:pt x="1268" y="748"/>
                  <a:pt x="1374" y="630"/>
                  <a:pt x="1444" y="556"/>
                </a:cubicBezTo>
                <a:cubicBezTo>
                  <a:pt x="1514" y="482"/>
                  <a:pt x="1517" y="453"/>
                  <a:pt x="1576" y="360"/>
                </a:cubicBezTo>
                <a:cubicBezTo>
                  <a:pt x="1635" y="267"/>
                  <a:pt x="1750" y="75"/>
                  <a:pt x="1796" y="0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23" name="Freeform 63"/>
          <p:cNvSpPr>
            <a:spLocks/>
          </p:cNvSpPr>
          <p:nvPr/>
        </p:nvSpPr>
        <p:spPr bwMode="auto">
          <a:xfrm>
            <a:off x="3657600" y="3276600"/>
            <a:ext cx="2730500" cy="838200"/>
          </a:xfrm>
          <a:custGeom>
            <a:avLst/>
            <a:gdLst>
              <a:gd name="T0" fmla="*/ 0 w 1720"/>
              <a:gd name="T1" fmla="*/ 528 h 528"/>
              <a:gd name="T2" fmla="*/ 288 w 1720"/>
              <a:gd name="T3" fmla="*/ 432 h 528"/>
              <a:gd name="T4" fmla="*/ 444 w 1720"/>
              <a:gd name="T5" fmla="*/ 400 h 528"/>
              <a:gd name="T6" fmla="*/ 644 w 1720"/>
              <a:gd name="T7" fmla="*/ 412 h 528"/>
              <a:gd name="T8" fmla="*/ 960 w 1720"/>
              <a:gd name="T9" fmla="*/ 516 h 528"/>
              <a:gd name="T10" fmla="*/ 1356 w 1720"/>
              <a:gd name="T11" fmla="*/ 384 h 528"/>
              <a:gd name="T12" fmla="*/ 1520 w 1720"/>
              <a:gd name="T13" fmla="*/ 252 h 528"/>
              <a:gd name="T14" fmla="*/ 1720 w 1720"/>
              <a:gd name="T15" fmla="*/ 0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20" h="528">
                <a:moveTo>
                  <a:pt x="0" y="528"/>
                </a:moveTo>
                <a:cubicBezTo>
                  <a:pt x="108" y="492"/>
                  <a:pt x="214" y="453"/>
                  <a:pt x="288" y="432"/>
                </a:cubicBezTo>
                <a:cubicBezTo>
                  <a:pt x="362" y="411"/>
                  <a:pt x="385" y="403"/>
                  <a:pt x="444" y="400"/>
                </a:cubicBezTo>
                <a:cubicBezTo>
                  <a:pt x="503" y="397"/>
                  <a:pt x="558" y="393"/>
                  <a:pt x="644" y="412"/>
                </a:cubicBezTo>
                <a:cubicBezTo>
                  <a:pt x="730" y="431"/>
                  <a:pt x="841" y="521"/>
                  <a:pt x="960" y="516"/>
                </a:cubicBezTo>
                <a:cubicBezTo>
                  <a:pt x="1079" y="511"/>
                  <a:pt x="1263" y="428"/>
                  <a:pt x="1356" y="384"/>
                </a:cubicBezTo>
                <a:cubicBezTo>
                  <a:pt x="1449" y="340"/>
                  <a:pt x="1459" y="316"/>
                  <a:pt x="1520" y="252"/>
                </a:cubicBezTo>
                <a:cubicBezTo>
                  <a:pt x="1581" y="188"/>
                  <a:pt x="1678" y="52"/>
                  <a:pt x="1720" y="0"/>
                </a:cubicBezTo>
              </a:path>
            </a:pathLst>
          </a:custGeom>
          <a:noFill/>
          <a:ln w="31750">
            <a:solidFill>
              <a:srgbClr val="0E90A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24" name="Freeform 64"/>
          <p:cNvSpPr>
            <a:spLocks/>
          </p:cNvSpPr>
          <p:nvPr/>
        </p:nvSpPr>
        <p:spPr bwMode="auto">
          <a:xfrm>
            <a:off x="3609975" y="3111500"/>
            <a:ext cx="2854325" cy="660400"/>
          </a:xfrm>
          <a:custGeom>
            <a:avLst/>
            <a:gdLst>
              <a:gd name="T0" fmla="*/ 0 w 1798"/>
              <a:gd name="T1" fmla="*/ 416 h 416"/>
              <a:gd name="T2" fmla="*/ 312 w 1798"/>
              <a:gd name="T3" fmla="*/ 284 h 416"/>
              <a:gd name="T4" fmla="*/ 566 w 1798"/>
              <a:gd name="T5" fmla="*/ 216 h 416"/>
              <a:gd name="T6" fmla="*/ 866 w 1798"/>
              <a:gd name="T7" fmla="*/ 220 h 416"/>
              <a:gd name="T8" fmla="*/ 1174 w 1798"/>
              <a:gd name="T9" fmla="*/ 304 h 416"/>
              <a:gd name="T10" fmla="*/ 1506 w 1798"/>
              <a:gd name="T11" fmla="*/ 228 h 416"/>
              <a:gd name="T12" fmla="*/ 1798 w 1798"/>
              <a:gd name="T13" fmla="*/ 0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98" h="416">
                <a:moveTo>
                  <a:pt x="0" y="416"/>
                </a:moveTo>
                <a:cubicBezTo>
                  <a:pt x="52" y="394"/>
                  <a:pt x="218" y="317"/>
                  <a:pt x="312" y="284"/>
                </a:cubicBezTo>
                <a:cubicBezTo>
                  <a:pt x="406" y="251"/>
                  <a:pt x="474" y="227"/>
                  <a:pt x="566" y="216"/>
                </a:cubicBezTo>
                <a:cubicBezTo>
                  <a:pt x="658" y="205"/>
                  <a:pt x="765" y="205"/>
                  <a:pt x="866" y="220"/>
                </a:cubicBezTo>
                <a:cubicBezTo>
                  <a:pt x="967" y="235"/>
                  <a:pt x="1067" y="303"/>
                  <a:pt x="1174" y="304"/>
                </a:cubicBezTo>
                <a:cubicBezTo>
                  <a:pt x="1281" y="305"/>
                  <a:pt x="1402" y="279"/>
                  <a:pt x="1506" y="228"/>
                </a:cubicBezTo>
                <a:cubicBezTo>
                  <a:pt x="1610" y="177"/>
                  <a:pt x="1737" y="47"/>
                  <a:pt x="1798" y="0"/>
                </a:cubicBezTo>
              </a:path>
            </a:pathLst>
          </a:custGeom>
          <a:noFill/>
          <a:ln w="317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25" name="Freeform 65"/>
          <p:cNvSpPr>
            <a:spLocks/>
          </p:cNvSpPr>
          <p:nvPr/>
        </p:nvSpPr>
        <p:spPr bwMode="auto">
          <a:xfrm>
            <a:off x="3657600" y="2895600"/>
            <a:ext cx="2819400" cy="533400"/>
          </a:xfrm>
          <a:custGeom>
            <a:avLst/>
            <a:gdLst>
              <a:gd name="T0" fmla="*/ 0 w 1776"/>
              <a:gd name="T1" fmla="*/ 336 h 336"/>
              <a:gd name="T2" fmla="*/ 336 w 1776"/>
              <a:gd name="T3" fmla="*/ 204 h 336"/>
              <a:gd name="T4" fmla="*/ 668 w 1776"/>
              <a:gd name="T5" fmla="*/ 84 h 336"/>
              <a:gd name="T6" fmla="*/ 960 w 1776"/>
              <a:gd name="T7" fmla="*/ 72 h 336"/>
              <a:gd name="T8" fmla="*/ 1200 w 1776"/>
              <a:gd name="T9" fmla="*/ 144 h 336"/>
              <a:gd name="T10" fmla="*/ 1476 w 1776"/>
              <a:gd name="T11" fmla="*/ 144 h 336"/>
              <a:gd name="T12" fmla="*/ 1776 w 1776"/>
              <a:gd name="T13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76" h="336">
                <a:moveTo>
                  <a:pt x="0" y="336"/>
                </a:moveTo>
                <a:cubicBezTo>
                  <a:pt x="56" y="314"/>
                  <a:pt x="225" y="246"/>
                  <a:pt x="336" y="204"/>
                </a:cubicBezTo>
                <a:cubicBezTo>
                  <a:pt x="447" y="162"/>
                  <a:pt x="564" y="106"/>
                  <a:pt x="668" y="84"/>
                </a:cubicBezTo>
                <a:cubicBezTo>
                  <a:pt x="772" y="62"/>
                  <a:pt x="871" y="62"/>
                  <a:pt x="960" y="72"/>
                </a:cubicBezTo>
                <a:cubicBezTo>
                  <a:pt x="1049" y="82"/>
                  <a:pt x="1114" y="132"/>
                  <a:pt x="1200" y="144"/>
                </a:cubicBezTo>
                <a:cubicBezTo>
                  <a:pt x="1286" y="156"/>
                  <a:pt x="1380" y="168"/>
                  <a:pt x="1476" y="144"/>
                </a:cubicBezTo>
                <a:cubicBezTo>
                  <a:pt x="1572" y="120"/>
                  <a:pt x="1714" y="30"/>
                  <a:pt x="1776" y="0"/>
                </a:cubicBezTo>
              </a:path>
            </a:pathLst>
          </a:custGeom>
          <a:noFill/>
          <a:ln w="3238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26" name="Freeform 66"/>
          <p:cNvSpPr>
            <a:spLocks/>
          </p:cNvSpPr>
          <p:nvPr/>
        </p:nvSpPr>
        <p:spPr bwMode="auto">
          <a:xfrm>
            <a:off x="3625850" y="2625725"/>
            <a:ext cx="2819400" cy="542925"/>
          </a:xfrm>
          <a:custGeom>
            <a:avLst/>
            <a:gdLst>
              <a:gd name="T0" fmla="*/ 0 w 1776"/>
              <a:gd name="T1" fmla="*/ 342 h 342"/>
              <a:gd name="T2" fmla="*/ 452 w 1776"/>
              <a:gd name="T3" fmla="*/ 170 h 342"/>
              <a:gd name="T4" fmla="*/ 844 w 1776"/>
              <a:gd name="T5" fmla="*/ 42 h 342"/>
              <a:gd name="T6" fmla="*/ 1064 w 1776"/>
              <a:gd name="T7" fmla="*/ 6 h 342"/>
              <a:gd name="T8" fmla="*/ 1276 w 1776"/>
              <a:gd name="T9" fmla="*/ 78 h 342"/>
              <a:gd name="T10" fmla="*/ 1508 w 1776"/>
              <a:gd name="T11" fmla="*/ 122 h 342"/>
              <a:gd name="T12" fmla="*/ 1688 w 1776"/>
              <a:gd name="T13" fmla="*/ 78 h 342"/>
              <a:gd name="T14" fmla="*/ 1776 w 1776"/>
              <a:gd name="T15" fmla="*/ 54 h 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76" h="342">
                <a:moveTo>
                  <a:pt x="0" y="342"/>
                </a:moveTo>
                <a:cubicBezTo>
                  <a:pt x="75" y="313"/>
                  <a:pt x="311" y="220"/>
                  <a:pt x="452" y="170"/>
                </a:cubicBezTo>
                <a:cubicBezTo>
                  <a:pt x="593" y="120"/>
                  <a:pt x="742" y="69"/>
                  <a:pt x="844" y="42"/>
                </a:cubicBezTo>
                <a:cubicBezTo>
                  <a:pt x="946" y="15"/>
                  <a:pt x="992" y="0"/>
                  <a:pt x="1064" y="6"/>
                </a:cubicBezTo>
                <a:cubicBezTo>
                  <a:pt x="1136" y="12"/>
                  <a:pt x="1202" y="59"/>
                  <a:pt x="1276" y="78"/>
                </a:cubicBezTo>
                <a:cubicBezTo>
                  <a:pt x="1350" y="97"/>
                  <a:pt x="1439" y="122"/>
                  <a:pt x="1508" y="122"/>
                </a:cubicBezTo>
                <a:cubicBezTo>
                  <a:pt x="1577" y="122"/>
                  <a:pt x="1643" y="89"/>
                  <a:pt x="1688" y="78"/>
                </a:cubicBezTo>
                <a:cubicBezTo>
                  <a:pt x="1733" y="67"/>
                  <a:pt x="1758" y="59"/>
                  <a:pt x="1776" y="54"/>
                </a:cubicBezTo>
              </a:path>
            </a:pathLst>
          </a:custGeom>
          <a:noFill/>
          <a:ln w="3238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27" name="Freeform 67"/>
          <p:cNvSpPr>
            <a:spLocks/>
          </p:cNvSpPr>
          <p:nvPr/>
        </p:nvSpPr>
        <p:spPr bwMode="auto">
          <a:xfrm>
            <a:off x="3657600" y="2328863"/>
            <a:ext cx="2806700" cy="566737"/>
          </a:xfrm>
          <a:custGeom>
            <a:avLst/>
            <a:gdLst>
              <a:gd name="T0" fmla="*/ 0 w 1768"/>
              <a:gd name="T1" fmla="*/ 357 h 357"/>
              <a:gd name="T2" fmla="*/ 528 w 1768"/>
              <a:gd name="T3" fmla="*/ 165 h 357"/>
              <a:gd name="T4" fmla="*/ 1008 w 1768"/>
              <a:gd name="T5" fmla="*/ 21 h 357"/>
              <a:gd name="T6" fmla="*/ 1216 w 1768"/>
              <a:gd name="T7" fmla="*/ 37 h 357"/>
              <a:gd name="T8" fmla="*/ 1384 w 1768"/>
              <a:gd name="T9" fmla="*/ 93 h 357"/>
              <a:gd name="T10" fmla="*/ 1536 w 1768"/>
              <a:gd name="T11" fmla="*/ 117 h 357"/>
              <a:gd name="T12" fmla="*/ 1768 w 1768"/>
              <a:gd name="T13" fmla="*/ 89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68" h="357">
                <a:moveTo>
                  <a:pt x="0" y="357"/>
                </a:moveTo>
                <a:cubicBezTo>
                  <a:pt x="180" y="289"/>
                  <a:pt x="360" y="221"/>
                  <a:pt x="528" y="165"/>
                </a:cubicBezTo>
                <a:cubicBezTo>
                  <a:pt x="696" y="109"/>
                  <a:pt x="893" y="42"/>
                  <a:pt x="1008" y="21"/>
                </a:cubicBezTo>
                <a:cubicBezTo>
                  <a:pt x="1123" y="0"/>
                  <a:pt x="1153" y="25"/>
                  <a:pt x="1216" y="37"/>
                </a:cubicBezTo>
                <a:cubicBezTo>
                  <a:pt x="1279" y="49"/>
                  <a:pt x="1331" y="80"/>
                  <a:pt x="1384" y="93"/>
                </a:cubicBezTo>
                <a:cubicBezTo>
                  <a:pt x="1437" y="106"/>
                  <a:pt x="1472" y="118"/>
                  <a:pt x="1536" y="117"/>
                </a:cubicBezTo>
                <a:cubicBezTo>
                  <a:pt x="1600" y="116"/>
                  <a:pt x="1720" y="95"/>
                  <a:pt x="1768" y="89"/>
                </a:cubicBezTo>
              </a:path>
            </a:pathLst>
          </a:custGeom>
          <a:noFill/>
          <a:ln w="317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28" name="Freeform 68"/>
          <p:cNvSpPr>
            <a:spLocks/>
          </p:cNvSpPr>
          <p:nvPr/>
        </p:nvSpPr>
        <p:spPr bwMode="auto">
          <a:xfrm>
            <a:off x="3657600" y="2089150"/>
            <a:ext cx="2819400" cy="577850"/>
          </a:xfrm>
          <a:custGeom>
            <a:avLst/>
            <a:gdLst>
              <a:gd name="T0" fmla="*/ 0 w 1776"/>
              <a:gd name="T1" fmla="*/ 364 h 364"/>
              <a:gd name="T2" fmla="*/ 348 w 1776"/>
              <a:gd name="T3" fmla="*/ 248 h 364"/>
              <a:gd name="T4" fmla="*/ 988 w 1776"/>
              <a:gd name="T5" fmla="*/ 40 h 364"/>
              <a:gd name="T6" fmla="*/ 1240 w 1776"/>
              <a:gd name="T7" fmla="*/ 8 h 364"/>
              <a:gd name="T8" fmla="*/ 1488 w 1776"/>
              <a:gd name="T9" fmla="*/ 76 h 364"/>
              <a:gd name="T10" fmla="*/ 1660 w 1776"/>
              <a:gd name="T11" fmla="*/ 88 h 364"/>
              <a:gd name="T12" fmla="*/ 1776 w 1776"/>
              <a:gd name="T13" fmla="*/ 7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76" h="364">
                <a:moveTo>
                  <a:pt x="0" y="364"/>
                </a:moveTo>
                <a:cubicBezTo>
                  <a:pt x="58" y="345"/>
                  <a:pt x="183" y="302"/>
                  <a:pt x="348" y="248"/>
                </a:cubicBezTo>
                <a:cubicBezTo>
                  <a:pt x="513" y="194"/>
                  <a:pt x="839" y="80"/>
                  <a:pt x="988" y="40"/>
                </a:cubicBezTo>
                <a:cubicBezTo>
                  <a:pt x="1137" y="0"/>
                  <a:pt x="1157" y="2"/>
                  <a:pt x="1240" y="8"/>
                </a:cubicBezTo>
                <a:cubicBezTo>
                  <a:pt x="1323" y="14"/>
                  <a:pt x="1418" y="63"/>
                  <a:pt x="1488" y="76"/>
                </a:cubicBezTo>
                <a:cubicBezTo>
                  <a:pt x="1558" y="89"/>
                  <a:pt x="1612" y="88"/>
                  <a:pt x="1660" y="88"/>
                </a:cubicBezTo>
                <a:cubicBezTo>
                  <a:pt x="1708" y="88"/>
                  <a:pt x="1752" y="78"/>
                  <a:pt x="1776" y="76"/>
                </a:cubicBezTo>
              </a:path>
            </a:pathLst>
          </a:custGeom>
          <a:noFill/>
          <a:ln w="3175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29" name="Freeform 69"/>
          <p:cNvSpPr>
            <a:spLocks/>
          </p:cNvSpPr>
          <p:nvPr/>
        </p:nvSpPr>
        <p:spPr bwMode="auto">
          <a:xfrm>
            <a:off x="3638550" y="1846263"/>
            <a:ext cx="2838450" cy="630237"/>
          </a:xfrm>
          <a:custGeom>
            <a:avLst/>
            <a:gdLst>
              <a:gd name="T0" fmla="*/ 0 w 1788"/>
              <a:gd name="T1" fmla="*/ 397 h 397"/>
              <a:gd name="T2" fmla="*/ 524 w 1788"/>
              <a:gd name="T3" fmla="*/ 225 h 397"/>
              <a:gd name="T4" fmla="*/ 1040 w 1788"/>
              <a:gd name="T5" fmla="*/ 57 h 397"/>
              <a:gd name="T6" fmla="*/ 1256 w 1788"/>
              <a:gd name="T7" fmla="*/ 1 h 397"/>
              <a:gd name="T8" fmla="*/ 1460 w 1788"/>
              <a:gd name="T9" fmla="*/ 61 h 397"/>
              <a:gd name="T10" fmla="*/ 1596 w 1788"/>
              <a:gd name="T11" fmla="*/ 85 h 397"/>
              <a:gd name="T12" fmla="*/ 1788 w 1788"/>
              <a:gd name="T13" fmla="*/ 85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88" h="397">
                <a:moveTo>
                  <a:pt x="0" y="397"/>
                </a:moveTo>
                <a:cubicBezTo>
                  <a:pt x="87" y="368"/>
                  <a:pt x="351" y="282"/>
                  <a:pt x="524" y="225"/>
                </a:cubicBezTo>
                <a:cubicBezTo>
                  <a:pt x="697" y="168"/>
                  <a:pt x="918" y="94"/>
                  <a:pt x="1040" y="57"/>
                </a:cubicBezTo>
                <a:cubicBezTo>
                  <a:pt x="1162" y="20"/>
                  <a:pt x="1186" y="0"/>
                  <a:pt x="1256" y="1"/>
                </a:cubicBezTo>
                <a:cubicBezTo>
                  <a:pt x="1326" y="2"/>
                  <a:pt x="1403" y="47"/>
                  <a:pt x="1460" y="61"/>
                </a:cubicBezTo>
                <a:cubicBezTo>
                  <a:pt x="1517" y="75"/>
                  <a:pt x="1541" y="81"/>
                  <a:pt x="1596" y="85"/>
                </a:cubicBezTo>
                <a:cubicBezTo>
                  <a:pt x="1651" y="89"/>
                  <a:pt x="1764" y="85"/>
                  <a:pt x="1788" y="85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36" name="Line 76"/>
          <p:cNvSpPr>
            <a:spLocks noChangeShapeType="1"/>
          </p:cNvSpPr>
          <p:nvPr/>
        </p:nvSpPr>
        <p:spPr bwMode="auto">
          <a:xfrm flipH="1">
            <a:off x="4953000" y="1752600"/>
            <a:ext cx="2209800" cy="3962400"/>
          </a:xfrm>
          <a:prstGeom prst="line">
            <a:avLst/>
          </a:prstGeom>
          <a:noFill/>
          <a:ln w="25400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31" name="Text Box 71"/>
          <p:cNvSpPr txBox="1">
            <a:spLocks noChangeArrowheads="1"/>
          </p:cNvSpPr>
          <p:nvPr/>
        </p:nvSpPr>
        <p:spPr bwMode="auto">
          <a:xfrm>
            <a:off x="1066800" y="1600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41032" name="Text Box 72"/>
          <p:cNvSpPr txBox="1">
            <a:spLocks noChangeArrowheads="1"/>
          </p:cNvSpPr>
          <p:nvPr/>
        </p:nvSpPr>
        <p:spPr bwMode="auto">
          <a:xfrm>
            <a:off x="1143000" y="1638300"/>
            <a:ext cx="838200" cy="424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900" b="1">
                <a:solidFill>
                  <a:srgbClr val="996600"/>
                </a:solidFill>
              </a:rPr>
              <a:t>100 </a:t>
            </a:r>
          </a:p>
          <a:p>
            <a:pPr algn="r">
              <a:spcBef>
                <a:spcPct val="50000"/>
              </a:spcBef>
            </a:pPr>
            <a:r>
              <a:rPr lang="en-GB" sz="900" b="1">
                <a:solidFill>
                  <a:srgbClr val="996600"/>
                </a:solidFill>
              </a:rPr>
              <a:t>80 </a:t>
            </a:r>
          </a:p>
          <a:p>
            <a:pPr algn="r">
              <a:spcBef>
                <a:spcPct val="80000"/>
              </a:spcBef>
            </a:pPr>
            <a:r>
              <a:rPr lang="en-GB" sz="900" b="1">
                <a:solidFill>
                  <a:srgbClr val="996600"/>
                </a:solidFill>
              </a:rPr>
              <a:t>60 </a:t>
            </a:r>
          </a:p>
          <a:p>
            <a:pPr algn="r">
              <a:spcBef>
                <a:spcPct val="160000"/>
              </a:spcBef>
            </a:pPr>
            <a:r>
              <a:rPr lang="en-GB" sz="900" b="1">
                <a:solidFill>
                  <a:srgbClr val="996600"/>
                </a:solidFill>
              </a:rPr>
              <a:t>40 </a:t>
            </a:r>
          </a:p>
          <a:p>
            <a:pPr algn="r">
              <a:spcBef>
                <a:spcPct val="340000"/>
              </a:spcBef>
            </a:pPr>
            <a:r>
              <a:rPr lang="en-GB" sz="900" b="1">
                <a:solidFill>
                  <a:srgbClr val="996600"/>
                </a:solidFill>
              </a:rPr>
              <a:t>20 </a:t>
            </a:r>
          </a:p>
          <a:p>
            <a:pPr algn="r">
              <a:spcBef>
                <a:spcPct val="340000"/>
              </a:spcBef>
            </a:pPr>
            <a:r>
              <a:rPr lang="en-GB" sz="900" b="1">
                <a:solidFill>
                  <a:srgbClr val="996600"/>
                </a:solidFill>
              </a:rPr>
              <a:t>10</a:t>
            </a:r>
          </a:p>
          <a:p>
            <a:pPr algn="r">
              <a:spcBef>
                <a:spcPct val="50000"/>
              </a:spcBef>
            </a:pPr>
            <a:r>
              <a:rPr lang="en-GB" sz="900" b="1">
                <a:solidFill>
                  <a:srgbClr val="996600"/>
                </a:solidFill>
              </a:rPr>
              <a:t>80 </a:t>
            </a:r>
          </a:p>
          <a:p>
            <a:pPr algn="r">
              <a:spcBef>
                <a:spcPct val="80000"/>
              </a:spcBef>
            </a:pPr>
            <a:r>
              <a:rPr lang="en-GB" sz="900" b="1">
                <a:solidFill>
                  <a:srgbClr val="996600"/>
                </a:solidFill>
              </a:rPr>
              <a:t>60 </a:t>
            </a:r>
          </a:p>
          <a:p>
            <a:pPr algn="r">
              <a:spcBef>
                <a:spcPct val="160000"/>
              </a:spcBef>
            </a:pPr>
            <a:r>
              <a:rPr lang="en-GB" sz="900" b="1">
                <a:solidFill>
                  <a:srgbClr val="996600"/>
                </a:solidFill>
              </a:rPr>
              <a:t>40 </a:t>
            </a:r>
          </a:p>
          <a:p>
            <a:pPr algn="r">
              <a:spcBef>
                <a:spcPct val="340000"/>
              </a:spcBef>
            </a:pPr>
            <a:r>
              <a:rPr lang="en-GB" sz="900" b="1">
                <a:solidFill>
                  <a:srgbClr val="996600"/>
                </a:solidFill>
              </a:rPr>
              <a:t>20 </a:t>
            </a:r>
          </a:p>
          <a:p>
            <a:pPr algn="r">
              <a:spcBef>
                <a:spcPct val="340000"/>
              </a:spcBef>
            </a:pPr>
            <a:r>
              <a:rPr lang="en-GB" sz="900" b="1">
                <a:solidFill>
                  <a:srgbClr val="996600"/>
                </a:solidFill>
              </a:rPr>
              <a:t>10 </a:t>
            </a:r>
          </a:p>
        </p:txBody>
      </p:sp>
      <p:sp>
        <p:nvSpPr>
          <p:cNvPr id="41033" name="Text Box 73"/>
          <p:cNvSpPr txBox="1">
            <a:spLocks noChangeArrowheads="1"/>
          </p:cNvSpPr>
          <p:nvPr/>
        </p:nvSpPr>
        <p:spPr bwMode="auto">
          <a:xfrm>
            <a:off x="7585075" y="5265738"/>
            <a:ext cx="419100" cy="412750"/>
          </a:xfrm>
          <a:prstGeom prst="rect">
            <a:avLst/>
          </a:prstGeom>
          <a:solidFill>
            <a:srgbClr val="99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99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1400">
                <a:solidFill>
                  <a:schemeClr val="bg1"/>
                </a:solidFill>
              </a:rPr>
              <a:t>80</a:t>
            </a:r>
          </a:p>
          <a:p>
            <a:pPr algn="ctr">
              <a:lnSpc>
                <a:spcPct val="80000"/>
              </a:lnSpc>
            </a:pPr>
            <a:r>
              <a:rPr lang="en-GB" sz="1400">
                <a:solidFill>
                  <a:schemeClr val="bg1"/>
                </a:solidFill>
              </a:rPr>
              <a:t>mm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41034" name="Text Box 74"/>
          <p:cNvSpPr txBox="1">
            <a:spLocks noChangeArrowheads="1"/>
          </p:cNvSpPr>
          <p:nvPr/>
        </p:nvSpPr>
        <p:spPr bwMode="auto">
          <a:xfrm>
            <a:off x="1676400" y="5772150"/>
            <a:ext cx="7010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900" b="1">
                <a:solidFill>
                  <a:srgbClr val="996600"/>
                </a:solidFill>
              </a:rPr>
              <a:t>      1                         2       3    4   5            10            20           40     50       100                              m</a:t>
            </a:r>
            <a:r>
              <a:rPr lang="en-GB" sz="900" b="1" baseline="30000">
                <a:solidFill>
                  <a:srgbClr val="996600"/>
                </a:solidFill>
              </a:rPr>
              <a:t>3</a:t>
            </a:r>
            <a:r>
              <a:rPr lang="en-GB" sz="900" b="1">
                <a:solidFill>
                  <a:srgbClr val="996600"/>
                </a:solidFill>
              </a:rPr>
              <a:t>/h</a:t>
            </a:r>
            <a:endParaRPr lang="en-GB" sz="900" b="1"/>
          </a:p>
        </p:txBody>
      </p:sp>
      <p:sp>
        <p:nvSpPr>
          <p:cNvPr id="41035" name="Text Box 75"/>
          <p:cNvSpPr txBox="1">
            <a:spLocks noChangeArrowheads="1"/>
          </p:cNvSpPr>
          <p:nvPr/>
        </p:nvSpPr>
        <p:spPr bwMode="auto">
          <a:xfrm>
            <a:off x="1295400" y="1371600"/>
            <a:ext cx="1752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900" b="1">
                <a:solidFill>
                  <a:srgbClr val="996600"/>
                </a:solidFill>
                <a:latin typeface="Symbol" pitchFamily="18" charset="2"/>
              </a:rPr>
              <a:t>D</a:t>
            </a:r>
            <a:r>
              <a:rPr lang="en-GB" sz="900" b="1">
                <a:solidFill>
                  <a:srgbClr val="996600"/>
                </a:solidFill>
              </a:rPr>
              <a:t>P/L , mbar/m</a:t>
            </a:r>
            <a:endParaRPr lang="en-GB"/>
          </a:p>
        </p:txBody>
      </p:sp>
      <p:sp>
        <p:nvSpPr>
          <p:cNvPr id="41037" name="Line 77"/>
          <p:cNvSpPr>
            <a:spLocks noChangeShapeType="1"/>
          </p:cNvSpPr>
          <p:nvPr/>
        </p:nvSpPr>
        <p:spPr bwMode="auto">
          <a:xfrm>
            <a:off x="3505200" y="6019800"/>
            <a:ext cx="3124200" cy="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38" name="Line 78"/>
          <p:cNvSpPr>
            <a:spLocks noChangeShapeType="1"/>
          </p:cNvSpPr>
          <p:nvPr/>
        </p:nvSpPr>
        <p:spPr bwMode="auto">
          <a:xfrm>
            <a:off x="3644900" y="6019800"/>
            <a:ext cx="0" cy="76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39" name="Line 79"/>
          <p:cNvSpPr>
            <a:spLocks noChangeShapeType="1"/>
          </p:cNvSpPr>
          <p:nvPr/>
        </p:nvSpPr>
        <p:spPr bwMode="auto">
          <a:xfrm>
            <a:off x="3981450" y="6019800"/>
            <a:ext cx="0" cy="76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40" name="Line 80"/>
          <p:cNvSpPr>
            <a:spLocks noChangeShapeType="1"/>
          </p:cNvSpPr>
          <p:nvPr/>
        </p:nvSpPr>
        <p:spPr bwMode="auto">
          <a:xfrm>
            <a:off x="4457700" y="6019800"/>
            <a:ext cx="0" cy="76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41" name="Line 81"/>
          <p:cNvSpPr>
            <a:spLocks noChangeShapeType="1"/>
          </p:cNvSpPr>
          <p:nvPr/>
        </p:nvSpPr>
        <p:spPr bwMode="auto">
          <a:xfrm>
            <a:off x="4857750" y="6019800"/>
            <a:ext cx="0" cy="76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42" name="Line 82"/>
          <p:cNvSpPr>
            <a:spLocks noChangeShapeType="1"/>
          </p:cNvSpPr>
          <p:nvPr/>
        </p:nvSpPr>
        <p:spPr bwMode="auto">
          <a:xfrm>
            <a:off x="5200650" y="6019800"/>
            <a:ext cx="0" cy="76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43" name="Line 83"/>
          <p:cNvSpPr>
            <a:spLocks noChangeShapeType="1"/>
          </p:cNvSpPr>
          <p:nvPr/>
        </p:nvSpPr>
        <p:spPr bwMode="auto">
          <a:xfrm>
            <a:off x="5651500" y="6019800"/>
            <a:ext cx="0" cy="76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44" name="Line 84"/>
          <p:cNvSpPr>
            <a:spLocks noChangeShapeType="1"/>
          </p:cNvSpPr>
          <p:nvPr/>
        </p:nvSpPr>
        <p:spPr bwMode="auto">
          <a:xfrm>
            <a:off x="6007100" y="6026150"/>
            <a:ext cx="0" cy="76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45" name="Line 85"/>
          <p:cNvSpPr>
            <a:spLocks noChangeShapeType="1"/>
          </p:cNvSpPr>
          <p:nvPr/>
        </p:nvSpPr>
        <p:spPr bwMode="auto">
          <a:xfrm>
            <a:off x="6457950" y="6013450"/>
            <a:ext cx="0" cy="76200"/>
          </a:xfrm>
          <a:prstGeom prst="line">
            <a:avLst/>
          </a:prstGeom>
          <a:noFill/>
          <a:ln w="1905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46" name="Text Box 86"/>
          <p:cNvSpPr txBox="1">
            <a:spLocks noChangeArrowheads="1"/>
          </p:cNvSpPr>
          <p:nvPr/>
        </p:nvSpPr>
        <p:spPr bwMode="auto">
          <a:xfrm>
            <a:off x="3454400" y="6051550"/>
            <a:ext cx="38417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900">
                <a:solidFill>
                  <a:srgbClr val="996600"/>
                </a:solidFill>
              </a:rPr>
              <a:t>0.2    0.3       0.5     0.8</a:t>
            </a:r>
            <a:r>
              <a:rPr lang="en-GB" sz="500">
                <a:solidFill>
                  <a:srgbClr val="996600"/>
                </a:solidFill>
              </a:rPr>
              <a:t> </a:t>
            </a:r>
            <a:r>
              <a:rPr lang="en-GB" sz="900">
                <a:solidFill>
                  <a:srgbClr val="996600"/>
                </a:solidFill>
              </a:rPr>
              <a:t>    1.2      2.0     3.0       5.0     m/s  </a:t>
            </a:r>
          </a:p>
        </p:txBody>
      </p:sp>
      <p:sp>
        <p:nvSpPr>
          <p:cNvPr id="41048" name="Rectangle 88"/>
          <p:cNvSpPr>
            <a:spLocks noChangeArrowheads="1"/>
          </p:cNvSpPr>
          <p:nvPr/>
        </p:nvSpPr>
        <p:spPr bwMode="auto">
          <a:xfrm>
            <a:off x="3200400" y="2362200"/>
            <a:ext cx="457200" cy="2393950"/>
          </a:xfrm>
          <a:prstGeom prst="rect">
            <a:avLst/>
          </a:prstGeom>
          <a:solidFill>
            <a:srgbClr val="FFFFFF"/>
          </a:solidFill>
          <a:ln w="9525">
            <a:solidFill>
              <a:srgbClr val="99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47" name="Text Box 87"/>
          <p:cNvSpPr txBox="1">
            <a:spLocks noChangeArrowheads="1"/>
          </p:cNvSpPr>
          <p:nvPr/>
        </p:nvSpPr>
        <p:spPr bwMode="auto">
          <a:xfrm>
            <a:off x="3048000" y="2371725"/>
            <a:ext cx="609600" cy="239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>
            <a:spAutoFit/>
          </a:bodyPr>
          <a:lstStyle/>
          <a:p>
            <a:pPr algn="r">
              <a:spcBef>
                <a:spcPct val="80000"/>
              </a:spcBef>
            </a:pPr>
            <a:r>
              <a:rPr lang="en-GB" sz="900" b="1">
                <a:solidFill>
                  <a:srgbClr val="FF0000"/>
                </a:solidFill>
              </a:rPr>
              <a:t>5.0 %</a:t>
            </a:r>
            <a:endParaRPr lang="en-GB" sz="900" b="1">
              <a:solidFill>
                <a:srgbClr val="000000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en-GB" sz="900" b="1">
                <a:solidFill>
                  <a:srgbClr val="660066"/>
                </a:solidFill>
              </a:rPr>
              <a:t>4.5 %</a:t>
            </a:r>
            <a:endParaRPr lang="en-GB" sz="900" b="1">
              <a:solidFill>
                <a:srgbClr val="000000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en-GB" sz="900" b="1">
                <a:solidFill>
                  <a:schemeClr val="accent2"/>
                </a:solidFill>
              </a:rPr>
              <a:t>4.0 %</a:t>
            </a:r>
            <a:endParaRPr lang="en-GB" sz="900" b="1">
              <a:solidFill>
                <a:srgbClr val="000000"/>
              </a:solidFill>
            </a:endParaRPr>
          </a:p>
          <a:p>
            <a:pPr algn="r">
              <a:spcBef>
                <a:spcPct val="100000"/>
              </a:spcBef>
            </a:pPr>
            <a:r>
              <a:rPr lang="en-GB" sz="900" b="1">
                <a:solidFill>
                  <a:srgbClr val="FF6600"/>
                </a:solidFill>
              </a:rPr>
              <a:t>3.5 %</a:t>
            </a:r>
            <a:endParaRPr lang="en-GB" sz="900" b="1">
              <a:solidFill>
                <a:srgbClr val="000000"/>
              </a:solidFill>
            </a:endParaRPr>
          </a:p>
          <a:p>
            <a:pPr algn="r">
              <a:spcBef>
                <a:spcPct val="100000"/>
              </a:spcBef>
            </a:pPr>
            <a:r>
              <a:rPr lang="en-GB" sz="900" b="1">
                <a:solidFill>
                  <a:schemeClr val="folHlink"/>
                </a:solidFill>
              </a:rPr>
              <a:t>3.0 %</a:t>
            </a:r>
            <a:endParaRPr lang="en-GB" sz="900" b="1">
              <a:solidFill>
                <a:srgbClr val="000000"/>
              </a:solidFill>
            </a:endParaRPr>
          </a:p>
          <a:p>
            <a:pPr algn="r">
              <a:spcBef>
                <a:spcPct val="150000"/>
              </a:spcBef>
            </a:pPr>
            <a:r>
              <a:rPr lang="en-GB" sz="900" b="1">
                <a:solidFill>
                  <a:srgbClr val="33CC33"/>
                </a:solidFill>
              </a:rPr>
              <a:t>2.5 %</a:t>
            </a:r>
            <a:endParaRPr lang="en-GB" sz="900" b="1">
              <a:solidFill>
                <a:srgbClr val="000000"/>
              </a:solidFill>
            </a:endParaRPr>
          </a:p>
          <a:p>
            <a:pPr algn="r">
              <a:spcBef>
                <a:spcPct val="200000"/>
              </a:spcBef>
            </a:pPr>
            <a:r>
              <a:rPr lang="en-GB" sz="900" b="1">
                <a:solidFill>
                  <a:srgbClr val="0E90A2"/>
                </a:solidFill>
              </a:rPr>
              <a:t>2.0 %</a:t>
            </a:r>
          </a:p>
          <a:p>
            <a:pPr algn="r">
              <a:spcBef>
                <a:spcPct val="240000"/>
              </a:spcBef>
            </a:pPr>
            <a:r>
              <a:rPr lang="en-GB" sz="900" b="1">
                <a:solidFill>
                  <a:schemeClr val="tx1"/>
                </a:solidFill>
              </a:rPr>
              <a:t>1.5 %</a:t>
            </a:r>
          </a:p>
        </p:txBody>
      </p:sp>
      <p:sp>
        <p:nvSpPr>
          <p:cNvPr id="41049" name="Line 89"/>
          <p:cNvSpPr>
            <a:spLocks noChangeShapeType="1"/>
          </p:cNvSpPr>
          <p:nvPr/>
        </p:nvSpPr>
        <p:spPr bwMode="auto">
          <a:xfrm flipH="1">
            <a:off x="3448050" y="1752600"/>
            <a:ext cx="2209800" cy="3962400"/>
          </a:xfrm>
          <a:prstGeom prst="line">
            <a:avLst/>
          </a:prstGeom>
          <a:noFill/>
          <a:ln w="19050">
            <a:solidFill>
              <a:srgbClr val="3333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50" name="Line 90"/>
          <p:cNvSpPr>
            <a:spLocks noChangeShapeType="1"/>
          </p:cNvSpPr>
          <p:nvPr/>
        </p:nvSpPr>
        <p:spPr bwMode="auto">
          <a:xfrm flipH="1">
            <a:off x="4267200" y="1752600"/>
            <a:ext cx="2209800" cy="3962400"/>
          </a:xfrm>
          <a:prstGeom prst="line">
            <a:avLst/>
          </a:prstGeom>
          <a:noFill/>
          <a:ln w="19050">
            <a:solidFill>
              <a:srgbClr val="3333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53" name="Rectangle 93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54" name="Text Box 94"/>
          <p:cNvSpPr txBox="1">
            <a:spLocks noChangeArrowheads="1"/>
          </p:cNvSpPr>
          <p:nvPr/>
        </p:nvSpPr>
        <p:spPr bwMode="auto">
          <a:xfrm>
            <a:off x="6934200" y="1447800"/>
            <a:ext cx="1447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="1">
                <a:solidFill>
                  <a:srgbClr val="90DAF4"/>
                </a:solidFill>
              </a:rPr>
              <a:t>Water</a:t>
            </a: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79388"/>
            <a:ext cx="8610600" cy="719137"/>
          </a:xfrm>
        </p:spPr>
        <p:txBody>
          <a:bodyPr/>
          <a:lstStyle/>
          <a:p>
            <a:r>
              <a:rPr lang="en-GB" sz="2800" dirty="0">
                <a:latin typeface="Verdana" pitchFamily="34" charset="0"/>
              </a:rPr>
              <a:t>Pulsed Ultrasonic Doppler </a:t>
            </a:r>
            <a:r>
              <a:rPr lang="en-GB" sz="2800" dirty="0" err="1">
                <a:latin typeface="Verdana" pitchFamily="34" charset="0"/>
              </a:rPr>
              <a:t>Velocimetry</a:t>
            </a:r>
            <a:endParaRPr lang="en-GB" sz="2800" dirty="0">
              <a:latin typeface="Verdana" pitchFamily="34" charset="0"/>
            </a:endParaRPr>
          </a:p>
        </p:txBody>
      </p:sp>
      <p:graphicFrame>
        <p:nvGraphicFramePr>
          <p:cNvPr id="72708" name="Object 1028"/>
          <p:cNvGraphicFramePr>
            <a:graphicFrameLocks noChangeAspect="1"/>
          </p:cNvGraphicFramePr>
          <p:nvPr/>
        </p:nvGraphicFramePr>
        <p:xfrm>
          <a:off x="2895600" y="1371600"/>
          <a:ext cx="3870325" cy="191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2" name="Image" r:id="rId3" imgW="4589074" imgH="1913181" progId="Word.Picture.8">
                  <p:embed/>
                </p:oleObj>
              </mc:Choice>
              <mc:Fallback>
                <p:oleObj name="Image" r:id="rId3" imgW="4589074" imgH="1913181" progId="Word.Picture.8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15688"/>
                      <a:stretch>
                        <a:fillRect/>
                      </a:stretch>
                    </p:blipFill>
                    <p:spPr bwMode="auto">
                      <a:xfrm>
                        <a:off x="2895600" y="1371600"/>
                        <a:ext cx="3870325" cy="191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9" name="Object 1029"/>
          <p:cNvGraphicFramePr>
            <a:graphicFrameLocks noChangeAspect="1"/>
          </p:cNvGraphicFramePr>
          <p:nvPr/>
        </p:nvGraphicFramePr>
        <p:xfrm>
          <a:off x="3182938" y="4191000"/>
          <a:ext cx="3351212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3" name="Equation" r:id="rId5" imgW="1117440" imgH="355320" progId="Equation.DSMT4">
                  <p:embed/>
                </p:oleObj>
              </mc:Choice>
              <mc:Fallback>
                <p:oleObj name="Equation" r:id="rId5" imgW="1117440" imgH="355320" progId="Equation.DSMT4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2938" y="4191000"/>
                        <a:ext cx="3351212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1" name="Rectangle 1031"/>
          <p:cNvSpPr>
            <a:spLocks noChangeArrowheads="1"/>
          </p:cNvSpPr>
          <p:nvPr/>
        </p:nvSpPr>
        <p:spPr bwMode="auto">
          <a:xfrm>
            <a:off x="0" y="954088"/>
            <a:ext cx="9144000" cy="36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13C1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uvelle présentation.pot">
  <a:themeElements>
    <a:clrScheme name="">
      <a:dk1>
        <a:srgbClr val="000099"/>
      </a:dk1>
      <a:lt1>
        <a:srgbClr val="FFFFFF"/>
      </a:lt1>
      <a:dk2>
        <a:srgbClr val="11B1C7"/>
      </a:dk2>
      <a:lt2>
        <a:srgbClr val="666633"/>
      </a:lt2>
      <a:accent1>
        <a:srgbClr val="339933"/>
      </a:accent1>
      <a:accent2>
        <a:srgbClr val="800000"/>
      </a:accent2>
      <a:accent3>
        <a:srgbClr val="FFFFFF"/>
      </a:accent3>
      <a:accent4>
        <a:srgbClr val="000082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Nouvelle pré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13C1D9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13C1D9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Nouvelle pré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Office\Modèles\Nouvelle présentation.pot</Template>
  <TotalTime>1415</TotalTime>
  <Words>265</Words>
  <Application>Microsoft Office PowerPoint</Application>
  <PresentationFormat>Affichage à l'écran (4:3)</PresentationFormat>
  <Paragraphs>124</Paragraphs>
  <Slides>22</Slides>
  <Notes>6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25" baseType="lpstr">
      <vt:lpstr>Nouvelle présentation.pot</vt:lpstr>
      <vt:lpstr>Image</vt:lpstr>
      <vt:lpstr>Equation</vt:lpstr>
      <vt:lpstr>Head loss and velocity profiles  Martine RUEFF  FP1005 Cost Meeting 13-14 October 2011</vt:lpstr>
      <vt:lpstr>Objectives</vt:lpstr>
      <vt:lpstr>Who</vt:lpstr>
      <vt:lpstr>Test rigs</vt:lpstr>
      <vt:lpstr>Test rigs</vt:lpstr>
      <vt:lpstr>Equipment - sensors</vt:lpstr>
      <vt:lpstr>Type of pulps</vt:lpstr>
      <vt:lpstr>Fibre suspension behaviour</vt:lpstr>
      <vt:lpstr>Pulsed Ultrasonic Doppler Velocimetry</vt:lpstr>
      <vt:lpstr>Pulsed Ultrasonic Doppler Velocimetry</vt:lpstr>
      <vt:lpstr>Pulsed Ultrasonic Doppler Velocimetry</vt:lpstr>
      <vt:lpstr>Pulp suspension and experimental conditions</vt:lpstr>
      <vt:lpstr>Experimental loop</vt:lpstr>
      <vt:lpstr>Pressure drop curves</vt:lpstr>
      <vt:lpstr>Analysis of the velocity profiles </vt:lpstr>
      <vt:lpstr>Velocity profiles at 2.6 m/s</vt:lpstr>
      <vt:lpstr>Velocity profiles for 2.1 % consistency</vt:lpstr>
      <vt:lpstr>Volume fraction of “fluidised” suspension</vt:lpstr>
      <vt:lpstr>Volume fraction of “fluidised” suspension</vt:lpstr>
      <vt:lpstr>Video images</vt:lpstr>
      <vt:lpstr>Conclusion</vt:lpstr>
      <vt:lpstr>Conclusion</vt:lpstr>
    </vt:vector>
  </TitlesOfParts>
  <Company>EFPG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ATIP Bordeaux MR-JCR</dc:title>
  <dc:creator>Martine Rueff</dc:creator>
  <cp:lastModifiedBy>rueff</cp:lastModifiedBy>
  <cp:revision>59</cp:revision>
  <cp:lastPrinted>2003-09-12T17:09:45Z</cp:lastPrinted>
  <dcterms:created xsi:type="dcterms:W3CDTF">2002-10-01T12:24:53Z</dcterms:created>
  <dcterms:modified xsi:type="dcterms:W3CDTF">2011-10-13T11:59:30Z</dcterms:modified>
</cp:coreProperties>
</file>