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61" r:id="rId6"/>
    <p:sldId id="263" r:id="rId7"/>
    <p:sldId id="264" r:id="rId8"/>
    <p:sldId id="265" r:id="rId9"/>
    <p:sldId id="266" r:id="rId10"/>
    <p:sldId id="267" r:id="rId11"/>
    <p:sldId id="297" r:id="rId12"/>
    <p:sldId id="296" r:id="rId13"/>
    <p:sldId id="298" r:id="rId14"/>
    <p:sldId id="26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906000" cy="6858000" type="A4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FF"/>
    <a:srgbClr val="33CC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9646" autoAdjust="0"/>
  </p:normalViewPr>
  <p:slideViewPr>
    <p:cSldViewPr>
      <p:cViewPr>
        <p:scale>
          <a:sx n="75" d="100"/>
          <a:sy n="75" d="100"/>
        </p:scale>
        <p:origin x="-570" y="-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A5DEA46-8D4B-4F2B-80D1-84B89F26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66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CAE1F5E-3DD3-4E2A-B64D-6653E14C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07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Still many MFC grades are difficult to get in large volumes</a:t>
            </a:r>
            <a:endParaRPr lang="en-GB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MFC Pumping experiments in large scale are difficult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Traditional </a:t>
            </a:r>
            <a:r>
              <a:rPr lang="en-GB" dirty="0" err="1" smtClean="0"/>
              <a:t>rheometers</a:t>
            </a:r>
            <a:r>
              <a:rPr lang="en-GB" dirty="0" smtClean="0"/>
              <a:t> may be affected by flocculation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Results easy to interpret to processes</a:t>
            </a:r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Mitä</a:t>
            </a:r>
            <a:r>
              <a:rPr lang="fi-FI" baseline="0" dirty="0" smtClean="0"/>
              <a:t> oletuksia käytetään?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36810-CF16-4471-A95C-3FB8C18028FF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Explain:</a:t>
            </a:r>
          </a:p>
          <a:p>
            <a:pPr>
              <a:buFontTx/>
              <a:buChar char="-"/>
            </a:pPr>
            <a:r>
              <a:rPr lang="fi-FI"/>
              <a:t>Example images</a:t>
            </a:r>
          </a:p>
          <a:p>
            <a:pPr>
              <a:buFontTx/>
              <a:buChar char="-"/>
            </a:pPr>
            <a:r>
              <a:rPr lang="fi-FI"/>
              <a:t>Flow geometry</a:t>
            </a:r>
          </a:p>
          <a:p>
            <a:pPr>
              <a:buFontTx/>
              <a:buChar char="-"/>
            </a:pPr>
            <a:r>
              <a:rPr lang="fi-FI"/>
              <a:t>Pine suspension</a:t>
            </a:r>
          </a:p>
          <a:p>
            <a:pPr>
              <a:buFontTx/>
              <a:buChar char="-"/>
            </a:pPr>
            <a:r>
              <a:rPr lang="fi-FI"/>
              <a:t>Flocs dark and edges empasized</a:t>
            </a:r>
          </a:p>
          <a:p>
            <a:pPr>
              <a:buFontTx/>
              <a:buChar char="-"/>
            </a:pPr>
            <a:r>
              <a:rPr lang="fi-FI"/>
              <a:t>Displacement ~0.5 mm</a:t>
            </a:r>
          </a:p>
          <a:p>
            <a:pPr>
              <a:buFontTx/>
              <a:buChar char="-"/>
            </a:pPr>
            <a:r>
              <a:rPr lang="fi-FI"/>
              <a:t>Time btw. pulses 300 us</a:t>
            </a:r>
          </a:p>
          <a:p>
            <a:pPr>
              <a:buFontTx/>
              <a:buChar char="-"/>
            </a:pPr>
            <a:r>
              <a:rPr lang="fi-FI"/>
              <a:t>Instantaneous flow field</a:t>
            </a:r>
          </a:p>
          <a:p>
            <a:pPr>
              <a:buFontTx/>
              <a:buChar char="-"/>
            </a:pPr>
            <a:r>
              <a:rPr lang="fi-FI"/>
              <a:t>Average flow field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BFE6B-82E7-4C49-8A67-783F2A8A2C93}" type="slidenum">
              <a:rPr lang="en-US"/>
              <a:pPr/>
              <a:t>14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Explain:</a:t>
            </a:r>
          </a:p>
          <a:p>
            <a:pPr>
              <a:buFontTx/>
              <a:buChar char="-"/>
            </a:pPr>
            <a:r>
              <a:rPr lang="en-GB"/>
              <a:t>Graph (axis)</a:t>
            </a:r>
          </a:p>
          <a:p>
            <a:pPr>
              <a:buFontTx/>
              <a:buChar char="-"/>
            </a:pPr>
            <a:r>
              <a:rPr lang="en-GB"/>
              <a:t>Camera</a:t>
            </a:r>
          </a:p>
          <a:p>
            <a:pPr>
              <a:buFontTx/>
              <a:buChar char="-"/>
            </a:pPr>
            <a:r>
              <a:rPr lang="en-GB"/>
              <a:t>Light source</a:t>
            </a:r>
          </a:p>
          <a:p>
            <a:pPr>
              <a:buFontTx/>
              <a:buChar char="-"/>
            </a:pPr>
            <a:r>
              <a:rPr lang="en-GB"/>
              <a:t>Two images</a:t>
            </a:r>
          </a:p>
          <a:p>
            <a:pPr>
              <a:buFontTx/>
              <a:buChar char="-"/>
            </a:pPr>
            <a:r>
              <a:rPr lang="en-GB"/>
              <a:t>Instantaneous flow field</a:t>
            </a:r>
          </a:p>
          <a:p>
            <a:pPr>
              <a:buFontTx/>
              <a:buChar char="-"/>
            </a:pPr>
            <a:r>
              <a:rPr lang="en-GB"/>
              <a:t>Average flow field</a:t>
            </a:r>
          </a:p>
          <a:p>
            <a:pPr>
              <a:buFontTx/>
              <a:buChar char="-"/>
            </a:pPr>
            <a:r>
              <a:rPr lang="en-GB"/>
              <a:t>Change of position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Kalvopohja_A4_etukansi_kuvalla_englan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2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2792413" y="2276475"/>
            <a:ext cx="7056437" cy="1871663"/>
          </a:xfrm>
        </p:spPr>
        <p:txBody>
          <a:bodyPr anchor="b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2792413" y="4573588"/>
            <a:ext cx="6697662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6699FF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736195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0099"/>
              </a:buClr>
              <a:defRPr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/>
            </a:lvl3pPr>
            <a:lvl4pPr>
              <a:buClr>
                <a:srgbClr val="000099"/>
              </a:buClr>
              <a:defRPr/>
            </a:lvl4pPr>
            <a:lvl5pPr>
              <a:buClr>
                <a:srgbClr val="000099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6372833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762000"/>
            <a:ext cx="1981200" cy="5257800"/>
          </a:xfrm>
        </p:spPr>
        <p:txBody>
          <a:bodyPr vert="eaVert"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791200" cy="5257800"/>
          </a:xfrm>
        </p:spPr>
        <p:txBody>
          <a:bodyPr vert="eaVert"/>
          <a:lstStyle>
            <a:lvl1pPr>
              <a:buClr>
                <a:srgbClr val="000099"/>
              </a:buClr>
              <a:defRPr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/>
            </a:lvl3pPr>
            <a:lvl4pPr>
              <a:buClr>
                <a:srgbClr val="000099"/>
              </a:buClr>
              <a:defRPr/>
            </a:lvl4pPr>
            <a:lvl5pPr>
              <a:buClr>
                <a:srgbClr val="000099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68650232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381000"/>
            <a:ext cx="93281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1447801"/>
            <a:ext cx="4581525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825" y="1447801"/>
            <a:ext cx="4581525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1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9060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99"/>
              </a:buClr>
              <a:defRPr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/>
            </a:lvl3pPr>
            <a:lvl4pPr>
              <a:buClr>
                <a:srgbClr val="000099"/>
              </a:buClr>
              <a:defRPr/>
            </a:lvl4pPr>
            <a:lvl5pPr>
              <a:buClr>
                <a:srgbClr val="000099"/>
              </a:buCl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67816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0749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3886200" cy="4114800"/>
          </a:xfrm>
        </p:spPr>
        <p:txBody>
          <a:bodyPr/>
          <a:lstStyle>
            <a:lvl1pPr>
              <a:buClr>
                <a:srgbClr val="000099"/>
              </a:buClr>
              <a:defRPr sz="2800"/>
            </a:lvl1pPr>
            <a:lvl2pPr>
              <a:buClr>
                <a:srgbClr val="000099"/>
              </a:buClr>
              <a:defRPr sz="2400"/>
            </a:lvl2pPr>
            <a:lvl3pPr>
              <a:buClr>
                <a:srgbClr val="000099"/>
              </a:buClr>
              <a:defRPr sz="2000"/>
            </a:lvl3pPr>
            <a:lvl4pPr>
              <a:buClr>
                <a:srgbClr val="000099"/>
              </a:buClr>
              <a:defRPr sz="1800"/>
            </a:lvl4pPr>
            <a:lvl5pPr>
              <a:buClr>
                <a:srgbClr val="00009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886200" cy="4114800"/>
          </a:xfrm>
        </p:spPr>
        <p:txBody>
          <a:bodyPr/>
          <a:lstStyle>
            <a:lvl1pPr>
              <a:buClr>
                <a:srgbClr val="000099"/>
              </a:buClr>
              <a:defRPr sz="2800"/>
            </a:lvl1pPr>
            <a:lvl2pPr>
              <a:buClr>
                <a:srgbClr val="000099"/>
              </a:buClr>
              <a:defRPr sz="2400"/>
            </a:lvl2pPr>
            <a:lvl3pPr>
              <a:buClr>
                <a:srgbClr val="000099"/>
              </a:buClr>
              <a:defRPr sz="2000"/>
            </a:lvl3pPr>
            <a:lvl4pPr>
              <a:buClr>
                <a:srgbClr val="000099"/>
              </a:buClr>
              <a:defRPr sz="1800"/>
            </a:lvl4pPr>
            <a:lvl5pPr>
              <a:buClr>
                <a:srgbClr val="00009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89709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buClr>
                <a:srgbClr val="000099"/>
              </a:buClr>
              <a:defRPr sz="24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320492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906000" cy="1143000"/>
          </a:xfrm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51999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083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buClr>
                <a:srgbClr val="000099"/>
              </a:buClr>
              <a:defRPr sz="3200"/>
            </a:lvl1pPr>
            <a:lvl2pPr>
              <a:buClr>
                <a:srgbClr val="000099"/>
              </a:buClr>
              <a:defRPr sz="2800"/>
            </a:lvl2pPr>
            <a:lvl3pPr>
              <a:buClr>
                <a:srgbClr val="000099"/>
              </a:buClr>
              <a:defRPr sz="2400"/>
            </a:lvl3pPr>
            <a:lvl4pPr>
              <a:buClr>
                <a:srgbClr val="000099"/>
              </a:buClr>
              <a:defRPr sz="2000"/>
            </a:lvl4pPr>
            <a:lvl5pPr>
              <a:buClr>
                <a:srgbClr val="000099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557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61756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4" descr="Kalvopohja_A4_sisäsivu_turkoosi_englanti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05000"/>
            <a:ext cx="792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7977188" y="188913"/>
            <a:ext cx="5048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7943" tIns="38972" rIns="77943" bIns="38972"/>
          <a:lstStyle/>
          <a:p>
            <a:pPr algn="r" defTabSz="779463">
              <a:defRPr/>
            </a:pPr>
            <a:fld id="{F39304F2-8EF1-4D5D-9BA4-90FE08E61801}" type="slidenum">
              <a:rPr lang="en-GB" sz="800" b="1">
                <a:solidFill>
                  <a:schemeClr val="bg1"/>
                </a:solidFill>
              </a:rPr>
              <a:pPr algn="r" defTabSz="779463">
                <a:defRPr/>
              </a:pPr>
              <a:t>‹#›</a:t>
            </a:fld>
            <a:endParaRPr lang="en-GB" sz="800" b="1">
              <a:solidFill>
                <a:schemeClr val="bg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34225" y="192088"/>
            <a:ext cx="698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79B192E-3E33-4B31-A23E-930F6D1F84AA}" type="datetime1">
              <a:rPr lang="en-GB" sz="800" b="1">
                <a:solidFill>
                  <a:schemeClr val="bg1"/>
                </a:solidFill>
              </a:rPr>
              <a:pPr>
                <a:defRPr/>
              </a:pPr>
              <a:t>13/10/2011</a:t>
            </a:fld>
            <a:endParaRPr lang="en-GB" sz="8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tags" Target="../tags/tag2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1423" y="2866256"/>
            <a:ext cx="8502650" cy="1642864"/>
          </a:xfrm>
        </p:spPr>
        <p:txBody>
          <a:bodyPr/>
          <a:lstStyle/>
          <a:p>
            <a:r>
              <a:rPr lang="en-US" sz="3200" dirty="0" smtClean="0"/>
              <a:t>A Novel laboratory scale pipe rheometry</a:t>
            </a:r>
            <a:br>
              <a:rPr lang="en-US" sz="3200" dirty="0" smtClean="0"/>
            </a:br>
            <a:endParaRPr lang="en-US" sz="24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38890" y="4731866"/>
            <a:ext cx="5538646" cy="6413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J. Salmela, S. Haavisto, J. Liukkonen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A. Jäsberg and A. Koponen</a:t>
            </a:r>
          </a:p>
        </p:txBody>
      </p:sp>
      <p:pic>
        <p:nvPicPr>
          <p:cNvPr id="9220" name="Picture 6" descr="VTT_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480" y="5783981"/>
            <a:ext cx="2027634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4088904" y="5733256"/>
            <a:ext cx="5616624" cy="76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3399"/>
                </a:solidFill>
              </a:rPr>
              <a:t>Technical Research Centre of </a:t>
            </a:r>
            <a:r>
              <a:rPr lang="en-US" dirty="0" smtClean="0">
                <a:solidFill>
                  <a:srgbClr val="003399"/>
                </a:solidFill>
              </a:rPr>
              <a:t>Finland</a:t>
            </a:r>
          </a:p>
          <a:p>
            <a:pPr algn="ctr"/>
            <a:r>
              <a:rPr lang="en-US" sz="1400" dirty="0" smtClean="0">
                <a:solidFill>
                  <a:srgbClr val="003399"/>
                </a:solidFill>
              </a:rPr>
              <a:t>COST Action FP 1005, Nancy 13-14 October 2011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93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23" y="2344440"/>
            <a:ext cx="8736542" cy="4252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15019" y="653752"/>
            <a:ext cx="9328150" cy="914400"/>
          </a:xfrm>
        </p:spPr>
        <p:txBody>
          <a:bodyPr/>
          <a:lstStyle/>
          <a:p>
            <a:r>
              <a:rPr lang="en-US" dirty="0" smtClean="0"/>
              <a:t>Local viscosity</a:t>
            </a:r>
            <a:br>
              <a:rPr lang="en-US" dirty="0" smtClean="0"/>
            </a:br>
            <a:r>
              <a:rPr lang="en-US" dirty="0" smtClean="0"/>
              <a:t>Data analysis</a:t>
            </a:r>
            <a:endParaRPr lang="en-GB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3811" y="1700424"/>
            <a:ext cx="7979833" cy="623887"/>
          </a:xfrm>
        </p:spPr>
        <p:txBody>
          <a:bodyPr/>
          <a:lstStyle/>
          <a:p>
            <a:r>
              <a:rPr lang="en-US" sz="2800" dirty="0" smtClean="0"/>
              <a:t>Calculation of local viscosity</a:t>
            </a:r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1525752" y="2673052"/>
            <a:ext cx="6769100" cy="3467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23"/>
          <p:cNvSpPr>
            <a:spLocks noChangeShapeType="1"/>
          </p:cNvSpPr>
          <p:nvPr/>
        </p:nvSpPr>
        <p:spPr bwMode="auto">
          <a:xfrm>
            <a:off x="2640177" y="2673052"/>
            <a:ext cx="0" cy="3454400"/>
          </a:xfrm>
          <a:prstGeom prst="line">
            <a:avLst/>
          </a:prstGeom>
          <a:noFill/>
          <a:ln w="28575">
            <a:solidFill>
              <a:srgbClr val="FC1F0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1470719" y="3155652"/>
            <a:ext cx="126576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800" dirty="0">
                <a:solidFill>
                  <a:srgbClr val="FC1F08"/>
                </a:solidFill>
              </a:rPr>
              <a:t>Plug </a:t>
            </a:r>
            <a:r>
              <a:rPr lang="fi-FI" sz="1800" dirty="0" err="1">
                <a:solidFill>
                  <a:srgbClr val="FC1F08"/>
                </a:solidFill>
              </a:rPr>
              <a:t>flow</a:t>
            </a:r>
            <a:r>
              <a:rPr lang="fi-FI" sz="1800" dirty="0">
                <a:solidFill>
                  <a:srgbClr val="FC1F08"/>
                </a:solidFill>
              </a:rPr>
              <a:t> </a:t>
            </a:r>
          </a:p>
          <a:p>
            <a:pPr algn="ctr"/>
            <a:r>
              <a:rPr lang="fi-FI" sz="1800" dirty="0" err="1">
                <a:solidFill>
                  <a:srgbClr val="FC1F08"/>
                </a:solidFill>
              </a:rPr>
              <a:t>region</a:t>
            </a:r>
            <a:endParaRPr lang="en-GB" sz="1800" dirty="0">
              <a:solidFill>
                <a:srgbClr val="FC1F08"/>
              </a:solidFill>
            </a:endParaRPr>
          </a:p>
        </p:txBody>
      </p:sp>
      <p:sp>
        <p:nvSpPr>
          <p:cNvPr id="15368" name="Line 26"/>
          <p:cNvSpPr>
            <a:spLocks noChangeShapeType="1"/>
          </p:cNvSpPr>
          <p:nvPr/>
        </p:nvSpPr>
        <p:spPr bwMode="auto">
          <a:xfrm flipV="1">
            <a:off x="1525752" y="2673052"/>
            <a:ext cx="6769100" cy="3454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8088478" y="4719340"/>
            <a:ext cx="1540933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800" dirty="0" err="1"/>
              <a:t>Slip</a:t>
            </a:r>
            <a:r>
              <a:rPr lang="fi-FI" sz="1800" dirty="0"/>
              <a:t> </a:t>
            </a:r>
          </a:p>
          <a:p>
            <a:pPr algn="ctr"/>
            <a:r>
              <a:rPr lang="fi-FI" sz="1800" dirty="0" err="1"/>
              <a:t>velocity</a:t>
            </a:r>
            <a:endParaRPr lang="en-GB" sz="1800" dirty="0"/>
          </a:p>
        </p:txBody>
      </p:sp>
      <p:grpSp>
        <p:nvGrpSpPr>
          <p:cNvPr id="15370" name="Group 64"/>
          <p:cNvGrpSpPr>
            <a:grpSpLocks/>
          </p:cNvGrpSpPr>
          <p:nvPr/>
        </p:nvGrpSpPr>
        <p:grpSpPr bwMode="auto">
          <a:xfrm>
            <a:off x="8294852" y="2380952"/>
            <a:ext cx="1554692" cy="1549400"/>
            <a:chOff x="4832" y="1328"/>
            <a:chExt cx="904" cy="976"/>
          </a:xfrm>
        </p:grpSpPr>
        <p:sp>
          <p:nvSpPr>
            <p:cNvPr id="15404" name="Rectangle 27"/>
            <p:cNvSpPr>
              <a:spLocks noChangeArrowheads="1"/>
            </p:cNvSpPr>
            <p:nvPr/>
          </p:nvSpPr>
          <p:spPr bwMode="auto">
            <a:xfrm>
              <a:off x="4832" y="1328"/>
              <a:ext cx="904" cy="976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/>
                <a:t>Maximum </a:t>
              </a:r>
            </a:p>
            <a:p>
              <a:pPr algn="ctr"/>
              <a:r>
                <a:rPr lang="en-US" sz="1800" dirty="0"/>
                <a:t>shear stress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</p:grpSp>
      <p:sp>
        <p:nvSpPr>
          <p:cNvPr id="15371" name="Rectangle 31"/>
          <p:cNvSpPr>
            <a:spLocks noChangeArrowheads="1"/>
          </p:cNvSpPr>
          <p:nvPr/>
        </p:nvSpPr>
        <p:spPr bwMode="auto">
          <a:xfrm>
            <a:off x="26094" y="5886152"/>
            <a:ext cx="1472142" cy="584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800" dirty="0"/>
              <a:t>Zero </a:t>
            </a:r>
          </a:p>
          <a:p>
            <a:pPr algn="ctr"/>
            <a:r>
              <a:rPr lang="fi-FI" sz="1800" dirty="0" err="1"/>
              <a:t>shear</a:t>
            </a:r>
            <a:r>
              <a:rPr lang="fi-FI" sz="1800" dirty="0"/>
              <a:t> </a:t>
            </a:r>
            <a:r>
              <a:rPr lang="fi-FI" sz="1800" dirty="0" err="1"/>
              <a:t>stress</a:t>
            </a:r>
            <a:endParaRPr lang="en-GB" sz="1800" dirty="0"/>
          </a:p>
        </p:txBody>
      </p:sp>
      <p:grpSp>
        <p:nvGrpSpPr>
          <p:cNvPr id="15372" name="Group 65"/>
          <p:cNvGrpSpPr>
            <a:grpSpLocks/>
          </p:cNvGrpSpPr>
          <p:nvPr/>
        </p:nvGrpSpPr>
        <p:grpSpPr bwMode="auto">
          <a:xfrm>
            <a:off x="2602342" y="2854027"/>
            <a:ext cx="5553208" cy="2090738"/>
            <a:chOff x="1522" y="1626"/>
            <a:chExt cx="3229" cy="1317"/>
          </a:xfrm>
        </p:grpSpPr>
        <p:sp>
          <p:nvSpPr>
            <p:cNvPr id="15378" name="Oval 33"/>
            <p:cNvSpPr>
              <a:spLocks noChangeArrowheads="1"/>
            </p:cNvSpPr>
            <p:nvPr/>
          </p:nvSpPr>
          <p:spPr bwMode="auto">
            <a:xfrm>
              <a:off x="2864" y="1816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36"/>
            <p:cNvSpPr>
              <a:spLocks noChangeArrowheads="1"/>
            </p:cNvSpPr>
            <p:nvPr/>
          </p:nvSpPr>
          <p:spPr bwMode="auto">
            <a:xfrm>
              <a:off x="3001" y="1857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Oval 38"/>
            <p:cNvSpPr>
              <a:spLocks noChangeArrowheads="1"/>
            </p:cNvSpPr>
            <p:nvPr/>
          </p:nvSpPr>
          <p:spPr bwMode="auto">
            <a:xfrm>
              <a:off x="3130" y="1906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Oval 39"/>
            <p:cNvSpPr>
              <a:spLocks noChangeArrowheads="1"/>
            </p:cNvSpPr>
            <p:nvPr/>
          </p:nvSpPr>
          <p:spPr bwMode="auto">
            <a:xfrm>
              <a:off x="3267" y="1955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40"/>
            <p:cNvSpPr>
              <a:spLocks noChangeArrowheads="1"/>
            </p:cNvSpPr>
            <p:nvPr/>
          </p:nvSpPr>
          <p:spPr bwMode="auto">
            <a:xfrm>
              <a:off x="3396" y="2012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41"/>
            <p:cNvSpPr>
              <a:spLocks noChangeArrowheads="1"/>
            </p:cNvSpPr>
            <p:nvPr/>
          </p:nvSpPr>
          <p:spPr bwMode="auto">
            <a:xfrm>
              <a:off x="3517" y="2077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42"/>
            <p:cNvSpPr>
              <a:spLocks noChangeArrowheads="1"/>
            </p:cNvSpPr>
            <p:nvPr/>
          </p:nvSpPr>
          <p:spPr bwMode="auto">
            <a:xfrm>
              <a:off x="3646" y="2142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43"/>
            <p:cNvSpPr>
              <a:spLocks noChangeArrowheads="1"/>
            </p:cNvSpPr>
            <p:nvPr/>
          </p:nvSpPr>
          <p:spPr bwMode="auto">
            <a:xfrm>
              <a:off x="3759" y="2223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44"/>
            <p:cNvSpPr>
              <a:spLocks noChangeArrowheads="1"/>
            </p:cNvSpPr>
            <p:nvPr/>
          </p:nvSpPr>
          <p:spPr bwMode="auto">
            <a:xfrm>
              <a:off x="3872" y="2304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45"/>
            <p:cNvSpPr>
              <a:spLocks noChangeArrowheads="1"/>
            </p:cNvSpPr>
            <p:nvPr/>
          </p:nvSpPr>
          <p:spPr bwMode="auto">
            <a:xfrm>
              <a:off x="3985" y="2385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46"/>
            <p:cNvSpPr>
              <a:spLocks noChangeArrowheads="1"/>
            </p:cNvSpPr>
            <p:nvPr/>
          </p:nvSpPr>
          <p:spPr bwMode="auto">
            <a:xfrm>
              <a:off x="4098" y="2466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Oval 47"/>
            <p:cNvSpPr>
              <a:spLocks noChangeArrowheads="1"/>
            </p:cNvSpPr>
            <p:nvPr/>
          </p:nvSpPr>
          <p:spPr bwMode="auto">
            <a:xfrm>
              <a:off x="4211" y="2547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Oval 48"/>
            <p:cNvSpPr>
              <a:spLocks noChangeArrowheads="1"/>
            </p:cNvSpPr>
            <p:nvPr/>
          </p:nvSpPr>
          <p:spPr bwMode="auto">
            <a:xfrm>
              <a:off x="4324" y="2644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Oval 49"/>
            <p:cNvSpPr>
              <a:spLocks noChangeArrowheads="1"/>
            </p:cNvSpPr>
            <p:nvPr/>
          </p:nvSpPr>
          <p:spPr bwMode="auto">
            <a:xfrm>
              <a:off x="4437" y="2725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Oval 50"/>
            <p:cNvSpPr>
              <a:spLocks noChangeArrowheads="1"/>
            </p:cNvSpPr>
            <p:nvPr/>
          </p:nvSpPr>
          <p:spPr bwMode="auto">
            <a:xfrm>
              <a:off x="4550" y="2782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Oval 51"/>
            <p:cNvSpPr>
              <a:spLocks noChangeArrowheads="1"/>
            </p:cNvSpPr>
            <p:nvPr/>
          </p:nvSpPr>
          <p:spPr bwMode="auto">
            <a:xfrm>
              <a:off x="4663" y="2855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Oval 52"/>
            <p:cNvSpPr>
              <a:spLocks noChangeArrowheads="1"/>
            </p:cNvSpPr>
            <p:nvPr/>
          </p:nvSpPr>
          <p:spPr bwMode="auto">
            <a:xfrm>
              <a:off x="2737" y="1793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5" name="Oval 53"/>
            <p:cNvSpPr>
              <a:spLocks noChangeArrowheads="1"/>
            </p:cNvSpPr>
            <p:nvPr/>
          </p:nvSpPr>
          <p:spPr bwMode="auto">
            <a:xfrm>
              <a:off x="2602" y="1770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Oval 54"/>
            <p:cNvSpPr>
              <a:spLocks noChangeArrowheads="1"/>
            </p:cNvSpPr>
            <p:nvPr/>
          </p:nvSpPr>
          <p:spPr bwMode="auto">
            <a:xfrm>
              <a:off x="2467" y="1739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Oval 55"/>
            <p:cNvSpPr>
              <a:spLocks noChangeArrowheads="1"/>
            </p:cNvSpPr>
            <p:nvPr/>
          </p:nvSpPr>
          <p:spPr bwMode="auto">
            <a:xfrm>
              <a:off x="2332" y="1708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Oval 56"/>
            <p:cNvSpPr>
              <a:spLocks noChangeArrowheads="1"/>
            </p:cNvSpPr>
            <p:nvPr/>
          </p:nvSpPr>
          <p:spPr bwMode="auto">
            <a:xfrm>
              <a:off x="2197" y="1677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Oval 57"/>
            <p:cNvSpPr>
              <a:spLocks noChangeArrowheads="1"/>
            </p:cNvSpPr>
            <p:nvPr/>
          </p:nvSpPr>
          <p:spPr bwMode="auto">
            <a:xfrm>
              <a:off x="2062" y="1662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Oval 58"/>
            <p:cNvSpPr>
              <a:spLocks noChangeArrowheads="1"/>
            </p:cNvSpPr>
            <p:nvPr/>
          </p:nvSpPr>
          <p:spPr bwMode="auto">
            <a:xfrm>
              <a:off x="1927" y="1647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Oval 59"/>
            <p:cNvSpPr>
              <a:spLocks noChangeArrowheads="1"/>
            </p:cNvSpPr>
            <p:nvPr/>
          </p:nvSpPr>
          <p:spPr bwMode="auto">
            <a:xfrm>
              <a:off x="1792" y="1640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Oval 60"/>
            <p:cNvSpPr>
              <a:spLocks noChangeArrowheads="1"/>
            </p:cNvSpPr>
            <p:nvPr/>
          </p:nvSpPr>
          <p:spPr bwMode="auto">
            <a:xfrm>
              <a:off x="1657" y="1633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Oval 61"/>
            <p:cNvSpPr>
              <a:spLocks noChangeArrowheads="1"/>
            </p:cNvSpPr>
            <p:nvPr/>
          </p:nvSpPr>
          <p:spPr bwMode="auto">
            <a:xfrm>
              <a:off x="1522" y="1626"/>
              <a:ext cx="88" cy="88"/>
            </a:xfrm>
            <a:prstGeom prst="ellipse">
              <a:avLst/>
            </a:prstGeom>
            <a:solidFill>
              <a:srgbClr val="FF6405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3" name="Group 63"/>
          <p:cNvGrpSpPr>
            <a:grpSpLocks/>
          </p:cNvGrpSpPr>
          <p:nvPr/>
        </p:nvGrpSpPr>
        <p:grpSpPr bwMode="auto">
          <a:xfrm>
            <a:off x="5145915" y="4935240"/>
            <a:ext cx="2486819" cy="849312"/>
            <a:chOff x="1684" y="2004"/>
            <a:chExt cx="1446" cy="535"/>
          </a:xfrm>
        </p:grpSpPr>
        <p:sp>
          <p:nvSpPr>
            <p:cNvPr id="15376" name="Rectangle 35"/>
            <p:cNvSpPr>
              <a:spLocks noChangeArrowheads="1"/>
            </p:cNvSpPr>
            <p:nvPr/>
          </p:nvSpPr>
          <p:spPr bwMode="auto">
            <a:xfrm>
              <a:off x="1708" y="2086"/>
              <a:ext cx="736" cy="3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i-FI">
                  <a:solidFill>
                    <a:srgbClr val="FF6405"/>
                  </a:solidFill>
                </a:rPr>
                <a:t>Local </a:t>
              </a:r>
            </a:p>
            <a:p>
              <a:pPr algn="ctr"/>
              <a:r>
                <a:rPr lang="fi-FI">
                  <a:solidFill>
                    <a:srgbClr val="FF6405"/>
                  </a:solidFill>
                </a:rPr>
                <a:t>shear rate</a:t>
              </a:r>
              <a:endParaRPr lang="en-GB">
                <a:solidFill>
                  <a:srgbClr val="FF6405"/>
                </a:solidFill>
              </a:endParaRPr>
            </a:p>
          </p:txBody>
        </p:sp>
        <p:sp>
          <p:nvSpPr>
            <p:cNvPr id="15377" name="Rectangle 62"/>
            <p:cNvSpPr>
              <a:spLocks noChangeArrowheads="1"/>
            </p:cNvSpPr>
            <p:nvPr/>
          </p:nvSpPr>
          <p:spPr bwMode="auto">
            <a:xfrm>
              <a:off x="1684" y="2004"/>
              <a:ext cx="1446" cy="535"/>
            </a:xfrm>
            <a:prstGeom prst="rect">
              <a:avLst/>
            </a:prstGeom>
            <a:noFill/>
            <a:ln w="28575">
              <a:solidFill>
                <a:srgbClr val="FF640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7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198" y="5014616"/>
            <a:ext cx="114538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8677" y="3193752"/>
            <a:ext cx="123825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23"/>
          <p:cNvSpPr>
            <a:spLocks noChangeShapeType="1"/>
          </p:cNvSpPr>
          <p:nvPr/>
        </p:nvSpPr>
        <p:spPr bwMode="auto">
          <a:xfrm>
            <a:off x="8099755" y="2673052"/>
            <a:ext cx="0" cy="3454400"/>
          </a:xfrm>
          <a:prstGeom prst="line">
            <a:avLst/>
          </a:prstGeom>
          <a:noFill/>
          <a:ln w="28575">
            <a:solidFill>
              <a:srgbClr val="FC1F08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8223737" y="5678512"/>
            <a:ext cx="126576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i-FI" sz="1800" dirty="0" err="1" smtClean="0">
                <a:solidFill>
                  <a:srgbClr val="FC1F08"/>
                </a:solidFill>
              </a:rPr>
              <a:t>Boundary</a:t>
            </a:r>
            <a:r>
              <a:rPr lang="fi-FI" sz="1800" dirty="0" smtClean="0">
                <a:solidFill>
                  <a:srgbClr val="FC1F08"/>
                </a:solidFill>
              </a:rPr>
              <a:t> </a:t>
            </a:r>
          </a:p>
          <a:p>
            <a:pPr algn="ctr"/>
            <a:r>
              <a:rPr lang="fi-FI" sz="1800" dirty="0" err="1" smtClean="0">
                <a:solidFill>
                  <a:srgbClr val="FC1F08"/>
                </a:solidFill>
              </a:rPr>
              <a:t>layer</a:t>
            </a:r>
            <a:endParaRPr lang="en-GB" sz="1800" dirty="0">
              <a:solidFill>
                <a:srgbClr val="FC1F08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</p:spTree>
    <p:extLst>
      <p:ext uri="{BB962C8B-B14F-4D97-AF65-F5344CB8AC3E}">
        <p14:creationId xmlns:p14="http://schemas.microsoft.com/office/powerpoint/2010/main" val="27194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/>
      <p:bldP spid="15368" grpId="0" animBg="1"/>
      <p:bldP spid="15369" grpId="0"/>
      <p:bldP spid="15371" grpId="0" animBg="1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to parameterize </a:t>
            </a:r>
            <a:br>
              <a:rPr lang="en-US" dirty="0" smtClean="0"/>
            </a:br>
            <a:r>
              <a:rPr lang="en-US" dirty="0" smtClean="0"/>
              <a:t>the whole velocity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104" y="2636912"/>
            <a:ext cx="3744416" cy="2304256"/>
          </a:xfrm>
        </p:spPr>
        <p:txBody>
          <a:bodyPr/>
          <a:lstStyle/>
          <a:p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groups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acces</a:t>
            </a:r>
            <a:r>
              <a:rPr lang="fi-FI" dirty="0" smtClean="0"/>
              <a:t> to </a:t>
            </a:r>
            <a:r>
              <a:rPr lang="fi-FI" dirty="0" err="1" smtClean="0"/>
              <a:t>non</a:t>
            </a:r>
            <a:r>
              <a:rPr lang="fi-FI" dirty="0" smtClean="0"/>
              <a:t> </a:t>
            </a:r>
            <a:r>
              <a:rPr lang="fi-FI" dirty="0" err="1" smtClean="0"/>
              <a:t>invasive</a:t>
            </a:r>
            <a:r>
              <a:rPr lang="fi-FI" dirty="0" smtClean="0"/>
              <a:t> </a:t>
            </a:r>
            <a:r>
              <a:rPr lang="fi-FI" dirty="0" err="1" smtClean="0"/>
              <a:t>measurement</a:t>
            </a:r>
            <a:r>
              <a:rPr lang="fi-FI" dirty="0" smtClean="0"/>
              <a:t> </a:t>
            </a:r>
            <a:r>
              <a:rPr lang="fi-FI" dirty="0" err="1" smtClean="0"/>
              <a:t>methods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enables</a:t>
            </a:r>
            <a:r>
              <a:rPr lang="fi-FI" dirty="0" smtClean="0"/>
              <a:t> </a:t>
            </a:r>
            <a:r>
              <a:rPr lang="fi-FI" dirty="0" err="1" smtClean="0"/>
              <a:t>direct</a:t>
            </a:r>
            <a:r>
              <a:rPr lang="fi-FI" dirty="0" smtClean="0"/>
              <a:t> </a:t>
            </a:r>
            <a:r>
              <a:rPr lang="fi-FI" dirty="0" err="1" smtClean="0"/>
              <a:t>measurement</a:t>
            </a:r>
            <a:r>
              <a:rPr lang="fi-FI" dirty="0" smtClean="0"/>
              <a:t> of the </a:t>
            </a:r>
            <a:r>
              <a:rPr lang="fi-FI" dirty="0" err="1" smtClean="0"/>
              <a:t>whole</a:t>
            </a:r>
            <a:r>
              <a:rPr lang="fi-FI" dirty="0" smtClean="0"/>
              <a:t> </a:t>
            </a:r>
            <a:r>
              <a:rPr lang="fi-FI" dirty="0" err="1" smtClean="0"/>
              <a:t>velocity</a:t>
            </a:r>
            <a:r>
              <a:rPr lang="fi-FI" dirty="0" smtClean="0"/>
              <a:t> </a:t>
            </a:r>
            <a:r>
              <a:rPr lang="fi-FI" dirty="0" err="1" smtClean="0"/>
              <a:t>profile</a:t>
            </a:r>
            <a:r>
              <a:rPr lang="fi-FI" dirty="0" smtClean="0"/>
              <a:t> of </a:t>
            </a:r>
            <a:r>
              <a:rPr lang="fi-FI" dirty="0" err="1" smtClean="0"/>
              <a:t>dence</a:t>
            </a:r>
            <a:r>
              <a:rPr lang="fi-FI" dirty="0" smtClean="0"/>
              <a:t> </a:t>
            </a:r>
            <a:r>
              <a:rPr lang="fi-FI" dirty="0" err="1" smtClean="0"/>
              <a:t>suspensions</a:t>
            </a:r>
            <a:r>
              <a:rPr lang="fi-FI" dirty="0" smtClean="0"/>
              <a:t>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064568" y="1910794"/>
            <a:ext cx="4320480" cy="4324406"/>
            <a:chOff x="0" y="0"/>
            <a:chExt cx="1828800" cy="22820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28800" cy="18055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Text Box 16"/>
            <p:cNvSpPr txBox="1"/>
            <p:nvPr/>
          </p:nvSpPr>
          <p:spPr>
            <a:xfrm>
              <a:off x="0" y="1859796"/>
              <a:ext cx="1828800" cy="42229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2000" b="1" u="sng" dirty="0">
                  <a:solidFill>
                    <a:srgbClr val="0000FF"/>
                  </a:solidFill>
                  <a:effectLst/>
                  <a:latin typeface="Times New Roman"/>
                  <a:ea typeface="Times New Roman"/>
                </a:rPr>
                <a:t>Figure </a:t>
              </a:r>
              <a:r>
                <a:rPr lang="en-GB" sz="2000" b="1" dirty="0">
                  <a:effectLst/>
                  <a:latin typeface="Times New Roman"/>
                  <a:ea typeface="Times New Roman"/>
                </a:rPr>
                <a:t>6. </a:t>
              </a:r>
              <a:r>
                <a:rPr lang="en-GB" sz="2000" b="1" i="1" dirty="0">
                  <a:effectLst/>
                  <a:latin typeface="Times New Roman"/>
                  <a:ea typeface="Times New Roman"/>
                </a:rPr>
                <a:t>Example of velocity profile and usability of different measurement methods</a:t>
              </a:r>
              <a:r>
                <a:rPr lang="en-GB" sz="2000" b="1" dirty="0">
                  <a:effectLst/>
                  <a:latin typeface="Times New Roman"/>
                  <a:ea typeface="Times New Roman"/>
                </a:rPr>
                <a:t>.</a:t>
              </a:r>
            </a:p>
            <a:p>
              <a:pPr>
                <a:spcAft>
                  <a:spcPts val="0"/>
                </a:spcAft>
              </a:pPr>
              <a:r>
                <a:rPr lang="en-GB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874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6453" r="4568" b="7744"/>
          <a:stretch>
            <a:fillRect/>
          </a:stretch>
        </p:blipFill>
        <p:spPr bwMode="auto">
          <a:xfrm>
            <a:off x="4110518" y="4365104"/>
            <a:ext cx="3722802" cy="24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already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14" y="1903772"/>
            <a:ext cx="7180166" cy="2173299"/>
          </a:xfrm>
        </p:spPr>
        <p:txBody>
          <a:bodyPr/>
          <a:lstStyle/>
          <a:p>
            <a:r>
              <a:rPr lang="en-US" dirty="0" err="1" smtClean="0"/>
              <a:t>Floc</a:t>
            </a:r>
            <a:r>
              <a:rPr lang="en-US" dirty="0" smtClean="0"/>
              <a:t> size for different furnish and for different geometries</a:t>
            </a:r>
          </a:p>
          <a:p>
            <a:pPr lvl="1"/>
            <a:r>
              <a:rPr lang="en-US" dirty="0" smtClean="0"/>
              <a:t>Minimum </a:t>
            </a:r>
            <a:r>
              <a:rPr lang="en-US" dirty="0" err="1" smtClean="0"/>
              <a:t>floc</a:t>
            </a:r>
            <a:r>
              <a:rPr lang="en-US" dirty="0" smtClean="0"/>
              <a:t> size (after sudden pipe expansion)</a:t>
            </a:r>
          </a:p>
          <a:p>
            <a:pPr lvl="1"/>
            <a:r>
              <a:rPr lang="en-US" dirty="0" smtClean="0"/>
              <a:t>Location of minimum </a:t>
            </a:r>
            <a:r>
              <a:rPr lang="en-US" dirty="0" err="1" smtClean="0"/>
              <a:t>floc</a:t>
            </a:r>
            <a:r>
              <a:rPr lang="en-US" dirty="0" smtClean="0"/>
              <a:t> size </a:t>
            </a:r>
            <a:r>
              <a:rPr lang="en-US" dirty="0"/>
              <a:t>(after sudden pipe expansion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Reflocculation</a:t>
            </a:r>
            <a:r>
              <a:rPr lang="en-US" dirty="0" smtClean="0"/>
              <a:t> rate</a:t>
            </a:r>
          </a:p>
          <a:p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7"/>
          <a:stretch/>
        </p:blipFill>
        <p:spPr bwMode="auto">
          <a:xfrm>
            <a:off x="5097016" y="2996952"/>
            <a:ext cx="4872211" cy="15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6433" r="4509" b="7719"/>
          <a:stretch>
            <a:fillRect/>
          </a:stretch>
        </p:blipFill>
        <p:spPr bwMode="auto">
          <a:xfrm>
            <a:off x="488504" y="4365104"/>
            <a:ext cx="3604267" cy="25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79" name="Picture 59" descr="birch_c10_2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356768"/>
            <a:ext cx="511175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78" name="Picture 58" descr="birch_c10_2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356768"/>
            <a:ext cx="5111750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Velocity Field Analysis</a:t>
            </a:r>
            <a:endParaRPr lang="fi-FI"/>
          </a:p>
        </p:txBody>
      </p: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4305300" y="4220368"/>
            <a:ext cx="338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/>
              <a:t>Two Consecutive Images</a:t>
            </a:r>
          </a:p>
        </p:txBody>
      </p:sp>
      <p:sp>
        <p:nvSpPr>
          <p:cNvPr id="107555" name="Text Box 35"/>
          <p:cNvSpPr txBox="1">
            <a:spLocks noChangeArrowheads="1"/>
          </p:cNvSpPr>
          <p:nvPr/>
        </p:nvSpPr>
        <p:spPr bwMode="auto">
          <a:xfrm>
            <a:off x="5457825" y="2707481"/>
            <a:ext cx="1439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Image 1</a:t>
            </a:r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5457825" y="2707481"/>
            <a:ext cx="12239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Image 2</a:t>
            </a:r>
          </a:p>
        </p:txBody>
      </p:sp>
      <p:sp>
        <p:nvSpPr>
          <p:cNvPr id="107560" name="Line 40"/>
          <p:cNvSpPr>
            <a:spLocks noChangeShapeType="1"/>
          </p:cNvSpPr>
          <p:nvPr/>
        </p:nvSpPr>
        <p:spPr bwMode="auto">
          <a:xfrm>
            <a:off x="3368675" y="3285331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1" name="Line 41"/>
          <p:cNvSpPr>
            <a:spLocks noChangeShapeType="1"/>
          </p:cNvSpPr>
          <p:nvPr/>
        </p:nvSpPr>
        <p:spPr bwMode="auto">
          <a:xfrm flipH="1">
            <a:off x="200025" y="3717131"/>
            <a:ext cx="3168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3" name="Line 43"/>
          <p:cNvSpPr>
            <a:spLocks noChangeShapeType="1"/>
          </p:cNvSpPr>
          <p:nvPr/>
        </p:nvSpPr>
        <p:spPr bwMode="auto">
          <a:xfrm>
            <a:off x="3368675" y="3285331"/>
            <a:ext cx="6537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4" name="Line 44"/>
          <p:cNvSpPr>
            <a:spLocks noChangeShapeType="1"/>
          </p:cNvSpPr>
          <p:nvPr/>
        </p:nvSpPr>
        <p:spPr bwMode="auto">
          <a:xfrm>
            <a:off x="3368675" y="5156993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5" name="Line 45"/>
          <p:cNvSpPr>
            <a:spLocks noChangeShapeType="1"/>
          </p:cNvSpPr>
          <p:nvPr/>
        </p:nvSpPr>
        <p:spPr bwMode="auto">
          <a:xfrm flipH="1">
            <a:off x="200025" y="5156993"/>
            <a:ext cx="31686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3368675" y="5588793"/>
            <a:ext cx="65373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8" name="Line 48"/>
          <p:cNvSpPr>
            <a:spLocks noChangeShapeType="1"/>
          </p:cNvSpPr>
          <p:nvPr/>
        </p:nvSpPr>
        <p:spPr bwMode="auto">
          <a:xfrm>
            <a:off x="200025" y="3140868"/>
            <a:ext cx="9705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200025" y="5733256"/>
            <a:ext cx="97059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576" name="Text Box 56"/>
          <p:cNvSpPr txBox="1">
            <a:spLocks noChangeArrowheads="1"/>
          </p:cNvSpPr>
          <p:nvPr/>
        </p:nvSpPr>
        <p:spPr bwMode="auto">
          <a:xfrm>
            <a:off x="4737100" y="2707481"/>
            <a:ext cx="3887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/>
              <a:t>Instantaneous Flow Field</a:t>
            </a:r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4665663" y="2707481"/>
            <a:ext cx="38877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2000" dirty="0" err="1"/>
              <a:t>Average</a:t>
            </a:r>
            <a:r>
              <a:rPr lang="fi-FI" sz="2000" dirty="0"/>
              <a:t> </a:t>
            </a:r>
            <a:r>
              <a:rPr lang="fi-FI" sz="2000" dirty="0" err="1"/>
              <a:t>Flow</a:t>
            </a:r>
            <a:r>
              <a:rPr lang="fi-FI" sz="2000" dirty="0"/>
              <a:t> </a:t>
            </a:r>
            <a:r>
              <a:rPr lang="fi-FI" sz="2000" dirty="0" err="1"/>
              <a:t>Field</a:t>
            </a:r>
            <a:endParaRPr lang="fi-FI" sz="2000" dirty="0"/>
          </a:p>
        </p:txBody>
      </p:sp>
      <p:pic>
        <p:nvPicPr>
          <p:cNvPr id="107582" name="Picture 62" descr="birch_c10_2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3356768"/>
            <a:ext cx="5111750" cy="2138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7580" name="Picture 60" descr="birch_c10_2_4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3356768"/>
            <a:ext cx="5111750" cy="215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35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4" grpId="0"/>
      <p:bldP spid="107555" grpId="0"/>
      <p:bldP spid="107556" grpId="0"/>
      <p:bldP spid="107576" grpId="0"/>
      <p:bldP spid="1075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05" name="Group 165"/>
          <p:cNvGrpSpPr>
            <a:grpSpLocks/>
          </p:cNvGrpSpPr>
          <p:nvPr/>
        </p:nvGrpSpPr>
        <p:grpSpPr bwMode="auto">
          <a:xfrm>
            <a:off x="415925" y="404813"/>
            <a:ext cx="7273925" cy="3370262"/>
            <a:chOff x="262" y="255"/>
            <a:chExt cx="4582" cy="2123"/>
          </a:xfrm>
        </p:grpSpPr>
        <p:pic>
          <p:nvPicPr>
            <p:cNvPr id="35991" name="Picture 151" descr="ScTi_ScFv_pos_p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255"/>
              <a:ext cx="4219" cy="2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001" name="Rectangle 161"/>
            <p:cNvSpPr>
              <a:spLocks noChangeArrowheads="1"/>
            </p:cNvSpPr>
            <p:nvPr/>
          </p:nvSpPr>
          <p:spPr bwMode="auto">
            <a:xfrm>
              <a:off x="398" y="572"/>
              <a:ext cx="227" cy="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002" name="Text Box 162"/>
            <p:cNvSpPr txBox="1">
              <a:spLocks noChangeArrowheads="1"/>
            </p:cNvSpPr>
            <p:nvPr/>
          </p:nvSpPr>
          <p:spPr bwMode="auto">
            <a:xfrm rot="16200000">
              <a:off x="-108" y="1124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600"/>
                <a:t>Turbulent Intensity I</a:t>
              </a:r>
              <a:r>
                <a:rPr lang="fi-FI" sz="1600" baseline="-25000"/>
                <a:t>t</a:t>
              </a:r>
            </a:p>
          </p:txBody>
        </p:sp>
        <p:sp>
          <p:nvSpPr>
            <p:cNvPr id="36003" name="Rectangle 163"/>
            <p:cNvSpPr>
              <a:spLocks noChangeArrowheads="1"/>
            </p:cNvSpPr>
            <p:nvPr/>
          </p:nvSpPr>
          <p:spPr bwMode="auto">
            <a:xfrm>
              <a:off x="4254" y="527"/>
              <a:ext cx="590" cy="14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004" name="Text Box 164"/>
            <p:cNvSpPr txBox="1">
              <a:spLocks noChangeArrowheads="1"/>
            </p:cNvSpPr>
            <p:nvPr/>
          </p:nvSpPr>
          <p:spPr bwMode="auto">
            <a:xfrm rot="16200000">
              <a:off x="3429" y="1125"/>
              <a:ext cx="186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200" dirty="0" err="1">
                  <a:solidFill>
                    <a:schemeClr val="bg2"/>
                  </a:solidFill>
                </a:rPr>
                <a:t>Dimensionless</a:t>
              </a:r>
              <a:r>
                <a:rPr lang="fi-FI" sz="1600" dirty="0">
                  <a:solidFill>
                    <a:schemeClr val="bg2"/>
                  </a:solidFill>
                </a:rPr>
                <a:t> </a:t>
              </a:r>
              <a:r>
                <a:rPr lang="fi-FI" sz="1600" dirty="0" err="1">
                  <a:solidFill>
                    <a:schemeClr val="bg2"/>
                  </a:solidFill>
                </a:rPr>
                <a:t>Floc</a:t>
              </a:r>
              <a:r>
                <a:rPr lang="fi-FI" sz="1600" dirty="0">
                  <a:solidFill>
                    <a:schemeClr val="bg2"/>
                  </a:solidFill>
                </a:rPr>
                <a:t> Volume, </a:t>
              </a:r>
              <a:r>
                <a:rPr lang="fi-FI" sz="1600" dirty="0" err="1">
                  <a:solidFill>
                    <a:schemeClr val="bg2"/>
                  </a:solidFill>
                </a:rPr>
                <a:t>V*</a:t>
              </a:r>
              <a:r>
                <a:rPr lang="fi-FI" sz="1600" baseline="-25000" dirty="0" err="1">
                  <a:solidFill>
                    <a:schemeClr val="bg2"/>
                  </a:solidFill>
                </a:rPr>
                <a:t>f</a:t>
              </a:r>
              <a:endParaRPr lang="fi-FI" sz="1600" baseline="-25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920750" y="4797425"/>
            <a:ext cx="5448300" cy="549275"/>
            <a:chOff x="864" y="3888"/>
            <a:chExt cx="7920" cy="864"/>
          </a:xfrm>
        </p:grpSpPr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1728" y="4464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Line 18"/>
            <p:cNvSpPr>
              <a:spLocks noChangeShapeType="1"/>
            </p:cNvSpPr>
            <p:nvPr/>
          </p:nvSpPr>
          <p:spPr bwMode="auto">
            <a:xfrm>
              <a:off x="2592" y="446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9" name="Line 19"/>
            <p:cNvSpPr>
              <a:spLocks noChangeShapeType="1"/>
            </p:cNvSpPr>
            <p:nvPr/>
          </p:nvSpPr>
          <p:spPr bwMode="auto">
            <a:xfrm>
              <a:off x="1728" y="4176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0" name="Line 20"/>
            <p:cNvSpPr>
              <a:spLocks noChangeShapeType="1"/>
            </p:cNvSpPr>
            <p:nvPr/>
          </p:nvSpPr>
          <p:spPr bwMode="auto">
            <a:xfrm flipV="1">
              <a:off x="2592" y="40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1" name="Line 21"/>
            <p:cNvSpPr>
              <a:spLocks noChangeShapeType="1"/>
            </p:cNvSpPr>
            <p:nvPr/>
          </p:nvSpPr>
          <p:spPr bwMode="auto">
            <a:xfrm>
              <a:off x="2592" y="4032"/>
              <a:ext cx="6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2" name="Line 22"/>
            <p:cNvSpPr>
              <a:spLocks noChangeShapeType="1"/>
            </p:cNvSpPr>
            <p:nvPr/>
          </p:nvSpPr>
          <p:spPr bwMode="auto">
            <a:xfrm>
              <a:off x="2592" y="4608"/>
              <a:ext cx="6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3" name="Line 23"/>
            <p:cNvSpPr>
              <a:spLocks noChangeShapeType="1"/>
            </p:cNvSpPr>
            <p:nvPr/>
          </p:nvSpPr>
          <p:spPr bwMode="auto">
            <a:xfrm flipH="1">
              <a:off x="1728" y="4752"/>
              <a:ext cx="7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4" name="Line 24"/>
            <p:cNvSpPr>
              <a:spLocks noChangeShapeType="1"/>
            </p:cNvSpPr>
            <p:nvPr/>
          </p:nvSpPr>
          <p:spPr bwMode="auto">
            <a:xfrm flipV="1">
              <a:off x="1728" y="4032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5" name="Line 25"/>
            <p:cNvSpPr>
              <a:spLocks noChangeShapeType="1"/>
            </p:cNvSpPr>
            <p:nvPr/>
          </p:nvSpPr>
          <p:spPr bwMode="auto">
            <a:xfrm>
              <a:off x="1728" y="3888"/>
              <a:ext cx="70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6" name="Line 26"/>
            <p:cNvSpPr>
              <a:spLocks noChangeShapeType="1"/>
            </p:cNvSpPr>
            <p:nvPr/>
          </p:nvSpPr>
          <p:spPr bwMode="auto">
            <a:xfrm>
              <a:off x="1728" y="446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flipH="1">
              <a:off x="864" y="4752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flipH="1">
              <a:off x="864" y="4608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flipH="1">
              <a:off x="864" y="4032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flipH="1">
              <a:off x="864" y="3888"/>
              <a:ext cx="8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864" y="432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9410700" y="37925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9410700" y="50879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9410700" y="2420938"/>
            <a:ext cx="49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</a:t>
            </a:r>
          </a:p>
        </p:txBody>
      </p:sp>
      <p:grpSp>
        <p:nvGrpSpPr>
          <p:cNvPr id="35946" name="Group 106"/>
          <p:cNvGrpSpPr>
            <a:grpSpLocks/>
          </p:cNvGrpSpPr>
          <p:nvPr/>
        </p:nvGrpSpPr>
        <p:grpSpPr bwMode="auto">
          <a:xfrm>
            <a:off x="1784350" y="3446463"/>
            <a:ext cx="1512888" cy="2705100"/>
            <a:chOff x="1124" y="1536"/>
            <a:chExt cx="953" cy="1704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1393" y="1536"/>
              <a:ext cx="188" cy="4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5" name="Line 5"/>
            <p:cNvSpPr>
              <a:spLocks noChangeShapeType="1"/>
            </p:cNvSpPr>
            <p:nvPr/>
          </p:nvSpPr>
          <p:spPr bwMode="auto">
            <a:xfrm flipH="1">
              <a:off x="1393" y="1997"/>
              <a:ext cx="63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1393" y="2112"/>
              <a:ext cx="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 flipH="1" flipV="1">
              <a:off x="1518" y="1997"/>
              <a:ext cx="63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1351" y="3022"/>
              <a:ext cx="363" cy="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 flipV="1">
              <a:off x="1393" y="274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 flipV="1">
              <a:off x="1456" y="274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1518" y="274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 flipV="1">
              <a:off x="1581" y="274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 flipV="1">
              <a:off x="1643" y="274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Line 14"/>
            <p:cNvSpPr>
              <a:spLocks noChangeShapeType="1"/>
            </p:cNvSpPr>
            <p:nvPr/>
          </p:nvSpPr>
          <p:spPr bwMode="auto">
            <a:xfrm flipH="1">
              <a:off x="1393" y="2112"/>
              <a:ext cx="63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1518" y="2112"/>
              <a:ext cx="63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878" name="Rectangle 38"/>
            <p:cNvSpPr>
              <a:spLocks noChangeArrowheads="1"/>
            </p:cNvSpPr>
            <p:nvPr/>
          </p:nvSpPr>
          <p:spPr bwMode="auto">
            <a:xfrm>
              <a:off x="1352" y="2448"/>
              <a:ext cx="260" cy="240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39" name="Line 99"/>
            <p:cNvSpPr>
              <a:spLocks noChangeShapeType="1"/>
            </p:cNvSpPr>
            <p:nvPr/>
          </p:nvSpPr>
          <p:spPr bwMode="auto">
            <a:xfrm flipV="1">
              <a:off x="1407" y="288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0" name="Line 100"/>
            <p:cNvSpPr>
              <a:spLocks noChangeShapeType="1"/>
            </p:cNvSpPr>
            <p:nvPr/>
          </p:nvSpPr>
          <p:spPr bwMode="auto">
            <a:xfrm flipV="1">
              <a:off x="1470" y="288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1" name="Line 101"/>
            <p:cNvSpPr>
              <a:spLocks noChangeShapeType="1"/>
            </p:cNvSpPr>
            <p:nvPr/>
          </p:nvSpPr>
          <p:spPr bwMode="auto">
            <a:xfrm flipV="1">
              <a:off x="1532" y="288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2" name="Line 102"/>
            <p:cNvSpPr>
              <a:spLocks noChangeShapeType="1"/>
            </p:cNvSpPr>
            <p:nvPr/>
          </p:nvSpPr>
          <p:spPr bwMode="auto">
            <a:xfrm flipV="1">
              <a:off x="1595" y="288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3" name="Line 103"/>
            <p:cNvSpPr>
              <a:spLocks noChangeShapeType="1"/>
            </p:cNvSpPr>
            <p:nvPr/>
          </p:nvSpPr>
          <p:spPr bwMode="auto">
            <a:xfrm flipV="1">
              <a:off x="1657" y="2886"/>
              <a:ext cx="0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944" name="Text Box 104"/>
            <p:cNvSpPr txBox="1">
              <a:spLocks noChangeArrowheads="1"/>
            </p:cNvSpPr>
            <p:nvPr/>
          </p:nvSpPr>
          <p:spPr bwMode="auto">
            <a:xfrm>
              <a:off x="1124" y="3067"/>
              <a:ext cx="9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 sz="1200"/>
                <a:t>Pulsed Light Source</a:t>
              </a:r>
            </a:p>
          </p:txBody>
        </p:sp>
      </p:grpSp>
      <p:pic>
        <p:nvPicPr>
          <p:cNvPr id="35947" name="Picture 107" descr="birch_c10_2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51313"/>
            <a:ext cx="2305050" cy="181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8" name="Picture 108" descr="birch_c10_2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49725"/>
            <a:ext cx="2305050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51" name="Picture 111" descr="birch_c10_3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149725"/>
            <a:ext cx="230346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52" name="Picture 112" descr="birch_c10_3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149725"/>
            <a:ext cx="230346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75" name="Picture 135" descr="birch_c10_6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149725"/>
            <a:ext cx="230346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76" name="Picture 136" descr="birch_c10_6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149725"/>
            <a:ext cx="2303463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997" name="Group 157"/>
          <p:cNvGrpSpPr>
            <a:grpSpLocks/>
          </p:cNvGrpSpPr>
          <p:nvPr/>
        </p:nvGrpSpPr>
        <p:grpSpPr bwMode="auto">
          <a:xfrm>
            <a:off x="1497013" y="836613"/>
            <a:ext cx="288925" cy="1873250"/>
            <a:chOff x="943" y="527"/>
            <a:chExt cx="182" cy="1180"/>
          </a:xfrm>
        </p:grpSpPr>
        <p:sp>
          <p:nvSpPr>
            <p:cNvPr id="35979" name="Oval 139"/>
            <p:cNvSpPr>
              <a:spLocks noChangeArrowheads="1"/>
            </p:cNvSpPr>
            <p:nvPr/>
          </p:nvSpPr>
          <p:spPr bwMode="auto">
            <a:xfrm>
              <a:off x="988" y="1570"/>
              <a:ext cx="136" cy="1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83" name="Text Box 143"/>
            <p:cNvSpPr txBox="1">
              <a:spLocks noChangeArrowheads="1"/>
            </p:cNvSpPr>
            <p:nvPr/>
          </p:nvSpPr>
          <p:spPr bwMode="auto">
            <a:xfrm>
              <a:off x="943" y="981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/>
                <a:t>1</a:t>
              </a:r>
            </a:p>
          </p:txBody>
        </p:sp>
        <p:sp>
          <p:nvSpPr>
            <p:cNvPr id="35993" name="Oval 153"/>
            <p:cNvSpPr>
              <a:spLocks noChangeArrowheads="1"/>
            </p:cNvSpPr>
            <p:nvPr/>
          </p:nvSpPr>
          <p:spPr bwMode="auto">
            <a:xfrm>
              <a:off x="988" y="527"/>
              <a:ext cx="136" cy="13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998" name="Group 158"/>
          <p:cNvGrpSpPr>
            <a:grpSpLocks/>
          </p:cNvGrpSpPr>
          <p:nvPr/>
        </p:nvGrpSpPr>
        <p:grpSpPr bwMode="auto">
          <a:xfrm>
            <a:off x="2720975" y="1125538"/>
            <a:ext cx="288925" cy="2016125"/>
            <a:chOff x="1714" y="709"/>
            <a:chExt cx="182" cy="1270"/>
          </a:xfrm>
        </p:grpSpPr>
        <p:sp>
          <p:nvSpPr>
            <p:cNvPr id="35981" name="Oval 141"/>
            <p:cNvSpPr>
              <a:spLocks noChangeArrowheads="1"/>
            </p:cNvSpPr>
            <p:nvPr/>
          </p:nvSpPr>
          <p:spPr bwMode="auto">
            <a:xfrm>
              <a:off x="1759" y="1842"/>
              <a:ext cx="136" cy="13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84" name="Text Box 144"/>
            <p:cNvSpPr txBox="1">
              <a:spLocks noChangeArrowheads="1"/>
            </p:cNvSpPr>
            <p:nvPr/>
          </p:nvSpPr>
          <p:spPr bwMode="auto">
            <a:xfrm>
              <a:off x="1714" y="1162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i-FI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5994" name="Oval 154"/>
            <p:cNvSpPr>
              <a:spLocks noChangeArrowheads="1"/>
            </p:cNvSpPr>
            <p:nvPr/>
          </p:nvSpPr>
          <p:spPr bwMode="auto">
            <a:xfrm>
              <a:off x="1714" y="709"/>
              <a:ext cx="136" cy="13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5999" name="Group 159"/>
          <p:cNvGrpSpPr>
            <a:grpSpLocks/>
          </p:cNvGrpSpPr>
          <p:nvPr/>
        </p:nvGrpSpPr>
        <p:grpSpPr bwMode="auto">
          <a:xfrm>
            <a:off x="4592638" y="1557338"/>
            <a:ext cx="336550" cy="1657350"/>
            <a:chOff x="2893" y="981"/>
            <a:chExt cx="212" cy="1044"/>
          </a:xfrm>
        </p:grpSpPr>
        <p:sp>
          <p:nvSpPr>
            <p:cNvPr id="35982" name="Oval 142"/>
            <p:cNvSpPr>
              <a:spLocks noChangeArrowheads="1"/>
            </p:cNvSpPr>
            <p:nvPr/>
          </p:nvSpPr>
          <p:spPr bwMode="auto">
            <a:xfrm>
              <a:off x="2939" y="981"/>
              <a:ext cx="136" cy="137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95" name="Oval 155"/>
            <p:cNvSpPr>
              <a:spLocks noChangeArrowheads="1"/>
            </p:cNvSpPr>
            <p:nvPr/>
          </p:nvSpPr>
          <p:spPr bwMode="auto">
            <a:xfrm>
              <a:off x="2939" y="1888"/>
              <a:ext cx="136" cy="137"/>
            </a:xfrm>
            <a:prstGeom prst="ellips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996" name="Rectangle 156"/>
            <p:cNvSpPr>
              <a:spLocks noChangeArrowheads="1"/>
            </p:cNvSpPr>
            <p:nvPr/>
          </p:nvSpPr>
          <p:spPr bwMode="auto">
            <a:xfrm>
              <a:off x="2893" y="1298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i-FI">
                  <a:solidFill>
                    <a:srgbClr val="0000FF"/>
                  </a:solidFill>
                </a:rPr>
                <a:t>3</a:t>
              </a:r>
            </a:p>
          </p:txBody>
        </p:sp>
      </p:grpSp>
      <p:pic>
        <p:nvPicPr>
          <p:cNvPr id="36006" name="Picture 166" descr="birch_c10_6_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4149725"/>
            <a:ext cx="2303462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7" name="Picture 167" descr="birch_c10_6_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149725"/>
            <a:ext cx="2303463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9" name="Picture 169" descr="birch_c10_3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149725"/>
            <a:ext cx="2290763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12" name="Picture 172" descr="birch_c10_2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49725"/>
            <a:ext cx="2305050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08" name="Picture 168" descr="birch_c10_3_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149725"/>
            <a:ext cx="2290763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13" name="Picture 173" descr="birch_c10_2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49725"/>
            <a:ext cx="2305050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11" name="Picture 171" descr="birch_c10_2_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49725"/>
            <a:ext cx="23050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10" name="Picture 170" descr="birch_c10_2_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4149725"/>
            <a:ext cx="23050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789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6 0.0 L 0.59584 -0.3319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6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2.22222E-6 L 0.05465 -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5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35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30769E-6 4.81481E-6 L 0.48045 -0.184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2" y="-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4 -0.00023 L 0.32355 -0.0002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5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35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4.81481E-6 L 0.26186 -0.0166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6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2" grpId="0"/>
      <p:bldP spid="35883" grpId="0"/>
      <p:bldP spid="358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accurate</a:t>
            </a:r>
            <a:r>
              <a:rPr lang="fi-FI" dirty="0" smtClean="0"/>
              <a:t> </a:t>
            </a:r>
            <a:r>
              <a:rPr lang="fi-FI" dirty="0" err="1" smtClean="0"/>
              <a:t>velocity</a:t>
            </a:r>
            <a:r>
              <a:rPr lang="fi-FI" dirty="0" smtClean="0"/>
              <a:t> </a:t>
            </a:r>
            <a:r>
              <a:rPr lang="fi-FI" dirty="0" err="1" smtClean="0"/>
              <a:t>profile</a:t>
            </a:r>
            <a:r>
              <a:rPr lang="fi-FI" dirty="0" smtClean="0"/>
              <a:t> </a:t>
            </a:r>
            <a:r>
              <a:rPr lang="fi-FI" dirty="0" err="1" smtClean="0"/>
              <a:t>maesurement</a:t>
            </a:r>
            <a:r>
              <a:rPr lang="fi-FI" dirty="0" smtClean="0"/>
              <a:t>?</a:t>
            </a:r>
            <a:br>
              <a:rPr lang="fi-FI" dirty="0" smtClean="0"/>
            </a:br>
            <a:r>
              <a:rPr lang="fi-FI" sz="1600" dirty="0" smtClean="0"/>
              <a:t>(</a:t>
            </a:r>
            <a:r>
              <a:rPr lang="fi-FI" sz="1600" dirty="0" err="1" smtClean="0"/>
              <a:t>Only</a:t>
            </a:r>
            <a:r>
              <a:rPr lang="fi-FI" sz="1600" dirty="0" smtClean="0"/>
              <a:t> </a:t>
            </a:r>
            <a:r>
              <a:rPr lang="fi-FI" sz="1600" dirty="0" err="1" smtClean="0"/>
              <a:t>direct</a:t>
            </a:r>
            <a:r>
              <a:rPr lang="fi-FI" sz="1600" dirty="0" smtClean="0"/>
              <a:t> </a:t>
            </a:r>
            <a:r>
              <a:rPr lang="fi-FI" sz="1600" dirty="0" err="1" smtClean="0"/>
              <a:t>measurements</a:t>
            </a:r>
            <a:r>
              <a:rPr lang="fi-FI" sz="1600" dirty="0" smtClean="0"/>
              <a:t> no </a:t>
            </a:r>
            <a:r>
              <a:rPr lang="fi-FI" sz="1600" dirty="0" err="1" smtClean="0"/>
              <a:t>assumptions</a:t>
            </a:r>
            <a:r>
              <a:rPr lang="fi-FI" sz="1600" dirty="0" smtClean="0"/>
              <a:t> </a:t>
            </a:r>
            <a:r>
              <a:rPr lang="fi-FI" sz="1600" dirty="0" err="1" smtClean="0"/>
              <a:t>needed</a:t>
            </a:r>
            <a:r>
              <a:rPr lang="fi-FI" sz="1600" dirty="0" smtClean="0"/>
              <a:t>)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3962400" cy="515888"/>
          </a:xfrm>
        </p:spPr>
        <p:txBody>
          <a:bodyPr/>
          <a:lstStyle/>
          <a:p>
            <a:r>
              <a:rPr lang="fi-FI" dirty="0" err="1" smtClean="0"/>
              <a:t>Shear</a:t>
            </a:r>
            <a:r>
              <a:rPr lang="fi-FI" dirty="0" smtClean="0"/>
              <a:t> </a:t>
            </a:r>
            <a:r>
              <a:rPr lang="fi-FI" dirty="0" err="1" smtClean="0"/>
              <a:t>viscosity</a:t>
            </a:r>
            <a:endParaRPr lang="fi-FI" dirty="0" smtClean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30131987"/>
              </p:ext>
            </p:extLst>
          </p:nvPr>
        </p:nvGraphicFramePr>
        <p:xfrm>
          <a:off x="5015068" y="1556792"/>
          <a:ext cx="4640709" cy="254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2" name="Chart" r:id="rId3" imgW="5886450" imgH="3495675" progId="Excel.Sheet.8">
                  <p:embed/>
                </p:oleObj>
              </mc:Choice>
              <mc:Fallback>
                <p:oleObj name="Chart" r:id="rId3" imgW="5886450" imgH="3495675" progId="Excel.Sheet.8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068" y="1556792"/>
                        <a:ext cx="4640709" cy="2543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265242"/>
            <a:ext cx="3456384" cy="256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8824" y="4855754"/>
            <a:ext cx="3499801" cy="197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6969224" y="4653136"/>
            <a:ext cx="2798928" cy="2230885"/>
            <a:chOff x="139700" y="1031875"/>
            <a:chExt cx="6750050" cy="4772025"/>
          </a:xfrm>
        </p:grpSpPr>
        <p:graphicFrame>
          <p:nvGraphicFramePr>
            <p:cNvPr id="8" name="Object 4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139700" y="1031875"/>
            <a:ext cx="6750050" cy="477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3" name="Graph" r:id="rId7" imgW="4276800" imgH="3024000" progId="">
                    <p:embed/>
                  </p:oleObj>
                </mc:Choice>
                <mc:Fallback>
                  <p:oleObj name="Graph" r:id="rId7" imgW="4276800" imgH="3024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700" y="1031875"/>
                          <a:ext cx="6750050" cy="4772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337300" y="4483100"/>
              <a:ext cx="281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*</a:t>
              </a:r>
              <a:endParaRPr lang="en-US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992560" y="2348880"/>
            <a:ext cx="3962400" cy="5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 err="1"/>
              <a:t>Yield</a:t>
            </a:r>
            <a:r>
              <a:rPr lang="fi-FI" dirty="0"/>
              <a:t> </a:t>
            </a:r>
            <a:r>
              <a:rPr lang="fi-FI" dirty="0" err="1"/>
              <a:t>stress</a:t>
            </a:r>
            <a:r>
              <a:rPr lang="fi-FI" dirty="0"/>
              <a:t> (</a:t>
            </a:r>
            <a:r>
              <a:rPr lang="fi-FI" dirty="0" err="1"/>
              <a:t>floc</a:t>
            </a:r>
            <a:r>
              <a:rPr lang="fi-FI" dirty="0"/>
              <a:t> </a:t>
            </a:r>
            <a:r>
              <a:rPr lang="fi-FI" dirty="0" err="1"/>
              <a:t>strength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992560" y="2833936"/>
            <a:ext cx="3962400" cy="5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dirty="0" err="1"/>
              <a:t>Lubrication</a:t>
            </a:r>
            <a:r>
              <a:rPr lang="fi-FI" dirty="0"/>
              <a:t> </a:t>
            </a:r>
            <a:r>
              <a:rPr lang="fi-FI" dirty="0" err="1"/>
              <a:t>layer</a:t>
            </a:r>
            <a:endParaRPr lang="fi-FI" dirty="0"/>
          </a:p>
          <a:p>
            <a:pPr lvl="1"/>
            <a:r>
              <a:rPr lang="fi-FI" dirty="0"/>
              <a:t>Drag </a:t>
            </a:r>
            <a:r>
              <a:rPr lang="fi-FI" dirty="0" err="1"/>
              <a:t>reduction</a:t>
            </a:r>
            <a:endParaRPr lang="fi-FI" dirty="0"/>
          </a:p>
          <a:p>
            <a:pPr lvl="1"/>
            <a:r>
              <a:rPr lang="fi-FI" dirty="0" err="1"/>
              <a:t>Turbulence</a:t>
            </a:r>
            <a:r>
              <a:rPr lang="fi-FI" dirty="0"/>
              <a:t> </a:t>
            </a:r>
            <a:r>
              <a:rPr lang="fi-FI" dirty="0" err="1"/>
              <a:t>dissipation</a:t>
            </a:r>
            <a:r>
              <a:rPr lang="fi-FI" dirty="0"/>
              <a:t> </a:t>
            </a:r>
            <a:r>
              <a:rPr lang="fi-FI" dirty="0" err="1" smtClean="0"/>
              <a:t>rate</a:t>
            </a:r>
            <a:endParaRPr lang="fi-FI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69740" y="3933056"/>
            <a:ext cx="3962400" cy="5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Size of plug flow region</a:t>
            </a:r>
          </a:p>
        </p:txBody>
      </p:sp>
    </p:spTree>
    <p:extLst>
      <p:ext uri="{BB962C8B-B14F-4D97-AF65-F5344CB8AC3E}">
        <p14:creationId xmlns:p14="http://schemas.microsoft.com/office/powerpoint/2010/main" val="3029454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do</a:t>
            </a:r>
            <a:r>
              <a:rPr lang="fi-FI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Definition of </a:t>
            </a:r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geometries</a:t>
            </a:r>
            <a:endParaRPr lang="fi-FI" dirty="0"/>
          </a:p>
          <a:p>
            <a:pPr lvl="1"/>
            <a:r>
              <a:rPr lang="fi-FI" dirty="0" err="1" smtClean="0"/>
              <a:t>Sudden</a:t>
            </a:r>
            <a:r>
              <a:rPr lang="fi-FI" dirty="0" smtClean="0"/>
              <a:t> </a:t>
            </a:r>
            <a:r>
              <a:rPr lang="fi-FI" dirty="0" err="1" smtClean="0"/>
              <a:t>pipe</a:t>
            </a:r>
            <a:r>
              <a:rPr lang="fi-FI" dirty="0" smtClean="0"/>
              <a:t> </a:t>
            </a:r>
            <a:r>
              <a:rPr lang="fi-FI" dirty="0" err="1" smtClean="0"/>
              <a:t>contraction</a:t>
            </a:r>
            <a:r>
              <a:rPr lang="fi-FI" dirty="0" smtClean="0"/>
              <a:t> / </a:t>
            </a:r>
            <a:r>
              <a:rPr lang="fi-FI" dirty="0" err="1" smtClean="0"/>
              <a:t>expansion</a:t>
            </a:r>
            <a:r>
              <a:rPr lang="fi-FI" dirty="0" smtClean="0"/>
              <a:t>?</a:t>
            </a:r>
          </a:p>
          <a:p>
            <a:r>
              <a:rPr lang="fi-FI" dirty="0" err="1" smtClean="0"/>
              <a:t>Validation</a:t>
            </a:r>
            <a:r>
              <a:rPr lang="fi-FI" dirty="0" smtClean="0"/>
              <a:t> of </a:t>
            </a:r>
            <a:r>
              <a:rPr lang="fi-FI" dirty="0" err="1" smtClean="0"/>
              <a:t>measurements</a:t>
            </a:r>
            <a:r>
              <a:rPr lang="fi-FI" dirty="0" smtClean="0"/>
              <a:t> and </a:t>
            </a:r>
            <a:r>
              <a:rPr lang="fi-FI" dirty="0" err="1" smtClean="0"/>
              <a:t>models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well</a:t>
            </a:r>
            <a:r>
              <a:rPr lang="fi-FI" dirty="0" smtClean="0"/>
              <a:t> </a:t>
            </a:r>
            <a:r>
              <a:rPr lang="fi-FI" dirty="0" err="1" smtClean="0"/>
              <a:t>known</a:t>
            </a:r>
            <a:r>
              <a:rPr lang="fi-FI" dirty="0" smtClean="0"/>
              <a:t> </a:t>
            </a:r>
            <a:r>
              <a:rPr lang="fi-FI" dirty="0" err="1" smtClean="0"/>
              <a:t>fluids</a:t>
            </a:r>
            <a:endParaRPr lang="fi-FI" dirty="0" smtClean="0"/>
          </a:p>
          <a:p>
            <a:pPr lvl="1"/>
            <a:r>
              <a:rPr lang="fi-FI" dirty="0" err="1" smtClean="0"/>
              <a:t>Water</a:t>
            </a:r>
            <a:endParaRPr lang="fi-FI" dirty="0" smtClean="0"/>
          </a:p>
          <a:p>
            <a:pPr lvl="1"/>
            <a:r>
              <a:rPr lang="fi-FI" dirty="0" err="1" smtClean="0"/>
              <a:t>Carbopol</a:t>
            </a:r>
            <a:r>
              <a:rPr lang="fi-FI" dirty="0" smtClean="0"/>
              <a:t>?</a:t>
            </a:r>
          </a:p>
          <a:p>
            <a:r>
              <a:rPr lang="fi-FI" dirty="0" smtClean="0"/>
              <a:t>Definition of </a:t>
            </a:r>
            <a:r>
              <a:rPr lang="fi-FI" dirty="0" err="1" smtClean="0"/>
              <a:t>suspensions</a:t>
            </a:r>
            <a:endParaRPr lang="fi-FI" dirty="0" smtClean="0"/>
          </a:p>
          <a:p>
            <a:pPr lvl="1"/>
            <a:r>
              <a:rPr lang="fi-FI" dirty="0" err="1" smtClean="0"/>
              <a:t>Birch</a:t>
            </a:r>
            <a:endParaRPr lang="fi-FI" dirty="0" smtClean="0"/>
          </a:p>
          <a:p>
            <a:pPr lvl="1"/>
            <a:r>
              <a:rPr lang="fi-FI" dirty="0" err="1" smtClean="0"/>
              <a:t>Pine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MFC?</a:t>
            </a:r>
          </a:p>
          <a:p>
            <a:r>
              <a:rPr lang="fi-FI" dirty="0" err="1" smtClean="0"/>
              <a:t>Co-Operation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553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Training </a:t>
            </a:r>
            <a:r>
              <a:rPr lang="fi-FI" dirty="0" err="1" smtClean="0"/>
              <a:t>school</a:t>
            </a:r>
            <a:r>
              <a:rPr lang="fi-FI" dirty="0" smtClean="0"/>
              <a:t>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Preliminary </a:t>
            </a:r>
            <a:r>
              <a:rPr lang="fi-FI" dirty="0" err="1" smtClean="0"/>
              <a:t>schedule</a:t>
            </a:r>
            <a:endParaRPr lang="fi-FI" dirty="0" smtClean="0"/>
          </a:p>
          <a:p>
            <a:pPr lvl="1"/>
            <a:r>
              <a:rPr lang="fi-FI" dirty="0" smtClean="0"/>
              <a:t>KTH</a:t>
            </a:r>
          </a:p>
          <a:p>
            <a:pPr lvl="1"/>
            <a:r>
              <a:rPr lang="fi-FI" dirty="0" smtClean="0"/>
              <a:t>Boat </a:t>
            </a:r>
            <a:r>
              <a:rPr lang="fi-FI" dirty="0" err="1" smtClean="0"/>
              <a:t>trip</a:t>
            </a:r>
            <a:r>
              <a:rPr lang="fi-FI" dirty="0" smtClean="0"/>
              <a:t> to Finland and </a:t>
            </a:r>
            <a:r>
              <a:rPr lang="fi-FI" dirty="0" err="1" smtClean="0"/>
              <a:t>train</a:t>
            </a:r>
            <a:r>
              <a:rPr lang="fi-FI" dirty="0" smtClean="0"/>
              <a:t> to Jyväskylä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 smtClean="0"/>
          </a:p>
          <a:p>
            <a:pPr lvl="1"/>
            <a:r>
              <a:rPr lang="fi-FI" dirty="0" err="1" smtClean="0"/>
              <a:t>Lectures</a:t>
            </a:r>
            <a:endParaRPr lang="fi-FI" dirty="0" smtClean="0"/>
          </a:p>
          <a:p>
            <a:pPr lvl="2"/>
            <a:r>
              <a:rPr lang="fi-FI" sz="1600" dirty="0" err="1" smtClean="0"/>
              <a:t>Professor</a:t>
            </a:r>
            <a:r>
              <a:rPr lang="fi-FI" sz="1600" dirty="0" smtClean="0"/>
              <a:t> Risto Myllylä (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of Oulu): </a:t>
            </a:r>
            <a:r>
              <a:rPr lang="fi-FI" sz="1600" b="1" i="1" dirty="0" err="1" smtClean="0"/>
              <a:t>Principles</a:t>
            </a:r>
            <a:r>
              <a:rPr lang="fi-FI" sz="1600" b="1" i="1" dirty="0" smtClean="0"/>
              <a:t> of Optical </a:t>
            </a:r>
            <a:r>
              <a:rPr lang="fi-FI" sz="1600" b="1" i="1" dirty="0" err="1" smtClean="0"/>
              <a:t>Coherence</a:t>
            </a:r>
            <a:r>
              <a:rPr lang="fi-FI" sz="1600" b="1" i="1" dirty="0" smtClean="0"/>
              <a:t> </a:t>
            </a:r>
            <a:r>
              <a:rPr lang="fi-FI" sz="1600" b="1" i="1" dirty="0" err="1"/>
              <a:t>T</a:t>
            </a:r>
            <a:r>
              <a:rPr lang="fi-FI" sz="1600" b="1" i="1" dirty="0" err="1" smtClean="0"/>
              <a:t>omography</a:t>
            </a:r>
            <a:endParaRPr lang="fi-FI" sz="1600" b="1" i="1" dirty="0" smtClean="0"/>
          </a:p>
          <a:p>
            <a:pPr lvl="2"/>
            <a:r>
              <a:rPr lang="fi-FI" sz="1600" dirty="0" err="1" smtClean="0"/>
              <a:t>Professor</a:t>
            </a:r>
            <a:r>
              <a:rPr lang="fi-FI" sz="1600" dirty="0" smtClean="0"/>
              <a:t> Markku Kataja (</a:t>
            </a:r>
            <a:r>
              <a:rPr lang="fi-FI" sz="1600" dirty="0" err="1" smtClean="0"/>
              <a:t>University</a:t>
            </a:r>
            <a:r>
              <a:rPr lang="fi-FI" sz="1600" dirty="0" smtClean="0"/>
              <a:t> of Jyväskylä): </a:t>
            </a:r>
            <a:r>
              <a:rPr lang="fi-FI" sz="1600" b="1" i="1" dirty="0" err="1" smtClean="0"/>
              <a:t>Use</a:t>
            </a:r>
            <a:r>
              <a:rPr lang="fi-FI" sz="1600" b="1" i="1" dirty="0" smtClean="0"/>
              <a:t> of </a:t>
            </a:r>
            <a:r>
              <a:rPr lang="fi-FI" sz="1600" b="1" i="1" dirty="0" err="1" smtClean="0"/>
              <a:t>X-Ray</a:t>
            </a:r>
            <a:r>
              <a:rPr lang="fi-FI" sz="1600" b="1" i="1" dirty="0" smtClean="0"/>
              <a:t> </a:t>
            </a:r>
            <a:r>
              <a:rPr lang="el-GR" sz="1600" b="1" i="1" dirty="0" smtClean="0"/>
              <a:t>μ</a:t>
            </a:r>
            <a:r>
              <a:rPr lang="fi-FI" sz="1600" b="1" i="1" dirty="0" smtClean="0"/>
              <a:t> and </a:t>
            </a:r>
            <a:r>
              <a:rPr lang="fi-FI" sz="1600" b="1" i="1" dirty="0" err="1" smtClean="0"/>
              <a:t>nano</a:t>
            </a:r>
            <a:r>
              <a:rPr lang="fi-FI" sz="1600" b="1" i="1" dirty="0" smtClean="0"/>
              <a:t> </a:t>
            </a:r>
            <a:r>
              <a:rPr lang="fi-FI" sz="1600" b="1" i="1" dirty="0" err="1" smtClean="0"/>
              <a:t>Tomography</a:t>
            </a:r>
            <a:r>
              <a:rPr lang="fi-FI" sz="1600" b="1" i="1" dirty="0" smtClean="0"/>
              <a:t> to </a:t>
            </a:r>
            <a:r>
              <a:rPr lang="fi-FI" sz="1600" b="1" i="1" dirty="0" err="1" smtClean="0"/>
              <a:t>study</a:t>
            </a:r>
            <a:r>
              <a:rPr lang="fi-FI" sz="1600" b="1" i="1" dirty="0" smtClean="0"/>
              <a:t> </a:t>
            </a:r>
            <a:r>
              <a:rPr lang="fi-FI" sz="1600" b="1" i="1" dirty="0" err="1" smtClean="0"/>
              <a:t>struct</a:t>
            </a:r>
            <a:r>
              <a:rPr lang="fi-FI" sz="1600" b="1" i="1" dirty="0" err="1"/>
              <a:t>u</a:t>
            </a:r>
            <a:r>
              <a:rPr lang="fi-FI" sz="1600" b="1" i="1" dirty="0" err="1" smtClean="0"/>
              <a:t>re</a:t>
            </a:r>
            <a:r>
              <a:rPr lang="fi-FI" sz="1600" b="1" i="1" dirty="0" smtClean="0"/>
              <a:t> and </a:t>
            </a:r>
            <a:r>
              <a:rPr lang="fi-FI" sz="1600" b="1" i="1" dirty="0" err="1" smtClean="0"/>
              <a:t>flow</a:t>
            </a:r>
            <a:r>
              <a:rPr lang="fi-FI" sz="1600" b="1" i="1" dirty="0" smtClean="0"/>
              <a:t> in </a:t>
            </a:r>
            <a:r>
              <a:rPr lang="fi-FI" sz="1600" b="1" i="1" dirty="0" err="1" smtClean="0"/>
              <a:t>porous</a:t>
            </a:r>
            <a:r>
              <a:rPr lang="fi-FI" sz="1600" b="1" i="1" dirty="0" smtClean="0"/>
              <a:t> media</a:t>
            </a:r>
            <a:endParaRPr lang="fi-FI" sz="1600" dirty="0" smtClean="0"/>
          </a:p>
          <a:p>
            <a:pPr lvl="1"/>
            <a:r>
              <a:rPr lang="fi-FI" dirty="0" err="1" smtClean="0"/>
              <a:t>Hands</a:t>
            </a:r>
            <a:r>
              <a:rPr lang="fi-FI" dirty="0" smtClean="0"/>
              <a:t> on </a:t>
            </a:r>
            <a:r>
              <a:rPr lang="fi-FI" dirty="0" err="1" smtClean="0"/>
              <a:t>lab</a:t>
            </a:r>
            <a:r>
              <a:rPr lang="fi-FI" dirty="0" smtClean="0"/>
              <a:t> </a:t>
            </a:r>
            <a:r>
              <a:rPr lang="fi-FI" dirty="0" err="1" smtClean="0"/>
              <a:t>tour</a:t>
            </a:r>
            <a:r>
              <a:rPr lang="fi-FI" dirty="0" smtClean="0"/>
              <a:t>:</a:t>
            </a:r>
          </a:p>
          <a:p>
            <a:pPr lvl="2"/>
            <a:r>
              <a:rPr lang="fi-FI" sz="1600" dirty="0" err="1" smtClean="0"/>
              <a:t>Laboratory</a:t>
            </a:r>
            <a:r>
              <a:rPr lang="fi-FI" sz="1600" dirty="0" smtClean="0"/>
              <a:t> </a:t>
            </a:r>
            <a:r>
              <a:rPr lang="fi-FI" sz="1600" dirty="0" err="1" smtClean="0"/>
              <a:t>scale</a:t>
            </a:r>
            <a:r>
              <a:rPr lang="fi-FI" sz="1600" dirty="0" smtClean="0"/>
              <a:t> </a:t>
            </a:r>
            <a:r>
              <a:rPr lang="fi-FI" sz="1600" dirty="0" err="1" smtClean="0"/>
              <a:t>pipe</a:t>
            </a:r>
            <a:r>
              <a:rPr lang="fi-FI" sz="1600" dirty="0" smtClean="0"/>
              <a:t> rheometry: </a:t>
            </a:r>
            <a:r>
              <a:rPr lang="fi-FI" sz="1600" b="1" i="1" dirty="0" err="1" smtClean="0"/>
              <a:t>Use</a:t>
            </a:r>
            <a:r>
              <a:rPr lang="fi-FI" sz="1600" b="1" i="1" dirty="0" smtClean="0"/>
              <a:t> of OCT and UDV</a:t>
            </a:r>
          </a:p>
          <a:p>
            <a:pPr lvl="2"/>
            <a:r>
              <a:rPr lang="fi-FI" sz="1600" dirty="0" smtClean="0"/>
              <a:t>Optical </a:t>
            </a:r>
            <a:r>
              <a:rPr lang="fi-FI" sz="1600" dirty="0" err="1" smtClean="0"/>
              <a:t>measurement</a:t>
            </a:r>
            <a:r>
              <a:rPr lang="fi-FI" sz="1600" dirty="0" smtClean="0"/>
              <a:t> </a:t>
            </a:r>
            <a:r>
              <a:rPr lang="fi-FI" sz="1600" dirty="0" err="1" smtClean="0"/>
              <a:t>methods</a:t>
            </a:r>
            <a:r>
              <a:rPr lang="fi-FI" sz="1600" dirty="0" smtClean="0"/>
              <a:t>:</a:t>
            </a:r>
          </a:p>
          <a:p>
            <a:pPr lvl="3"/>
            <a:r>
              <a:rPr lang="en-GB" sz="1600" b="1" i="1" dirty="0" smtClean="0"/>
              <a:t>High speed video imaging</a:t>
            </a:r>
          </a:p>
          <a:p>
            <a:pPr lvl="3"/>
            <a:r>
              <a:rPr lang="fi-FI" sz="1600" b="1" i="1" dirty="0" err="1" smtClean="0"/>
              <a:t>Floc</a:t>
            </a:r>
            <a:r>
              <a:rPr lang="fi-FI" sz="1600" b="1" i="1" dirty="0" smtClean="0"/>
              <a:t> </a:t>
            </a:r>
            <a:r>
              <a:rPr lang="fi-FI" sz="1600" b="1" i="1" dirty="0" err="1" smtClean="0"/>
              <a:t>size</a:t>
            </a:r>
            <a:r>
              <a:rPr lang="fi-FI" sz="1600" b="1" i="1" dirty="0" smtClean="0"/>
              <a:t> </a:t>
            </a:r>
            <a:r>
              <a:rPr lang="fi-FI" sz="1600" b="1" i="1" dirty="0" err="1" smtClean="0"/>
              <a:t>evolution</a:t>
            </a:r>
            <a:r>
              <a:rPr lang="fi-FI" sz="1600" b="1" i="1" dirty="0" smtClean="0"/>
              <a:t> </a:t>
            </a:r>
            <a:r>
              <a:rPr lang="fi-FI" sz="1600" b="1" i="1" dirty="0" err="1" smtClean="0"/>
              <a:t>measurements</a:t>
            </a:r>
            <a:endParaRPr lang="en-GB" sz="1600" b="1" i="1" dirty="0"/>
          </a:p>
          <a:p>
            <a:pPr lvl="3"/>
            <a:endParaRPr lang="en-GB" sz="1600" b="1" i="1" dirty="0"/>
          </a:p>
        </p:txBody>
      </p:sp>
      <p:pic>
        <p:nvPicPr>
          <p:cNvPr id="28674" name="Picture 2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487488"/>
            <a:ext cx="1538288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35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Motivation</a:t>
            </a:r>
            <a:r>
              <a:rPr lang="fi-FI" dirty="0" smtClean="0"/>
              <a:t> / </a:t>
            </a:r>
            <a:r>
              <a:rPr lang="fi-FI" dirty="0" err="1" smtClean="0"/>
              <a:t>Goal</a:t>
            </a:r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720304"/>
            <a:ext cx="9245600" cy="4445000"/>
          </a:xfrm>
        </p:spPr>
        <p:txBody>
          <a:bodyPr/>
          <a:lstStyle/>
          <a:p>
            <a:r>
              <a:rPr lang="en-US" dirty="0" smtClean="0"/>
              <a:t>Characterize rheological behavior of Microfibrillated cellulose suspensions</a:t>
            </a:r>
          </a:p>
          <a:p>
            <a:pPr lvl="1"/>
            <a:r>
              <a:rPr lang="en-US" dirty="0" smtClean="0"/>
              <a:t>Rheology and composition of Microfibrillated Cellulose (MFC) is very complex</a:t>
            </a:r>
          </a:p>
          <a:p>
            <a:r>
              <a:rPr lang="en-US" dirty="0" smtClean="0"/>
              <a:t>Develop a well controlled flow environment 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Repeatable</a:t>
            </a:r>
          </a:p>
          <a:p>
            <a:pPr lvl="1"/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Low volumes</a:t>
            </a:r>
          </a:p>
          <a:p>
            <a:pPr lvl="1"/>
            <a:r>
              <a:rPr lang="en-US" dirty="0" smtClean="0"/>
              <a:t>High dynamic and viscosity range</a:t>
            </a:r>
          </a:p>
          <a:p>
            <a:pPr lvl="1"/>
            <a:r>
              <a:rPr lang="en-US" dirty="0" smtClean="0"/>
              <a:t>Allows flocculation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52133" y="2926080"/>
            <a:ext cx="2595579" cy="3203258"/>
            <a:chOff x="6603999" y="2882900"/>
            <a:chExt cx="1973264" cy="3246438"/>
          </a:xfrm>
        </p:grpSpPr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6603999" y="2882900"/>
              <a:ext cx="1928813" cy="3246438"/>
              <a:chOff x="5686425" y="1109663"/>
              <a:chExt cx="2846388" cy="5019675"/>
            </a:xfrm>
          </p:grpSpPr>
          <p:cxnSp>
            <p:nvCxnSpPr>
              <p:cNvPr id="12" name="Straight Arrow Connector 16"/>
              <p:cNvCxnSpPr>
                <a:cxnSpLocks noChangeShapeType="1"/>
              </p:cNvCxnSpPr>
              <p:nvPr/>
            </p:nvCxnSpPr>
            <p:spPr bwMode="auto">
              <a:xfrm rot="10800000">
                <a:off x="5772728" y="3906981"/>
                <a:ext cx="277091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5935133" y="2135188"/>
                <a:ext cx="296334" cy="1773237"/>
              </a:xfrm>
              <a:custGeom>
                <a:avLst/>
                <a:gdLst>
                  <a:gd name="T0" fmla="*/ 271992 w 296334"/>
                  <a:gd name="T1" fmla="*/ 27192 h 1966912"/>
                  <a:gd name="T2" fmla="*/ 233892 w 296334"/>
                  <a:gd name="T3" fmla="*/ 32917 h 1966912"/>
                  <a:gd name="T4" fmla="*/ 144992 w 296334"/>
                  <a:gd name="T5" fmla="*/ 35779 h 1966912"/>
                  <a:gd name="T6" fmla="*/ 106892 w 296334"/>
                  <a:gd name="T7" fmla="*/ 72990 h 1966912"/>
                  <a:gd name="T8" fmla="*/ 110067 w 296334"/>
                  <a:gd name="T9" fmla="*/ 178898 h 1966912"/>
                  <a:gd name="T10" fmla="*/ 113242 w 296334"/>
                  <a:gd name="T11" fmla="*/ 1146378 h 1966912"/>
                  <a:gd name="T12" fmla="*/ 116417 w 296334"/>
                  <a:gd name="T13" fmla="*/ 1773237 h 1966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6334" h="1966912">
                    <a:moveTo>
                      <a:pt x="271992" y="30162"/>
                    </a:moveTo>
                    <a:cubicBezTo>
                      <a:pt x="296334" y="29104"/>
                      <a:pt x="0" y="40745"/>
                      <a:pt x="233892" y="36512"/>
                    </a:cubicBezTo>
                    <a:cubicBezTo>
                      <a:pt x="224896" y="36512"/>
                      <a:pt x="166159" y="32279"/>
                      <a:pt x="144992" y="39687"/>
                    </a:cubicBezTo>
                    <a:cubicBezTo>
                      <a:pt x="123825" y="47095"/>
                      <a:pt x="112713" y="54504"/>
                      <a:pt x="106892" y="80962"/>
                    </a:cubicBezTo>
                    <a:cubicBezTo>
                      <a:pt x="101071" y="107420"/>
                      <a:pt x="109009" y="0"/>
                      <a:pt x="110067" y="198437"/>
                    </a:cubicBezTo>
                    <a:cubicBezTo>
                      <a:pt x="111125" y="396874"/>
                      <a:pt x="112184" y="976841"/>
                      <a:pt x="113242" y="1271587"/>
                    </a:cubicBezTo>
                    <a:cubicBezTo>
                      <a:pt x="114300" y="1566333"/>
                      <a:pt x="115358" y="1766622"/>
                      <a:pt x="116417" y="1966912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arrow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 bwMode="auto">
              <a:xfrm>
                <a:off x="6035675" y="4570413"/>
                <a:ext cx="290513" cy="1255712"/>
              </a:xfrm>
              <a:custGeom>
                <a:avLst/>
                <a:gdLst>
                  <a:gd name="connsiteX0" fmla="*/ 285353 w 285353"/>
                  <a:gd name="connsiteY0" fmla="*/ 1254919 h 1254919"/>
                  <a:gd name="connsiteX1" fmla="*/ 204390 w 285353"/>
                  <a:gd name="connsiteY1" fmla="*/ 1154907 h 1254919"/>
                  <a:gd name="connsiteX2" fmla="*/ 190103 w 285353"/>
                  <a:gd name="connsiteY2" fmla="*/ 1069182 h 1254919"/>
                  <a:gd name="connsiteX3" fmla="*/ 192484 w 285353"/>
                  <a:gd name="connsiteY3" fmla="*/ 609600 h 1254919"/>
                  <a:gd name="connsiteX4" fmla="*/ 187721 w 285353"/>
                  <a:gd name="connsiteY4" fmla="*/ 252413 h 1254919"/>
                  <a:gd name="connsiteX5" fmla="*/ 75803 w 285353"/>
                  <a:gd name="connsiteY5" fmla="*/ 221457 h 1254919"/>
                  <a:gd name="connsiteX6" fmla="*/ 11509 w 285353"/>
                  <a:gd name="connsiteY6" fmla="*/ 200025 h 1254919"/>
                  <a:gd name="connsiteX7" fmla="*/ 6746 w 285353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202804 w 290910"/>
                  <a:gd name="connsiteY3" fmla="*/ 607219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3279 w 290910"/>
                  <a:gd name="connsiteY3" fmla="*/ 607219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910" h="1254919">
                    <a:moveTo>
                      <a:pt x="290910" y="1254919"/>
                    </a:moveTo>
                    <a:cubicBezTo>
                      <a:pt x="258366" y="1220391"/>
                      <a:pt x="225822" y="1185863"/>
                      <a:pt x="209947" y="1154907"/>
                    </a:cubicBezTo>
                    <a:cubicBezTo>
                      <a:pt x="194072" y="1123951"/>
                      <a:pt x="196851" y="1160463"/>
                      <a:pt x="195660" y="1069182"/>
                    </a:cubicBezTo>
                    <a:cubicBezTo>
                      <a:pt x="194470" y="977901"/>
                      <a:pt x="193676" y="740569"/>
                      <a:pt x="193279" y="607219"/>
                    </a:cubicBezTo>
                    <a:cubicBezTo>
                      <a:pt x="192882" y="473869"/>
                      <a:pt x="191691" y="340916"/>
                      <a:pt x="193278" y="269082"/>
                    </a:cubicBezTo>
                    <a:cubicBezTo>
                      <a:pt x="190103" y="221060"/>
                      <a:pt x="144066" y="213520"/>
                      <a:pt x="114697" y="221457"/>
                    </a:cubicBezTo>
                    <a:cubicBezTo>
                      <a:pt x="85328" y="219870"/>
                      <a:pt x="34132" y="236935"/>
                      <a:pt x="17066" y="200025"/>
                    </a:cubicBezTo>
                    <a:cubicBezTo>
                      <a:pt x="0" y="163116"/>
                      <a:pt x="8930" y="81558"/>
                      <a:pt x="12303" y="0"/>
                    </a:cubicBezTo>
                  </a:path>
                </a:pathLst>
              </a:custGeom>
              <a:ln w="57150">
                <a:solidFill>
                  <a:srgbClr val="00B050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15" name="Picture 5" descr="laitekuva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86425" y="1109663"/>
                <a:ext cx="2846388" cy="5019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Freeform 15"/>
              <p:cNvSpPr/>
              <p:nvPr/>
            </p:nvSpPr>
            <p:spPr bwMode="auto">
              <a:xfrm>
                <a:off x="6038850" y="4570413"/>
                <a:ext cx="290513" cy="1255712"/>
              </a:xfrm>
              <a:custGeom>
                <a:avLst/>
                <a:gdLst>
                  <a:gd name="connsiteX0" fmla="*/ 285353 w 285353"/>
                  <a:gd name="connsiteY0" fmla="*/ 1254919 h 1254919"/>
                  <a:gd name="connsiteX1" fmla="*/ 204390 w 285353"/>
                  <a:gd name="connsiteY1" fmla="*/ 1154907 h 1254919"/>
                  <a:gd name="connsiteX2" fmla="*/ 190103 w 285353"/>
                  <a:gd name="connsiteY2" fmla="*/ 1069182 h 1254919"/>
                  <a:gd name="connsiteX3" fmla="*/ 192484 w 285353"/>
                  <a:gd name="connsiteY3" fmla="*/ 609600 h 1254919"/>
                  <a:gd name="connsiteX4" fmla="*/ 187721 w 285353"/>
                  <a:gd name="connsiteY4" fmla="*/ 252413 h 1254919"/>
                  <a:gd name="connsiteX5" fmla="*/ 75803 w 285353"/>
                  <a:gd name="connsiteY5" fmla="*/ 221457 h 1254919"/>
                  <a:gd name="connsiteX6" fmla="*/ 11509 w 285353"/>
                  <a:gd name="connsiteY6" fmla="*/ 200025 h 1254919"/>
                  <a:gd name="connsiteX7" fmla="*/ 6746 w 285353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8041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52413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0897 w 290910"/>
                  <a:gd name="connsiteY3" fmla="*/ 609600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202804 w 290910"/>
                  <a:gd name="connsiteY3" fmla="*/ 607219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  <a:gd name="connsiteX0" fmla="*/ 290910 w 290910"/>
                  <a:gd name="connsiteY0" fmla="*/ 1254919 h 1254919"/>
                  <a:gd name="connsiteX1" fmla="*/ 209947 w 290910"/>
                  <a:gd name="connsiteY1" fmla="*/ 1154907 h 1254919"/>
                  <a:gd name="connsiteX2" fmla="*/ 195660 w 290910"/>
                  <a:gd name="connsiteY2" fmla="*/ 1069182 h 1254919"/>
                  <a:gd name="connsiteX3" fmla="*/ 193279 w 290910"/>
                  <a:gd name="connsiteY3" fmla="*/ 607219 h 1254919"/>
                  <a:gd name="connsiteX4" fmla="*/ 193278 w 290910"/>
                  <a:gd name="connsiteY4" fmla="*/ 269082 h 1254919"/>
                  <a:gd name="connsiteX5" fmla="*/ 114697 w 290910"/>
                  <a:gd name="connsiteY5" fmla="*/ 221457 h 1254919"/>
                  <a:gd name="connsiteX6" fmla="*/ 17066 w 290910"/>
                  <a:gd name="connsiteY6" fmla="*/ 200025 h 1254919"/>
                  <a:gd name="connsiteX7" fmla="*/ 12303 w 290910"/>
                  <a:gd name="connsiteY7" fmla="*/ 0 h 125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910" h="1254919">
                    <a:moveTo>
                      <a:pt x="290910" y="1254919"/>
                    </a:moveTo>
                    <a:cubicBezTo>
                      <a:pt x="258366" y="1220391"/>
                      <a:pt x="225822" y="1185863"/>
                      <a:pt x="209947" y="1154907"/>
                    </a:cubicBezTo>
                    <a:cubicBezTo>
                      <a:pt x="194072" y="1123951"/>
                      <a:pt x="196851" y="1160463"/>
                      <a:pt x="195660" y="1069182"/>
                    </a:cubicBezTo>
                    <a:cubicBezTo>
                      <a:pt x="194470" y="977901"/>
                      <a:pt x="193676" y="740569"/>
                      <a:pt x="193279" y="607219"/>
                    </a:cubicBezTo>
                    <a:cubicBezTo>
                      <a:pt x="192882" y="473869"/>
                      <a:pt x="191691" y="340916"/>
                      <a:pt x="193278" y="269082"/>
                    </a:cubicBezTo>
                    <a:cubicBezTo>
                      <a:pt x="190103" y="221060"/>
                      <a:pt x="144066" y="213520"/>
                      <a:pt x="114697" y="221457"/>
                    </a:cubicBezTo>
                    <a:cubicBezTo>
                      <a:pt x="85328" y="219870"/>
                      <a:pt x="34132" y="236935"/>
                      <a:pt x="17066" y="200025"/>
                    </a:cubicBezTo>
                    <a:cubicBezTo>
                      <a:pt x="0" y="163116"/>
                      <a:pt x="8930" y="81558"/>
                      <a:pt x="12303" y="0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4675981" y="4083844"/>
                <a:ext cx="3489325" cy="1588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none" w="med" len="me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Rectangle 17"/>
            <p:cNvSpPr/>
            <p:nvPr/>
          </p:nvSpPr>
          <p:spPr bwMode="auto">
            <a:xfrm>
              <a:off x="7405688" y="5143500"/>
              <a:ext cx="1171575" cy="9620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</p:spTree>
    <p:extLst>
      <p:ext uri="{BB962C8B-B14F-4D97-AF65-F5344CB8AC3E}">
        <p14:creationId xmlns:p14="http://schemas.microsoft.com/office/powerpoint/2010/main" val="6622837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99060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4784"/>
            <a:ext cx="9328150" cy="4243959"/>
          </a:xfrm>
        </p:spPr>
        <p:txBody>
          <a:bodyPr/>
          <a:lstStyle/>
          <a:p>
            <a:r>
              <a:rPr lang="en-US" dirty="0" smtClean="0"/>
              <a:t>Rheology – a science of flow and deformation of matter</a:t>
            </a:r>
          </a:p>
          <a:p>
            <a:r>
              <a:rPr lang="en-US" dirty="0" smtClean="0"/>
              <a:t>Most of traditional </a:t>
            </a:r>
            <a:r>
              <a:rPr lang="en-US" dirty="0" err="1" smtClean="0"/>
              <a:t>rheometers</a:t>
            </a:r>
            <a:r>
              <a:rPr lang="en-US" dirty="0" smtClean="0"/>
              <a:t> don’t work for flocculating or granular suspensions</a:t>
            </a:r>
          </a:p>
          <a:p>
            <a:r>
              <a:rPr lang="en-US" dirty="0" smtClean="0"/>
              <a:t>In traditional rheology true velocity profile of the flow is not used</a:t>
            </a:r>
          </a:p>
          <a:p>
            <a:pPr lvl="1"/>
            <a:r>
              <a:rPr lang="en-US" dirty="0" smtClean="0"/>
              <a:t>This is compensated by using assumptions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441" y="3295651"/>
            <a:ext cx="2151459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0464"/>
            <a:ext cx="3714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479" y="2900364"/>
            <a:ext cx="3038871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</p:spTree>
    <p:extLst>
      <p:ext uri="{BB962C8B-B14F-4D97-AF65-F5344CB8AC3E}">
        <p14:creationId xmlns:p14="http://schemas.microsoft.com/office/powerpoint/2010/main" val="33415094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smtClean="0"/>
              <a:t>Rheology in Pipe Flow:</a:t>
            </a:r>
            <a:endParaRPr lang="en-US" sz="3200"/>
          </a:p>
        </p:txBody>
      </p:sp>
      <p:sp>
        <p:nvSpPr>
          <p:cNvPr id="5" name="Rectangle 4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</p:spTree>
    <p:extLst>
      <p:ext uri="{BB962C8B-B14F-4D97-AF65-F5344CB8AC3E}">
        <p14:creationId xmlns:p14="http://schemas.microsoft.com/office/powerpoint/2010/main" val="24696886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548680"/>
            <a:ext cx="9328150" cy="914400"/>
          </a:xfrm>
        </p:spPr>
        <p:txBody>
          <a:bodyPr/>
          <a:lstStyle/>
          <a:p>
            <a:r>
              <a:rPr lang="en-US" dirty="0" smtClean="0"/>
              <a:t>Apparent viscosity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7938" y="5641698"/>
            <a:ext cx="1950244" cy="468312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solidFill>
                  <a:srgbClr val="FF6405"/>
                </a:solidFill>
              </a:rPr>
              <a:t>Shear stress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3810666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425" y="6000474"/>
            <a:ext cx="1298442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319" y="6000474"/>
            <a:ext cx="1473861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85"/>
          <p:cNvSpPr>
            <a:spLocks noChangeArrowheads="1"/>
          </p:cNvSpPr>
          <p:nvPr/>
        </p:nvSpPr>
        <p:spPr bwMode="auto">
          <a:xfrm>
            <a:off x="1676798" y="5640111"/>
            <a:ext cx="163380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 eaLnBrk="0" hangingPunct="0">
              <a:lnSpc>
                <a:spcPct val="90000"/>
              </a:lnSpc>
              <a:spcAft>
                <a:spcPct val="30000"/>
              </a:spcAft>
              <a:buClr>
                <a:srgbClr val="40578D"/>
              </a:buClr>
              <a:buSzPct val="130000"/>
            </a:pPr>
            <a:r>
              <a:rPr lang="en-US" sz="2200">
                <a:solidFill>
                  <a:schemeClr val="hlink"/>
                </a:solidFill>
              </a:rPr>
              <a:t>Shear rate</a:t>
            </a:r>
          </a:p>
        </p:txBody>
      </p:sp>
      <p:sp>
        <p:nvSpPr>
          <p:cNvPr id="13320" name="Rectangle 89"/>
          <p:cNvSpPr>
            <a:spLocks noChangeArrowheads="1"/>
          </p:cNvSpPr>
          <p:nvPr/>
        </p:nvSpPr>
        <p:spPr bwMode="auto">
          <a:xfrm>
            <a:off x="0" y="3891628"/>
            <a:ext cx="18473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21" name="Picture 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4638" y="6156048"/>
            <a:ext cx="15667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0"/>
          <p:cNvSpPr>
            <a:spLocks noChangeArrowheads="1"/>
          </p:cNvSpPr>
          <p:nvPr/>
        </p:nvSpPr>
        <p:spPr bwMode="auto">
          <a:xfrm>
            <a:off x="6162014" y="5640111"/>
            <a:ext cx="2731029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 eaLnBrk="0" hangingPunct="0">
              <a:lnSpc>
                <a:spcPct val="90000"/>
              </a:lnSpc>
              <a:spcAft>
                <a:spcPct val="30000"/>
              </a:spcAft>
              <a:buClr>
                <a:srgbClr val="40578D"/>
              </a:buClr>
              <a:buSzPct val="130000"/>
            </a:pPr>
            <a:r>
              <a:rPr lang="en-US" sz="2200">
                <a:solidFill>
                  <a:schemeClr val="accent1"/>
                </a:solidFill>
              </a:rPr>
              <a:t>Apparent viscosity</a:t>
            </a:r>
          </a:p>
        </p:txBody>
      </p:sp>
      <p:sp>
        <p:nvSpPr>
          <p:cNvPr id="13323" name="Rectangle 91"/>
          <p:cNvSpPr>
            <a:spLocks noChangeArrowheads="1"/>
          </p:cNvSpPr>
          <p:nvPr/>
        </p:nvSpPr>
        <p:spPr bwMode="auto">
          <a:xfrm>
            <a:off x="330200" y="1447841"/>
            <a:ext cx="9328150" cy="84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4163" indent="-284163" eaLnBrk="0" hangingPunct="0">
              <a:lnSpc>
                <a:spcPct val="90000"/>
              </a:lnSpc>
              <a:spcAft>
                <a:spcPct val="30000"/>
              </a:spcAft>
              <a:buClr>
                <a:srgbClr val="40578D"/>
              </a:buClr>
              <a:buSzPct val="130000"/>
              <a:buFontTx/>
              <a:buChar char="•"/>
            </a:pPr>
            <a:r>
              <a:rPr lang="en-US" sz="2400" dirty="0" smtClean="0"/>
              <a:t>Capillary rheometer (Pipe Flow)</a:t>
            </a:r>
            <a:endParaRPr lang="en-US" sz="2200" dirty="0" smtClean="0"/>
          </a:p>
          <a:p>
            <a:pPr marL="741363" lvl="1" indent="-284163" eaLnBrk="0" hangingPunct="0">
              <a:lnSpc>
                <a:spcPct val="90000"/>
              </a:lnSpc>
              <a:spcAft>
                <a:spcPct val="30000"/>
              </a:spcAft>
              <a:buClr>
                <a:srgbClr val="40578D"/>
              </a:buClr>
              <a:buSzPct val="130000"/>
              <a:buFontTx/>
              <a:buChar char="•"/>
            </a:pPr>
            <a:r>
              <a:rPr lang="en-US" sz="2200" dirty="0" smtClean="0"/>
              <a:t>Assuming </a:t>
            </a:r>
            <a:r>
              <a:rPr lang="en-US" sz="2200" dirty="0"/>
              <a:t>laminar Newtonian flow</a:t>
            </a:r>
          </a:p>
        </p:txBody>
      </p:sp>
      <p:grpSp>
        <p:nvGrpSpPr>
          <p:cNvPr id="13324" name="Group 46"/>
          <p:cNvGrpSpPr>
            <a:grpSpLocks/>
          </p:cNvGrpSpPr>
          <p:nvPr/>
        </p:nvGrpSpPr>
        <p:grpSpPr bwMode="auto">
          <a:xfrm>
            <a:off x="746390" y="2530199"/>
            <a:ext cx="5542889" cy="2967037"/>
            <a:chOff x="688975" y="1722438"/>
            <a:chExt cx="5116513" cy="2967037"/>
          </a:xfrm>
        </p:grpSpPr>
        <p:sp>
          <p:nvSpPr>
            <p:cNvPr id="13326" name="Rectangle 7"/>
            <p:cNvSpPr>
              <a:spLocks noChangeArrowheads="1"/>
            </p:cNvSpPr>
            <p:nvPr/>
          </p:nvSpPr>
          <p:spPr bwMode="auto">
            <a:xfrm>
              <a:off x="889000" y="1757363"/>
              <a:ext cx="4819650" cy="1944687"/>
            </a:xfrm>
            <a:prstGeom prst="rect">
              <a:avLst/>
            </a:prstGeom>
            <a:solidFill>
              <a:srgbClr val="7E7C5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/>
            </a:p>
          </p:txBody>
        </p:sp>
        <p:sp>
          <p:nvSpPr>
            <p:cNvPr id="13327" name="Line 21"/>
            <p:cNvSpPr>
              <a:spLocks noChangeShapeType="1"/>
            </p:cNvSpPr>
            <p:nvPr/>
          </p:nvSpPr>
          <p:spPr bwMode="auto">
            <a:xfrm>
              <a:off x="1663700" y="1754188"/>
              <a:ext cx="1588" cy="196373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Freeform 22"/>
            <p:cNvSpPr>
              <a:spLocks/>
            </p:cNvSpPr>
            <p:nvPr/>
          </p:nvSpPr>
          <p:spPr bwMode="auto">
            <a:xfrm>
              <a:off x="1663700" y="1768475"/>
              <a:ext cx="857250" cy="1885950"/>
            </a:xfrm>
            <a:custGeom>
              <a:avLst/>
              <a:gdLst>
                <a:gd name="T0" fmla="*/ 0 w 417"/>
                <a:gd name="T1" fmla="*/ 0 h 807"/>
                <a:gd name="T2" fmla="*/ 327 w 417"/>
                <a:gd name="T3" fmla="*/ 186 h 807"/>
                <a:gd name="T4" fmla="*/ 417 w 417"/>
                <a:gd name="T5" fmla="*/ 402 h 807"/>
                <a:gd name="T6" fmla="*/ 327 w 417"/>
                <a:gd name="T7" fmla="*/ 618 h 807"/>
                <a:gd name="T8" fmla="*/ 0 w 417"/>
                <a:gd name="T9" fmla="*/ 807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807"/>
                <a:gd name="T17" fmla="*/ 417 w 417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807">
                  <a:moveTo>
                    <a:pt x="0" y="0"/>
                  </a:moveTo>
                  <a:cubicBezTo>
                    <a:pt x="129" y="59"/>
                    <a:pt x="258" y="119"/>
                    <a:pt x="327" y="186"/>
                  </a:cubicBezTo>
                  <a:cubicBezTo>
                    <a:pt x="396" y="253"/>
                    <a:pt x="417" y="330"/>
                    <a:pt x="417" y="402"/>
                  </a:cubicBezTo>
                  <a:cubicBezTo>
                    <a:pt x="417" y="474"/>
                    <a:pt x="397" y="550"/>
                    <a:pt x="327" y="618"/>
                  </a:cubicBezTo>
                  <a:cubicBezTo>
                    <a:pt x="257" y="686"/>
                    <a:pt x="128" y="746"/>
                    <a:pt x="0" y="807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23"/>
            <p:cNvSpPr>
              <a:spLocks noChangeShapeType="1"/>
            </p:cNvSpPr>
            <p:nvPr/>
          </p:nvSpPr>
          <p:spPr bwMode="auto">
            <a:xfrm>
              <a:off x="1663700" y="2708275"/>
              <a:ext cx="844550" cy="158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25"/>
            <p:cNvSpPr>
              <a:spLocks noChangeShapeType="1"/>
            </p:cNvSpPr>
            <p:nvPr/>
          </p:nvSpPr>
          <p:spPr bwMode="auto">
            <a:xfrm>
              <a:off x="1671638" y="2457450"/>
              <a:ext cx="80168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26"/>
            <p:cNvSpPr>
              <a:spLocks noChangeShapeType="1"/>
            </p:cNvSpPr>
            <p:nvPr/>
          </p:nvSpPr>
          <p:spPr bwMode="auto">
            <a:xfrm>
              <a:off x="1671638" y="2190750"/>
              <a:ext cx="62865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Line 27"/>
            <p:cNvSpPr>
              <a:spLocks noChangeShapeType="1"/>
            </p:cNvSpPr>
            <p:nvPr/>
          </p:nvSpPr>
          <p:spPr bwMode="auto">
            <a:xfrm>
              <a:off x="1658938" y="1966913"/>
              <a:ext cx="3333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3" name="Group 28"/>
            <p:cNvGrpSpPr>
              <a:grpSpLocks/>
            </p:cNvGrpSpPr>
            <p:nvPr/>
          </p:nvGrpSpPr>
          <p:grpSpPr bwMode="auto">
            <a:xfrm flipV="1">
              <a:off x="1663700" y="2962275"/>
              <a:ext cx="814388" cy="490538"/>
              <a:chOff x="3357" y="2496"/>
              <a:chExt cx="396" cy="210"/>
            </a:xfrm>
          </p:grpSpPr>
          <p:sp>
            <p:nvSpPr>
              <p:cNvPr id="13357" name="Line 29"/>
              <p:cNvSpPr>
                <a:spLocks noChangeShapeType="1"/>
              </p:cNvSpPr>
              <p:nvPr/>
            </p:nvSpPr>
            <p:spPr bwMode="auto">
              <a:xfrm>
                <a:off x="3363" y="2706"/>
                <a:ext cx="39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Line 30"/>
              <p:cNvSpPr>
                <a:spLocks noChangeShapeType="1"/>
              </p:cNvSpPr>
              <p:nvPr/>
            </p:nvSpPr>
            <p:spPr bwMode="auto">
              <a:xfrm>
                <a:off x="3363" y="2592"/>
                <a:ext cx="30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9" name="Line 31"/>
              <p:cNvSpPr>
                <a:spLocks noChangeShapeType="1"/>
              </p:cNvSpPr>
              <p:nvPr/>
            </p:nvSpPr>
            <p:spPr bwMode="auto">
              <a:xfrm>
                <a:off x="3357" y="2496"/>
                <a:ext cx="16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4" name="Line 66"/>
            <p:cNvSpPr>
              <a:spLocks noChangeShapeType="1"/>
            </p:cNvSpPr>
            <p:nvPr/>
          </p:nvSpPr>
          <p:spPr bwMode="auto">
            <a:xfrm>
              <a:off x="838200" y="1722438"/>
              <a:ext cx="4930775" cy="158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Line 67"/>
            <p:cNvSpPr>
              <a:spLocks noChangeShapeType="1"/>
            </p:cNvSpPr>
            <p:nvPr/>
          </p:nvSpPr>
          <p:spPr bwMode="auto">
            <a:xfrm>
              <a:off x="874713" y="3717925"/>
              <a:ext cx="4930775" cy="15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36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7675" y="3609975"/>
              <a:ext cx="5207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7" name="Oval 69"/>
            <p:cNvSpPr>
              <a:spLocks noChangeArrowheads="1"/>
            </p:cNvSpPr>
            <p:nvPr/>
          </p:nvSpPr>
          <p:spPr bwMode="auto">
            <a:xfrm>
              <a:off x="2960688" y="3970338"/>
              <a:ext cx="720725" cy="71913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3338" name="Picture 7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27363" y="4113213"/>
              <a:ext cx="617537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Line 72"/>
            <p:cNvSpPr>
              <a:spLocks noChangeShapeType="1"/>
            </p:cNvSpPr>
            <p:nvPr/>
          </p:nvSpPr>
          <p:spPr bwMode="auto">
            <a:xfrm flipH="1">
              <a:off x="1376363" y="4329113"/>
              <a:ext cx="1584325" cy="0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73"/>
            <p:cNvSpPr>
              <a:spLocks noChangeShapeType="1"/>
            </p:cNvSpPr>
            <p:nvPr/>
          </p:nvSpPr>
          <p:spPr bwMode="auto">
            <a:xfrm flipV="1">
              <a:off x="1376363" y="3717925"/>
              <a:ext cx="0" cy="612775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79"/>
            <p:cNvSpPr>
              <a:spLocks noChangeShapeType="1"/>
            </p:cNvSpPr>
            <p:nvPr/>
          </p:nvSpPr>
          <p:spPr bwMode="auto">
            <a:xfrm>
              <a:off x="688975" y="2708275"/>
              <a:ext cx="511651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75"/>
            <p:cNvSpPr>
              <a:spLocks noChangeShapeType="1"/>
            </p:cNvSpPr>
            <p:nvPr/>
          </p:nvSpPr>
          <p:spPr bwMode="auto">
            <a:xfrm flipV="1">
              <a:off x="3357563" y="1738313"/>
              <a:ext cx="900112" cy="971550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76"/>
            <p:cNvSpPr>
              <a:spLocks noChangeShapeType="1"/>
            </p:cNvSpPr>
            <p:nvPr/>
          </p:nvSpPr>
          <p:spPr bwMode="auto">
            <a:xfrm>
              <a:off x="3355975" y="2728913"/>
              <a:ext cx="900113" cy="1008062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Rectangle 82"/>
            <p:cNvSpPr>
              <a:spLocks noChangeArrowheads="1"/>
            </p:cNvSpPr>
            <p:nvPr/>
          </p:nvSpPr>
          <p:spPr bwMode="auto">
            <a:xfrm>
              <a:off x="4256088" y="3717925"/>
              <a:ext cx="468312" cy="433388"/>
            </a:xfrm>
            <a:prstGeom prst="rect">
              <a:avLst/>
            </a:prstGeom>
            <a:noFill/>
            <a:ln w="28575">
              <a:solidFill>
                <a:srgbClr val="FA771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Line 83"/>
            <p:cNvSpPr>
              <a:spLocks noChangeShapeType="1"/>
            </p:cNvSpPr>
            <p:nvPr/>
          </p:nvSpPr>
          <p:spPr bwMode="auto">
            <a:xfrm flipH="1">
              <a:off x="3681413" y="4329113"/>
              <a:ext cx="1584325" cy="0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84"/>
            <p:cNvSpPr>
              <a:spLocks noChangeShapeType="1"/>
            </p:cNvSpPr>
            <p:nvPr/>
          </p:nvSpPr>
          <p:spPr bwMode="auto">
            <a:xfrm flipV="1">
              <a:off x="5265738" y="3717925"/>
              <a:ext cx="0" cy="612775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92"/>
            <p:cNvSpPr>
              <a:spLocks noChangeShapeType="1"/>
            </p:cNvSpPr>
            <p:nvPr/>
          </p:nvSpPr>
          <p:spPr bwMode="auto">
            <a:xfrm>
              <a:off x="3355975" y="1722438"/>
              <a:ext cx="1588" cy="2014537"/>
            </a:xfrm>
            <a:prstGeom prst="line">
              <a:avLst/>
            </a:prstGeom>
            <a:noFill/>
            <a:ln w="28575">
              <a:solidFill>
                <a:srgbClr val="FA771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8" name="Group 97"/>
            <p:cNvGrpSpPr>
              <a:grpSpLocks/>
            </p:cNvGrpSpPr>
            <p:nvPr/>
          </p:nvGrpSpPr>
          <p:grpSpPr bwMode="auto">
            <a:xfrm>
              <a:off x="3341688" y="1773238"/>
              <a:ext cx="839787" cy="606425"/>
              <a:chOff x="2825" y="1117"/>
              <a:chExt cx="529" cy="382"/>
            </a:xfrm>
          </p:grpSpPr>
          <p:sp>
            <p:nvSpPr>
              <p:cNvPr id="13353" name="Line 93"/>
              <p:cNvSpPr>
                <a:spLocks noChangeShapeType="1"/>
              </p:cNvSpPr>
              <p:nvPr/>
            </p:nvSpPr>
            <p:spPr bwMode="auto">
              <a:xfrm>
                <a:off x="2841" y="1243"/>
                <a:ext cx="396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Line 94"/>
              <p:cNvSpPr>
                <a:spLocks noChangeShapeType="1"/>
              </p:cNvSpPr>
              <p:nvPr/>
            </p:nvSpPr>
            <p:spPr bwMode="auto">
              <a:xfrm>
                <a:off x="2841" y="1117"/>
                <a:ext cx="513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5" name="Line 95"/>
              <p:cNvSpPr>
                <a:spLocks noChangeShapeType="1"/>
              </p:cNvSpPr>
              <p:nvPr/>
            </p:nvSpPr>
            <p:spPr bwMode="auto">
              <a:xfrm>
                <a:off x="2841" y="1367"/>
                <a:ext cx="331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Line 96"/>
              <p:cNvSpPr>
                <a:spLocks noChangeShapeType="1"/>
              </p:cNvSpPr>
              <p:nvPr/>
            </p:nvSpPr>
            <p:spPr bwMode="auto">
              <a:xfrm>
                <a:off x="2825" y="1499"/>
                <a:ext cx="191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arrow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9" name="Line 99"/>
            <p:cNvSpPr>
              <a:spLocks noChangeShapeType="1"/>
            </p:cNvSpPr>
            <p:nvPr/>
          </p:nvSpPr>
          <p:spPr bwMode="auto">
            <a:xfrm>
              <a:off x="3367088" y="3455988"/>
              <a:ext cx="62865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Line 100"/>
            <p:cNvSpPr>
              <a:spLocks noChangeShapeType="1"/>
            </p:cNvSpPr>
            <p:nvPr/>
          </p:nvSpPr>
          <p:spPr bwMode="auto">
            <a:xfrm>
              <a:off x="3367088" y="3662363"/>
              <a:ext cx="814387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Line 101"/>
            <p:cNvSpPr>
              <a:spLocks noChangeShapeType="1"/>
            </p:cNvSpPr>
            <p:nvPr/>
          </p:nvSpPr>
          <p:spPr bwMode="auto">
            <a:xfrm>
              <a:off x="3328988" y="3246438"/>
              <a:ext cx="52546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Line 102"/>
            <p:cNvSpPr>
              <a:spLocks noChangeShapeType="1"/>
            </p:cNvSpPr>
            <p:nvPr/>
          </p:nvSpPr>
          <p:spPr bwMode="auto">
            <a:xfrm>
              <a:off x="3341688" y="3036888"/>
              <a:ext cx="303212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32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479" y="1752324"/>
            <a:ext cx="3038871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</p:spTree>
    <p:extLst>
      <p:ext uri="{BB962C8B-B14F-4D97-AF65-F5344CB8AC3E}">
        <p14:creationId xmlns:p14="http://schemas.microsoft.com/office/powerpoint/2010/main" val="349248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587330"/>
            <a:ext cx="9328150" cy="914400"/>
          </a:xfrm>
        </p:spPr>
        <p:txBody>
          <a:bodyPr/>
          <a:lstStyle/>
          <a:p>
            <a:r>
              <a:rPr lang="en-US" dirty="0" smtClean="0"/>
              <a:t>Local viscosity</a:t>
            </a:r>
            <a:br>
              <a:rPr lang="en-US" dirty="0" smtClean="0"/>
            </a:br>
            <a:r>
              <a:rPr lang="en-US" dirty="0" smtClean="0"/>
              <a:t>UVP-PD + OCT Technique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93551"/>
            <a:ext cx="9328150" cy="407988"/>
          </a:xfrm>
        </p:spPr>
        <p:txBody>
          <a:bodyPr/>
          <a:lstStyle/>
          <a:p>
            <a:r>
              <a:rPr lang="en-US" sz="1800" dirty="0" smtClean="0"/>
              <a:t>Ultrasound Velocity Profiling, Optical Coherence Tomography  and Pressure Difference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60040" y="332656"/>
            <a:ext cx="315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COST Action FP 1005, Nancy 13-14 October 2011</a:t>
            </a:r>
          </a:p>
        </p:txBody>
      </p:sp>
      <p:sp>
        <p:nvSpPr>
          <p:cNvPr id="2053" name="Rectangle 65"/>
          <p:cNvSpPr>
            <a:spLocks noChangeArrowheads="1"/>
          </p:cNvSpPr>
          <p:nvPr/>
        </p:nvSpPr>
        <p:spPr bwMode="auto">
          <a:xfrm>
            <a:off x="467784" y="2792239"/>
            <a:ext cx="1620044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2054" name="Line 66"/>
          <p:cNvSpPr>
            <a:spLocks noChangeShapeType="1"/>
          </p:cNvSpPr>
          <p:nvPr/>
        </p:nvSpPr>
        <p:spPr bwMode="auto">
          <a:xfrm>
            <a:off x="965663" y="2805043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67"/>
          <p:cNvSpPr>
            <a:spLocks noChangeShapeType="1"/>
          </p:cNvSpPr>
          <p:nvPr/>
        </p:nvSpPr>
        <p:spPr bwMode="auto">
          <a:xfrm>
            <a:off x="480682" y="2841302"/>
            <a:ext cx="16200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Freeform 68"/>
          <p:cNvSpPr>
            <a:spLocks/>
          </p:cNvSpPr>
          <p:nvPr/>
        </p:nvSpPr>
        <p:spPr bwMode="auto">
          <a:xfrm>
            <a:off x="1088355" y="3003227"/>
            <a:ext cx="624285" cy="785813"/>
          </a:xfrm>
          <a:custGeom>
            <a:avLst/>
            <a:gdLst>
              <a:gd name="T0" fmla="*/ 0 w 417"/>
              <a:gd name="T1" fmla="*/ 0 h 807"/>
              <a:gd name="T2" fmla="*/ 327 w 417"/>
              <a:gd name="T3" fmla="*/ 186 h 807"/>
              <a:gd name="T4" fmla="*/ 417 w 417"/>
              <a:gd name="T5" fmla="*/ 402 h 807"/>
              <a:gd name="T6" fmla="*/ 327 w 417"/>
              <a:gd name="T7" fmla="*/ 618 h 807"/>
              <a:gd name="T8" fmla="*/ 0 w 417"/>
              <a:gd name="T9" fmla="*/ 807 h 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"/>
              <a:gd name="T16" fmla="*/ 0 h 807"/>
              <a:gd name="T17" fmla="*/ 417 w 417"/>
              <a:gd name="T18" fmla="*/ 807 h 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" h="807">
                <a:moveTo>
                  <a:pt x="0" y="0"/>
                </a:moveTo>
                <a:cubicBezTo>
                  <a:pt x="129" y="59"/>
                  <a:pt x="258" y="119"/>
                  <a:pt x="327" y="186"/>
                </a:cubicBezTo>
                <a:cubicBezTo>
                  <a:pt x="396" y="253"/>
                  <a:pt x="417" y="330"/>
                  <a:pt x="417" y="402"/>
                </a:cubicBezTo>
                <a:cubicBezTo>
                  <a:pt x="417" y="474"/>
                  <a:pt x="397" y="550"/>
                  <a:pt x="327" y="618"/>
                </a:cubicBezTo>
                <a:cubicBezTo>
                  <a:pt x="257" y="686"/>
                  <a:pt x="128" y="746"/>
                  <a:pt x="0" y="807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69"/>
          <p:cNvSpPr txBox="1">
            <a:spLocks noChangeArrowheads="1"/>
          </p:cNvSpPr>
          <p:nvPr/>
        </p:nvSpPr>
        <p:spPr bwMode="auto">
          <a:xfrm>
            <a:off x="1813468" y="2843899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/>
              <a:t>V</a:t>
            </a:r>
          </a:p>
        </p:txBody>
      </p:sp>
      <p:sp>
        <p:nvSpPr>
          <p:cNvPr id="2058" name="Text Box 70"/>
          <p:cNvSpPr txBox="1">
            <a:spLocks noChangeArrowheads="1"/>
          </p:cNvSpPr>
          <p:nvPr/>
        </p:nvSpPr>
        <p:spPr bwMode="auto">
          <a:xfrm>
            <a:off x="668680" y="2795925"/>
            <a:ext cx="279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Z</a:t>
            </a:r>
          </a:p>
        </p:txBody>
      </p:sp>
      <p:sp>
        <p:nvSpPr>
          <p:cNvPr id="2059" name="Oval 72"/>
          <p:cNvSpPr>
            <a:spLocks noChangeArrowheads="1"/>
          </p:cNvSpPr>
          <p:nvPr/>
        </p:nvSpPr>
        <p:spPr bwMode="auto">
          <a:xfrm>
            <a:off x="1203855" y="4040014"/>
            <a:ext cx="92869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73"/>
          <p:cNvSpPr txBox="1">
            <a:spLocks noChangeArrowheads="1"/>
          </p:cNvSpPr>
          <p:nvPr/>
        </p:nvSpPr>
        <p:spPr bwMode="auto">
          <a:xfrm>
            <a:off x="836203" y="2379637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/>
              <a:t>UVP</a:t>
            </a:r>
          </a:p>
        </p:txBody>
      </p:sp>
      <p:sp>
        <p:nvSpPr>
          <p:cNvPr id="2068" name="Oval 30"/>
          <p:cNvSpPr>
            <a:spLocks noChangeAspect="1" noChangeArrowheads="1"/>
          </p:cNvSpPr>
          <p:nvPr/>
        </p:nvSpPr>
        <p:spPr bwMode="auto">
          <a:xfrm>
            <a:off x="4749411" y="3438963"/>
            <a:ext cx="528655" cy="27095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Rectangle 31"/>
          <p:cNvSpPr>
            <a:spLocks noChangeAspect="1" noChangeArrowheads="1"/>
          </p:cNvSpPr>
          <p:nvPr/>
        </p:nvSpPr>
        <p:spPr bwMode="auto">
          <a:xfrm>
            <a:off x="2443342" y="3605551"/>
            <a:ext cx="5029841" cy="1669892"/>
          </a:xfrm>
          <a:prstGeom prst="rect">
            <a:avLst/>
          </a:prstGeom>
          <a:solidFill>
            <a:srgbClr val="7E7C5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2070" name="Line 32"/>
          <p:cNvSpPr>
            <a:spLocks noChangeAspect="1" noChangeShapeType="1"/>
          </p:cNvSpPr>
          <p:nvPr/>
        </p:nvSpPr>
        <p:spPr bwMode="auto">
          <a:xfrm>
            <a:off x="2338916" y="3573438"/>
            <a:ext cx="5221288" cy="20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Line 33"/>
          <p:cNvSpPr>
            <a:spLocks noChangeAspect="1" noChangeShapeType="1"/>
          </p:cNvSpPr>
          <p:nvPr/>
        </p:nvSpPr>
        <p:spPr bwMode="auto">
          <a:xfrm>
            <a:off x="2338916" y="5291500"/>
            <a:ext cx="5221288" cy="200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2" name="AutoShape 34"/>
          <p:cNvSpPr>
            <a:spLocks noChangeAspect="1" noChangeArrowheads="1"/>
          </p:cNvSpPr>
          <p:nvPr/>
        </p:nvSpPr>
        <p:spPr bwMode="auto">
          <a:xfrm>
            <a:off x="5306348" y="4587014"/>
            <a:ext cx="878917" cy="94333"/>
          </a:xfrm>
          <a:prstGeom prst="rightArrow">
            <a:avLst>
              <a:gd name="adj1" fmla="val 50000"/>
              <a:gd name="adj2" fmla="val 2148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35"/>
          <p:cNvSpPr>
            <a:spLocks noChangeAspect="1" noChangeArrowheads="1"/>
          </p:cNvSpPr>
          <p:nvPr/>
        </p:nvSpPr>
        <p:spPr bwMode="auto">
          <a:xfrm rot="20585885">
            <a:off x="4747235" y="2756555"/>
            <a:ext cx="143585" cy="704486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36"/>
          <p:cNvSpPr>
            <a:spLocks noChangeAspect="1" noChangeShapeType="1"/>
          </p:cNvSpPr>
          <p:nvPr/>
        </p:nvSpPr>
        <p:spPr bwMode="auto">
          <a:xfrm rot="20585885">
            <a:off x="5201922" y="3378751"/>
            <a:ext cx="2176" cy="185053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Oval 37"/>
          <p:cNvSpPr>
            <a:spLocks noChangeAspect="1" noChangeArrowheads="1"/>
          </p:cNvSpPr>
          <p:nvPr/>
        </p:nvSpPr>
        <p:spPr bwMode="auto">
          <a:xfrm rot="20585885">
            <a:off x="5249784" y="4578986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6" name="Group 38"/>
          <p:cNvGrpSpPr>
            <a:grpSpLocks noChangeAspect="1"/>
          </p:cNvGrpSpPr>
          <p:nvPr/>
        </p:nvGrpSpPr>
        <p:grpSpPr bwMode="auto">
          <a:xfrm rot="20585885">
            <a:off x="5071390" y="4199647"/>
            <a:ext cx="282820" cy="266942"/>
            <a:chOff x="3762" y="2712"/>
            <a:chExt cx="130" cy="133"/>
          </a:xfrm>
        </p:grpSpPr>
        <p:sp>
          <p:nvSpPr>
            <p:cNvPr id="2105" name="Freeform 39"/>
            <p:cNvSpPr>
              <a:spLocks noChangeAspect="1"/>
            </p:cNvSpPr>
            <p:nvPr/>
          </p:nvSpPr>
          <p:spPr bwMode="auto">
            <a:xfrm>
              <a:off x="3792" y="2734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6" name="Freeform 40"/>
            <p:cNvSpPr>
              <a:spLocks noChangeAspect="1"/>
            </p:cNvSpPr>
            <p:nvPr/>
          </p:nvSpPr>
          <p:spPr bwMode="auto">
            <a:xfrm>
              <a:off x="3794" y="2756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7" name="Freeform 41"/>
            <p:cNvSpPr>
              <a:spLocks noChangeAspect="1"/>
            </p:cNvSpPr>
            <p:nvPr/>
          </p:nvSpPr>
          <p:spPr bwMode="auto">
            <a:xfrm>
              <a:off x="3794" y="2778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8" name="Freeform 42"/>
            <p:cNvSpPr>
              <a:spLocks noChangeAspect="1"/>
            </p:cNvSpPr>
            <p:nvPr/>
          </p:nvSpPr>
          <p:spPr bwMode="auto">
            <a:xfrm>
              <a:off x="3794" y="2800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" name="AutoShape 43"/>
            <p:cNvSpPr>
              <a:spLocks noChangeAspect="1" noChangeArrowheads="1"/>
            </p:cNvSpPr>
            <p:nvPr/>
          </p:nvSpPr>
          <p:spPr bwMode="auto">
            <a:xfrm>
              <a:off x="3762" y="2712"/>
              <a:ext cx="130" cy="133"/>
            </a:xfrm>
            <a:prstGeom prst="downArrow">
              <a:avLst>
                <a:gd name="adj1" fmla="val 50000"/>
                <a:gd name="adj2" fmla="val 2557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0" name="Freeform 44"/>
            <p:cNvSpPr>
              <a:spLocks noChangeAspect="1"/>
            </p:cNvSpPr>
            <p:nvPr/>
          </p:nvSpPr>
          <p:spPr bwMode="auto">
            <a:xfrm>
              <a:off x="3794" y="2714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1" name="Freeform 45"/>
            <p:cNvSpPr>
              <a:spLocks noChangeAspect="1"/>
            </p:cNvSpPr>
            <p:nvPr/>
          </p:nvSpPr>
          <p:spPr bwMode="auto">
            <a:xfrm>
              <a:off x="3794" y="2818"/>
              <a:ext cx="66" cy="8"/>
            </a:xfrm>
            <a:custGeom>
              <a:avLst/>
              <a:gdLst>
                <a:gd name="T0" fmla="*/ 0 w 66"/>
                <a:gd name="T1" fmla="*/ 0 h 8"/>
                <a:gd name="T2" fmla="*/ 32 w 66"/>
                <a:gd name="T3" fmla="*/ 8 h 8"/>
                <a:gd name="T4" fmla="*/ 66 w 66"/>
                <a:gd name="T5" fmla="*/ 0 h 8"/>
                <a:gd name="T6" fmla="*/ 0 60000 65536"/>
                <a:gd name="T7" fmla="*/ 0 60000 65536"/>
                <a:gd name="T8" fmla="*/ 0 60000 65536"/>
                <a:gd name="T9" fmla="*/ 0 w 66"/>
                <a:gd name="T10" fmla="*/ 0 h 8"/>
                <a:gd name="T11" fmla="*/ 66 w 6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8">
                  <a:moveTo>
                    <a:pt x="0" y="0"/>
                  </a:moveTo>
                  <a:cubicBezTo>
                    <a:pt x="10" y="4"/>
                    <a:pt x="21" y="8"/>
                    <a:pt x="32" y="8"/>
                  </a:cubicBezTo>
                  <a:cubicBezTo>
                    <a:pt x="43" y="8"/>
                    <a:pt x="54" y="4"/>
                    <a:pt x="66" y="0"/>
                  </a:cubicBezTo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7" name="Line 46"/>
          <p:cNvSpPr>
            <a:spLocks noChangeAspect="1" noChangeShapeType="1"/>
          </p:cNvSpPr>
          <p:nvPr/>
        </p:nvSpPr>
        <p:spPr bwMode="auto">
          <a:xfrm>
            <a:off x="3470195" y="3601537"/>
            <a:ext cx="2176" cy="1685949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" name="Freeform 47"/>
          <p:cNvSpPr>
            <a:spLocks noChangeAspect="1"/>
          </p:cNvSpPr>
          <p:nvPr/>
        </p:nvSpPr>
        <p:spPr bwMode="auto">
          <a:xfrm>
            <a:off x="3470195" y="3619601"/>
            <a:ext cx="907199" cy="1619715"/>
          </a:xfrm>
          <a:custGeom>
            <a:avLst/>
            <a:gdLst>
              <a:gd name="T0" fmla="*/ 0 w 417"/>
              <a:gd name="T1" fmla="*/ 0 h 807"/>
              <a:gd name="T2" fmla="*/ 327 w 417"/>
              <a:gd name="T3" fmla="*/ 186 h 807"/>
              <a:gd name="T4" fmla="*/ 417 w 417"/>
              <a:gd name="T5" fmla="*/ 402 h 807"/>
              <a:gd name="T6" fmla="*/ 327 w 417"/>
              <a:gd name="T7" fmla="*/ 618 h 807"/>
              <a:gd name="T8" fmla="*/ 0 w 417"/>
              <a:gd name="T9" fmla="*/ 807 h 8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7"/>
              <a:gd name="T16" fmla="*/ 0 h 807"/>
              <a:gd name="T17" fmla="*/ 417 w 417"/>
              <a:gd name="T18" fmla="*/ 807 h 8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7" h="807">
                <a:moveTo>
                  <a:pt x="0" y="0"/>
                </a:moveTo>
                <a:cubicBezTo>
                  <a:pt x="129" y="59"/>
                  <a:pt x="258" y="119"/>
                  <a:pt x="327" y="186"/>
                </a:cubicBezTo>
                <a:cubicBezTo>
                  <a:pt x="396" y="253"/>
                  <a:pt x="417" y="330"/>
                  <a:pt x="417" y="402"/>
                </a:cubicBezTo>
                <a:cubicBezTo>
                  <a:pt x="417" y="474"/>
                  <a:pt x="397" y="550"/>
                  <a:pt x="327" y="618"/>
                </a:cubicBezTo>
                <a:cubicBezTo>
                  <a:pt x="257" y="686"/>
                  <a:pt x="128" y="746"/>
                  <a:pt x="0" y="807"/>
                </a:cubicBezTo>
              </a:path>
            </a:pathLst>
          </a:custGeom>
          <a:noFill/>
          <a:ln w="19050" cap="flat" cmpd="sng">
            <a:solidFill>
              <a:schemeClr val="hlink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9" name="Line 48"/>
          <p:cNvSpPr>
            <a:spLocks noChangeAspect="1" noChangeShapeType="1"/>
          </p:cNvSpPr>
          <p:nvPr/>
        </p:nvSpPr>
        <p:spPr bwMode="auto">
          <a:xfrm>
            <a:off x="3470195" y="4426448"/>
            <a:ext cx="894146" cy="2007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80" name="Group 49"/>
          <p:cNvGrpSpPr>
            <a:grpSpLocks noChangeAspect="1"/>
          </p:cNvGrpSpPr>
          <p:nvPr/>
        </p:nvGrpSpPr>
        <p:grpSpPr bwMode="auto">
          <a:xfrm>
            <a:off x="3463668" y="3782174"/>
            <a:ext cx="861513" cy="421487"/>
            <a:chOff x="3357" y="2496"/>
            <a:chExt cx="396" cy="210"/>
          </a:xfrm>
        </p:grpSpPr>
        <p:sp>
          <p:nvSpPr>
            <p:cNvPr id="2102" name="Line 50"/>
            <p:cNvSpPr>
              <a:spLocks noChangeAspect="1" noChangeShapeType="1"/>
            </p:cNvSpPr>
            <p:nvPr/>
          </p:nvSpPr>
          <p:spPr bwMode="auto">
            <a:xfrm>
              <a:off x="3363" y="2706"/>
              <a:ext cx="39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Line 51"/>
            <p:cNvSpPr>
              <a:spLocks noChangeAspect="1" noChangeShapeType="1"/>
            </p:cNvSpPr>
            <p:nvPr/>
          </p:nvSpPr>
          <p:spPr bwMode="auto">
            <a:xfrm>
              <a:off x="3363" y="2592"/>
              <a:ext cx="30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4" name="Line 52"/>
            <p:cNvSpPr>
              <a:spLocks noChangeAspect="1" noChangeShapeType="1"/>
            </p:cNvSpPr>
            <p:nvPr/>
          </p:nvSpPr>
          <p:spPr bwMode="auto">
            <a:xfrm>
              <a:off x="3357" y="2496"/>
              <a:ext cx="16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81" name="Group 53"/>
          <p:cNvGrpSpPr>
            <a:grpSpLocks noChangeAspect="1"/>
          </p:cNvGrpSpPr>
          <p:nvPr/>
        </p:nvGrpSpPr>
        <p:grpSpPr bwMode="auto">
          <a:xfrm flipV="1">
            <a:off x="3470195" y="4655255"/>
            <a:ext cx="861513" cy="421487"/>
            <a:chOff x="3357" y="2496"/>
            <a:chExt cx="396" cy="210"/>
          </a:xfrm>
        </p:grpSpPr>
        <p:sp>
          <p:nvSpPr>
            <p:cNvPr id="2099" name="Line 54"/>
            <p:cNvSpPr>
              <a:spLocks noChangeAspect="1" noChangeShapeType="1"/>
            </p:cNvSpPr>
            <p:nvPr/>
          </p:nvSpPr>
          <p:spPr bwMode="auto">
            <a:xfrm>
              <a:off x="3363" y="2706"/>
              <a:ext cx="390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Line 55"/>
            <p:cNvSpPr>
              <a:spLocks noChangeAspect="1" noChangeShapeType="1"/>
            </p:cNvSpPr>
            <p:nvPr/>
          </p:nvSpPr>
          <p:spPr bwMode="auto">
            <a:xfrm>
              <a:off x="3363" y="2592"/>
              <a:ext cx="306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Line 56"/>
            <p:cNvSpPr>
              <a:spLocks noChangeAspect="1" noChangeShapeType="1"/>
            </p:cNvSpPr>
            <p:nvPr/>
          </p:nvSpPr>
          <p:spPr bwMode="auto">
            <a:xfrm>
              <a:off x="3357" y="2496"/>
              <a:ext cx="16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2" name="Line 57"/>
          <p:cNvSpPr>
            <a:spLocks noChangeAspect="1" noChangeShapeType="1"/>
          </p:cNvSpPr>
          <p:nvPr/>
        </p:nvSpPr>
        <p:spPr bwMode="auto">
          <a:xfrm flipV="1">
            <a:off x="4938682" y="3300475"/>
            <a:ext cx="613501" cy="1746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3" name="Line 58"/>
          <p:cNvSpPr>
            <a:spLocks noChangeAspect="1" noChangeShapeType="1"/>
          </p:cNvSpPr>
          <p:nvPr/>
        </p:nvSpPr>
        <p:spPr bwMode="auto">
          <a:xfrm flipV="1">
            <a:off x="5323752" y="4450533"/>
            <a:ext cx="613501" cy="17461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4" name="Line 59"/>
          <p:cNvSpPr>
            <a:spLocks noChangeAspect="1" noChangeShapeType="1"/>
          </p:cNvSpPr>
          <p:nvPr/>
        </p:nvSpPr>
        <p:spPr bwMode="auto">
          <a:xfrm>
            <a:off x="5552184" y="3306496"/>
            <a:ext cx="378543" cy="1150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5" name="Text Box 60"/>
          <p:cNvSpPr txBox="1">
            <a:spLocks noChangeAspect="1" noChangeArrowheads="1"/>
          </p:cNvSpPr>
          <p:nvPr/>
        </p:nvSpPr>
        <p:spPr bwMode="auto">
          <a:xfrm>
            <a:off x="5982940" y="3715941"/>
            <a:ext cx="578693" cy="3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x=at</a:t>
            </a:r>
          </a:p>
        </p:txBody>
      </p:sp>
      <p:sp>
        <p:nvSpPr>
          <p:cNvPr id="2086" name="Text Box 61"/>
          <p:cNvSpPr txBox="1">
            <a:spLocks noChangeAspect="1" noChangeArrowheads="1"/>
          </p:cNvSpPr>
          <p:nvPr/>
        </p:nvSpPr>
        <p:spPr bwMode="auto">
          <a:xfrm>
            <a:off x="4079345" y="5468123"/>
            <a:ext cx="1472838" cy="3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Target particle</a:t>
            </a:r>
          </a:p>
        </p:txBody>
      </p:sp>
      <p:sp>
        <p:nvSpPr>
          <p:cNvPr id="2087" name="Line 62"/>
          <p:cNvSpPr>
            <a:spLocks noChangeAspect="1" noChangeShapeType="1"/>
          </p:cNvSpPr>
          <p:nvPr/>
        </p:nvSpPr>
        <p:spPr bwMode="auto">
          <a:xfrm flipV="1">
            <a:off x="4671091" y="4697404"/>
            <a:ext cx="574342" cy="78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Text Box 63"/>
          <p:cNvSpPr txBox="1">
            <a:spLocks noChangeAspect="1" noChangeArrowheads="1"/>
          </p:cNvSpPr>
          <p:nvPr/>
        </p:nvSpPr>
        <p:spPr bwMode="auto">
          <a:xfrm>
            <a:off x="4240500" y="2225707"/>
            <a:ext cx="1072540" cy="33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dirty="0"/>
              <a:t>US Probe</a:t>
            </a:r>
          </a:p>
        </p:txBody>
      </p:sp>
      <p:sp>
        <p:nvSpPr>
          <p:cNvPr id="2089" name="Oval 74"/>
          <p:cNvSpPr>
            <a:spLocks noChangeAspect="1" noChangeArrowheads="1"/>
          </p:cNvSpPr>
          <p:nvPr/>
        </p:nvSpPr>
        <p:spPr bwMode="auto">
          <a:xfrm rot="20585885">
            <a:off x="7181661" y="4948289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Oval 75"/>
          <p:cNvSpPr>
            <a:spLocks noChangeAspect="1" noChangeArrowheads="1"/>
          </p:cNvSpPr>
          <p:nvPr/>
        </p:nvSpPr>
        <p:spPr bwMode="auto">
          <a:xfrm rot="20585885">
            <a:off x="6589915" y="4562929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Oval 76"/>
          <p:cNvSpPr>
            <a:spLocks noChangeAspect="1" noChangeArrowheads="1"/>
          </p:cNvSpPr>
          <p:nvPr/>
        </p:nvSpPr>
        <p:spPr bwMode="auto">
          <a:xfrm rot="20585885">
            <a:off x="6050382" y="4868006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Oval 77"/>
          <p:cNvSpPr>
            <a:spLocks noChangeAspect="1" noChangeArrowheads="1"/>
          </p:cNvSpPr>
          <p:nvPr/>
        </p:nvSpPr>
        <p:spPr bwMode="auto">
          <a:xfrm rot="20585885">
            <a:off x="4414378" y="4932232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Oval 78"/>
          <p:cNvSpPr>
            <a:spLocks noChangeAspect="1" noChangeArrowheads="1"/>
          </p:cNvSpPr>
          <p:nvPr/>
        </p:nvSpPr>
        <p:spPr bwMode="auto">
          <a:xfrm rot="20585885">
            <a:off x="3927058" y="4498703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Oval 79"/>
          <p:cNvSpPr>
            <a:spLocks noChangeAspect="1" noChangeArrowheads="1"/>
          </p:cNvSpPr>
          <p:nvPr/>
        </p:nvSpPr>
        <p:spPr bwMode="auto">
          <a:xfrm rot="20585885">
            <a:off x="4431782" y="3952776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Oval 80"/>
          <p:cNvSpPr>
            <a:spLocks noChangeAspect="1" noChangeArrowheads="1"/>
          </p:cNvSpPr>
          <p:nvPr/>
        </p:nvSpPr>
        <p:spPr bwMode="auto">
          <a:xfrm rot="20585885">
            <a:off x="6920596" y="4017003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Oval 81"/>
          <p:cNvSpPr>
            <a:spLocks noChangeAspect="1" noChangeArrowheads="1"/>
          </p:cNvSpPr>
          <p:nvPr/>
        </p:nvSpPr>
        <p:spPr bwMode="auto">
          <a:xfrm rot="20585885">
            <a:off x="3230886" y="4498703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7" name="Oval 82"/>
          <p:cNvSpPr>
            <a:spLocks noChangeAspect="1" noChangeArrowheads="1"/>
          </p:cNvSpPr>
          <p:nvPr/>
        </p:nvSpPr>
        <p:spPr bwMode="auto">
          <a:xfrm rot="20585885">
            <a:off x="2621736" y="4948289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8" name="Oval 83"/>
          <p:cNvSpPr>
            <a:spLocks noChangeAspect="1" noChangeArrowheads="1"/>
          </p:cNvSpPr>
          <p:nvPr/>
        </p:nvSpPr>
        <p:spPr bwMode="auto">
          <a:xfrm rot="20585885">
            <a:off x="2778374" y="3952776"/>
            <a:ext cx="102250" cy="94333"/>
          </a:xfrm>
          <a:prstGeom prst="ellipse">
            <a:avLst/>
          </a:prstGeom>
          <a:solidFill>
            <a:srgbClr val="FF782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Oval 86"/>
          <p:cNvSpPr>
            <a:spLocks noChangeArrowheads="1"/>
          </p:cNvSpPr>
          <p:nvPr/>
        </p:nvSpPr>
        <p:spPr bwMode="auto">
          <a:xfrm>
            <a:off x="4602163" y="6094239"/>
            <a:ext cx="780785" cy="71913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A771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graphicFrame>
        <p:nvGraphicFramePr>
          <p:cNvPr id="2050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535730"/>
              </p:ext>
            </p:extLst>
          </p:nvPr>
        </p:nvGraphicFramePr>
        <p:xfrm>
          <a:off x="4672675" y="6237113"/>
          <a:ext cx="66899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3" imgW="241200" imgH="164880" progId="Equation.3">
                  <p:embed/>
                </p:oleObj>
              </mc:Choice>
              <mc:Fallback>
                <p:oleObj name="Equation" r:id="rId3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675" y="6237113"/>
                        <a:ext cx="66899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A7714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Line 88"/>
          <p:cNvSpPr>
            <a:spLocks noChangeShapeType="1"/>
          </p:cNvSpPr>
          <p:nvPr/>
        </p:nvSpPr>
        <p:spPr bwMode="auto">
          <a:xfrm flipH="1">
            <a:off x="2884092" y="6453013"/>
            <a:ext cx="1716352" cy="0"/>
          </a:xfrm>
          <a:prstGeom prst="line">
            <a:avLst/>
          </a:prstGeom>
          <a:noFill/>
          <a:ln w="28575">
            <a:solidFill>
              <a:srgbClr val="FA7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89"/>
          <p:cNvSpPr>
            <a:spLocks noChangeShapeType="1"/>
          </p:cNvSpPr>
          <p:nvPr/>
        </p:nvSpPr>
        <p:spPr bwMode="auto">
          <a:xfrm flipV="1">
            <a:off x="2884091" y="5287788"/>
            <a:ext cx="0" cy="1166812"/>
          </a:xfrm>
          <a:prstGeom prst="line">
            <a:avLst/>
          </a:prstGeom>
          <a:noFill/>
          <a:ln w="28575">
            <a:solidFill>
              <a:srgbClr val="FA771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90"/>
          <p:cNvSpPr>
            <a:spLocks noChangeShapeType="1"/>
          </p:cNvSpPr>
          <p:nvPr/>
        </p:nvSpPr>
        <p:spPr bwMode="auto">
          <a:xfrm flipH="1">
            <a:off x="5381229" y="6453013"/>
            <a:ext cx="1716352" cy="0"/>
          </a:xfrm>
          <a:prstGeom prst="line">
            <a:avLst/>
          </a:prstGeom>
          <a:noFill/>
          <a:ln w="28575">
            <a:solidFill>
              <a:srgbClr val="FA771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91"/>
          <p:cNvSpPr>
            <a:spLocks noChangeShapeType="1"/>
          </p:cNvSpPr>
          <p:nvPr/>
        </p:nvSpPr>
        <p:spPr bwMode="auto">
          <a:xfrm flipV="1">
            <a:off x="7097581" y="5294138"/>
            <a:ext cx="0" cy="1160462"/>
          </a:xfrm>
          <a:prstGeom prst="line">
            <a:avLst/>
          </a:prstGeom>
          <a:noFill/>
          <a:ln w="28575">
            <a:solidFill>
              <a:srgbClr val="FA7714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067" name="AutoShape 93"/>
          <p:cNvCxnSpPr>
            <a:cxnSpLocks noChangeShapeType="1"/>
            <a:stCxn id="2059" idx="6"/>
          </p:cNvCxnSpPr>
          <p:nvPr/>
        </p:nvCxnSpPr>
        <p:spPr bwMode="auto">
          <a:xfrm flipV="1">
            <a:off x="1296724" y="2771601"/>
            <a:ext cx="3410347" cy="1311275"/>
          </a:xfrm>
          <a:prstGeom prst="curvedConnector4">
            <a:avLst>
              <a:gd name="adj1" fmla="val 48968"/>
              <a:gd name="adj2" fmla="val 11888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93"/>
          <p:cNvCxnSpPr>
            <a:cxnSpLocks noChangeShapeType="1"/>
          </p:cNvCxnSpPr>
          <p:nvPr/>
        </p:nvCxnSpPr>
        <p:spPr bwMode="auto">
          <a:xfrm rot="10800000">
            <a:off x="7206722" y="2304465"/>
            <a:ext cx="1490695" cy="273460"/>
          </a:xfrm>
          <a:prstGeom prst="curvedConnector3">
            <a:avLst>
              <a:gd name="adj1" fmla="val 57668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0" name="Rectangle 65"/>
          <p:cNvSpPr>
            <a:spLocks noChangeArrowheads="1"/>
          </p:cNvSpPr>
          <p:nvPr/>
        </p:nvSpPr>
        <p:spPr bwMode="auto">
          <a:xfrm>
            <a:off x="7952069" y="3418402"/>
            <a:ext cx="1620044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81" name="Text Box 73"/>
          <p:cNvSpPr txBox="1">
            <a:spLocks noChangeArrowheads="1"/>
          </p:cNvSpPr>
          <p:nvPr/>
        </p:nvSpPr>
        <p:spPr bwMode="auto">
          <a:xfrm>
            <a:off x="8312473" y="300580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82" name="Line 66"/>
          <p:cNvSpPr>
            <a:spLocks noChangeShapeType="1"/>
          </p:cNvSpPr>
          <p:nvPr/>
        </p:nvSpPr>
        <p:spPr bwMode="auto">
          <a:xfrm>
            <a:off x="8417271" y="3426723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67"/>
          <p:cNvSpPr>
            <a:spLocks noChangeShapeType="1"/>
          </p:cNvSpPr>
          <p:nvPr/>
        </p:nvSpPr>
        <p:spPr bwMode="auto">
          <a:xfrm>
            <a:off x="7919392" y="3704695"/>
            <a:ext cx="162004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Text Box 69"/>
          <p:cNvSpPr txBox="1">
            <a:spLocks noChangeArrowheads="1"/>
          </p:cNvSpPr>
          <p:nvPr/>
        </p:nvSpPr>
        <p:spPr bwMode="auto">
          <a:xfrm>
            <a:off x="9149343" y="3427696"/>
            <a:ext cx="2872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 dirty="0"/>
              <a:t>V</a:t>
            </a:r>
          </a:p>
        </p:txBody>
      </p:sp>
      <p:sp>
        <p:nvSpPr>
          <p:cNvPr id="86" name="Text Box 70"/>
          <p:cNvSpPr txBox="1">
            <a:spLocks noChangeArrowheads="1"/>
          </p:cNvSpPr>
          <p:nvPr/>
        </p:nvSpPr>
        <p:spPr bwMode="auto">
          <a:xfrm>
            <a:off x="8120288" y="3417605"/>
            <a:ext cx="2792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200"/>
              <a:t>Z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8413809" y="3701399"/>
            <a:ext cx="575472" cy="347012"/>
          </a:xfrm>
          <a:custGeom>
            <a:avLst/>
            <a:gdLst>
              <a:gd name="connsiteX0" fmla="*/ 0 w 575472"/>
              <a:gd name="connsiteY0" fmla="*/ 0 h 347012"/>
              <a:gd name="connsiteX1" fmla="*/ 152400 w 575472"/>
              <a:gd name="connsiteY1" fmla="*/ 114300 h 347012"/>
              <a:gd name="connsiteX2" fmla="*/ 406400 w 575472"/>
              <a:gd name="connsiteY2" fmla="*/ 241300 h 347012"/>
              <a:gd name="connsiteX3" fmla="*/ 571500 w 575472"/>
              <a:gd name="connsiteY3" fmla="*/ 342900 h 347012"/>
              <a:gd name="connsiteX4" fmla="*/ 508000 w 575472"/>
              <a:gd name="connsiteY4" fmla="*/ 317500 h 34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472" h="347012">
                <a:moveTo>
                  <a:pt x="0" y="0"/>
                </a:moveTo>
                <a:cubicBezTo>
                  <a:pt x="42333" y="37041"/>
                  <a:pt x="84667" y="74083"/>
                  <a:pt x="152400" y="114300"/>
                </a:cubicBezTo>
                <a:cubicBezTo>
                  <a:pt x="220133" y="154517"/>
                  <a:pt x="336550" y="203200"/>
                  <a:pt x="406400" y="241300"/>
                </a:cubicBezTo>
                <a:cubicBezTo>
                  <a:pt x="476250" y="279400"/>
                  <a:pt x="554567" y="330200"/>
                  <a:pt x="571500" y="342900"/>
                </a:cubicBezTo>
                <a:cubicBezTo>
                  <a:pt x="588433" y="355600"/>
                  <a:pt x="548216" y="336550"/>
                  <a:pt x="508000" y="3175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35"/>
          <p:cNvSpPr>
            <a:spLocks noChangeAspect="1" noChangeArrowheads="1"/>
          </p:cNvSpPr>
          <p:nvPr/>
        </p:nvSpPr>
        <p:spPr bwMode="auto">
          <a:xfrm rot="788764">
            <a:off x="7024366" y="2287641"/>
            <a:ext cx="204771" cy="68965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6885341" y="2924944"/>
            <a:ext cx="83883" cy="729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6885342" y="2980427"/>
            <a:ext cx="225047" cy="6740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Oval 72"/>
          <p:cNvSpPr>
            <a:spLocks noChangeArrowheads="1"/>
          </p:cNvSpPr>
          <p:nvPr/>
        </p:nvSpPr>
        <p:spPr bwMode="auto">
          <a:xfrm>
            <a:off x="8676555" y="2564904"/>
            <a:ext cx="92869" cy="85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Connector 27"/>
          <p:cNvCxnSpPr>
            <a:stCxn id="2056" idx="0"/>
          </p:cNvCxnSpPr>
          <p:nvPr/>
        </p:nvCxnSpPr>
        <p:spPr bwMode="auto">
          <a:xfrm flipH="1" flipV="1">
            <a:off x="965663" y="2843899"/>
            <a:ext cx="122692" cy="159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H="1">
            <a:off x="965663" y="3789040"/>
            <a:ext cx="122692" cy="924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3978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OCT</a:t>
            </a:r>
            <a:endParaRPr lang="en-GB" dirty="0"/>
          </a:p>
        </p:txBody>
      </p:sp>
      <p:pic>
        <p:nvPicPr>
          <p:cNvPr id="27650" name="Picture 2" descr="C:\Documents and Settings\projms\Desktop\Kuvat\Tissu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r="26602"/>
          <a:stretch/>
        </p:blipFill>
        <p:spPr bwMode="auto">
          <a:xfrm>
            <a:off x="5169024" y="2132856"/>
            <a:ext cx="4479125" cy="33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8" y="2204864"/>
            <a:ext cx="4883390" cy="324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7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OCT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704528" y="1484784"/>
            <a:ext cx="8583116" cy="2866256"/>
            <a:chOff x="848544" y="1196752"/>
            <a:chExt cx="8583116" cy="286625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960" y="1700808"/>
              <a:ext cx="4838700" cy="236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544" y="1196752"/>
              <a:ext cx="2736304" cy="2719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072680" y="4581128"/>
            <a:ext cx="6048672" cy="2592288"/>
            <a:chOff x="3827711" y="3603216"/>
            <a:chExt cx="6048672" cy="2592288"/>
          </a:xfrm>
        </p:grpSpPr>
        <p:sp>
          <p:nvSpPr>
            <p:cNvPr id="32" name="Equal 31"/>
            <p:cNvSpPr/>
            <p:nvPr/>
          </p:nvSpPr>
          <p:spPr bwMode="auto">
            <a:xfrm rot="20279621">
              <a:off x="3827711" y="3707328"/>
              <a:ext cx="6048672" cy="2488176"/>
            </a:xfrm>
            <a:prstGeom prst="mathEqual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059959" y="3603216"/>
              <a:ext cx="432048" cy="61596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6284367" y="4107272"/>
              <a:ext cx="207640" cy="1368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30" idx="2"/>
            </p:cNvCxnSpPr>
            <p:nvPr/>
          </p:nvCxnSpPr>
          <p:spPr bwMode="auto">
            <a:xfrm flipH="1">
              <a:off x="6059959" y="4219184"/>
              <a:ext cx="216024" cy="1256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7961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OCT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443335" y="1904312"/>
            <a:ext cx="9122816" cy="3036856"/>
            <a:chOff x="443335" y="1628800"/>
            <a:chExt cx="9122816" cy="303685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35" y="1628800"/>
              <a:ext cx="4088705" cy="303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976" y="1892492"/>
              <a:ext cx="4829175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3800872" y="5229201"/>
            <a:ext cx="1466999" cy="1440159"/>
            <a:chOff x="4638129" y="2276873"/>
            <a:chExt cx="1466999" cy="1440159"/>
          </a:xfrm>
        </p:grpSpPr>
        <p:sp>
          <p:nvSpPr>
            <p:cNvPr id="17" name="Oval 16"/>
            <p:cNvSpPr/>
            <p:nvPr/>
          </p:nvSpPr>
          <p:spPr bwMode="auto">
            <a:xfrm>
              <a:off x="4638129" y="2276873"/>
              <a:ext cx="1466999" cy="144015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4880992" y="2538065"/>
              <a:ext cx="1008112" cy="9629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6753200" y="5805264"/>
            <a:ext cx="864096" cy="36004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>
            <a:stCxn id="19" idx="1"/>
          </p:cNvCxnSpPr>
          <p:nvPr/>
        </p:nvCxnSpPr>
        <p:spPr bwMode="auto">
          <a:xfrm flipH="1" flipV="1">
            <a:off x="4736976" y="5490393"/>
            <a:ext cx="2016224" cy="4948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9" idx="1"/>
          </p:cNvCxnSpPr>
          <p:nvPr/>
        </p:nvCxnSpPr>
        <p:spPr bwMode="auto">
          <a:xfrm flipH="1">
            <a:off x="4736976" y="5985284"/>
            <a:ext cx="2016224" cy="468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69423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|0.1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|0.|0.|0."/>
</p:tagLst>
</file>

<file path=ppt/theme/theme1.xml><?xml version="1.0" encoding="utf-8"?>
<a:theme xmlns:a="http://schemas.openxmlformats.org/drawingml/2006/main" name="VTT_slide">
  <a:themeElements>
    <a:clrScheme name="VTT_slide 9">
      <a:dk1>
        <a:srgbClr val="000000"/>
      </a:dk1>
      <a:lt1>
        <a:srgbClr val="FFFFFF"/>
      </a:lt1>
      <a:dk2>
        <a:srgbClr val="0F1E83"/>
      </a:dk2>
      <a:lt2>
        <a:srgbClr val="B2B2B2"/>
      </a:lt2>
      <a:accent1>
        <a:srgbClr val="CCEC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2D2D8A"/>
      </a:accent6>
      <a:hlink>
        <a:srgbClr val="0000FF"/>
      </a:hlink>
      <a:folHlink>
        <a:srgbClr val="3333CC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plication_x0020_year xmlns="5bf8db6d-f52d-49f4-b1bb-f1c6bec4b220" xsi:nil="true"/>
    <_dlc_DocId xmlns="1cb7eaa1-e289-4ac6-89c1-490e92db7987">MYWORK-1205-50</_dlc_DocId>
    <_dlc_DocIdUrl xmlns="1cb7eaa1-e289-4ac6-89c1-490e92db7987">
      <Url>http://myworks.vtt.fi/tyotilat/tk50/tk510/tk5106/multi_phase_flows/_layouts/DocIdRedir.aspx?ID=MYWORK-1205-50</Url>
      <Description>MYWORK-1205-50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VTT Kalvo" ma:contentTypeID="0x01010034EC49393FFD6C4BB2A48928343F65490098002EC3C904284DB9BD9262DEC37E42" ma:contentTypeVersion="12" ma:contentTypeDescription="" ma:contentTypeScope="" ma:versionID="08ffff25f7f68fa82d551f3d28f0e27e">
  <xsd:schema xmlns:xsd="http://www.w3.org/2001/XMLSchema" xmlns:xs="http://www.w3.org/2001/XMLSchema" xmlns:p="http://schemas.microsoft.com/office/2006/metadata/properties" xmlns:ns3="5bf8db6d-f52d-49f4-b1bb-f1c6bec4b220" xmlns:ns4="1cb7eaa1-e289-4ac6-89c1-490e92db7987" targetNamespace="http://schemas.microsoft.com/office/2006/metadata/properties" ma:root="true" ma:fieldsID="d44f6a9bb99e4f2b381cbbd23d3e80a5" ns3:_="" ns4:_="">
    <xsd:import namespace="5bf8db6d-f52d-49f4-b1bb-f1c6bec4b220"/>
    <xsd:import namespace="1cb7eaa1-e289-4ac6-89c1-490e92db7987"/>
    <xsd:element name="properties">
      <xsd:complexType>
        <xsd:sequence>
          <xsd:element name="documentManagement">
            <xsd:complexType>
              <xsd:all>
                <xsd:element ref="ns3:Puplication_x0020_year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8db6d-f52d-49f4-b1bb-f1c6bec4b220" elementFormDefault="qualified">
    <xsd:import namespace="http://schemas.microsoft.com/office/2006/documentManagement/types"/>
    <xsd:import namespace="http://schemas.microsoft.com/office/infopath/2007/PartnerControls"/>
    <xsd:element name="Puplication_x0020_year" ma:index="10" nillable="true" ma:displayName="Puplication year" ma:internalName="Puplication_x0020_year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7eaa1-e289-4ac6-89c1-490e92db7987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B02FC1-19AA-4C13-A2DD-CDD9F11E331D}">
  <ds:schemaRefs>
    <ds:schemaRef ds:uri="http://purl.org/dc/dcmitype/"/>
    <ds:schemaRef ds:uri="1cb7eaa1-e289-4ac6-89c1-490e92db7987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5bf8db6d-f52d-49f4-b1bb-f1c6bec4b22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C3414A2-1D76-43BD-96C7-AC721051C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f8db6d-f52d-49f4-b1bb-f1c6bec4b220"/>
    <ds:schemaRef ds:uri="1cb7eaa1-e289-4ac6-89c1-490e92db7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90991E-0B94-489C-8657-A6FAE3AC2D5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F7E7327-E94C-48FC-B104-57D2EFEDD0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VTT_slide</Template>
  <TotalTime>1651</TotalTime>
  <Words>586</Words>
  <Application>Microsoft Office PowerPoint</Application>
  <PresentationFormat>A4 Paper (210x297 mm)</PresentationFormat>
  <Paragraphs>141</Paragraphs>
  <Slides>17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VTT_slide</vt:lpstr>
      <vt:lpstr>Equation</vt:lpstr>
      <vt:lpstr>Chart</vt:lpstr>
      <vt:lpstr>Graph</vt:lpstr>
      <vt:lpstr>A Novel laboratory scale pipe rheometry </vt:lpstr>
      <vt:lpstr>Motivation / Goal</vt:lpstr>
      <vt:lpstr>Background</vt:lpstr>
      <vt:lpstr>Methods</vt:lpstr>
      <vt:lpstr>Apparent viscosity</vt:lpstr>
      <vt:lpstr>Local viscosity UVP-PD + OCT Technique</vt:lpstr>
      <vt:lpstr>OCT</vt:lpstr>
      <vt:lpstr>OCT</vt:lpstr>
      <vt:lpstr>OCT</vt:lpstr>
      <vt:lpstr>Local viscosity Data analysis</vt:lpstr>
      <vt:lpstr>What we need to parameterize  the whole velocity profile?</vt:lpstr>
      <vt:lpstr>What we already have?</vt:lpstr>
      <vt:lpstr>Velocity Field Analysis</vt:lpstr>
      <vt:lpstr>PowerPoint Presentation</vt:lpstr>
      <vt:lpstr>What we get from accurate velocity profile maesurement? (Only direct measurements no assumptions needed)</vt:lpstr>
      <vt:lpstr>What we need to do?</vt:lpstr>
      <vt:lpstr>Training school 2012</vt:lpstr>
    </vt:vector>
  </TitlesOfParts>
  <Company>VTT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Laboratory-Scale Pipe Rheometry: A Study of Microfibrillated Cellulose Suspension</dc:title>
  <dc:creator>projms</dc:creator>
  <dc:description/>
  <cp:lastModifiedBy>projms</cp:lastModifiedBy>
  <cp:revision>25</cp:revision>
  <dcterms:created xsi:type="dcterms:W3CDTF">2011-09-27T06:38:10Z</dcterms:created>
  <dcterms:modified xsi:type="dcterms:W3CDTF">2011-10-13T08:18:06Z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0x01010034EC49393FFD6C4BB2A48928343F65490098002EC3C904284DB9BD9262DEC37E42</vt:lpwstr>
  </property>
  <property fmtid="{D5CDD505-2E9C-101B-9397-08002B2CF9AE}" pid="3" name="_dlc_DocIdItemGuid">
    <vt:lpwstr>a4e8b261-9f74-4782-a6ea-4edb64f66442</vt:lpwstr>
  </property>
</Properties>
</file>