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41.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39" r:id="rId2"/>
    <p:sldId id="337" r:id="rId3"/>
    <p:sldId id="357" r:id="rId4"/>
    <p:sldId id="342" r:id="rId5"/>
    <p:sldId id="367" r:id="rId6"/>
    <p:sldId id="340" r:id="rId7"/>
    <p:sldId id="309" r:id="rId8"/>
    <p:sldId id="343" r:id="rId9"/>
    <p:sldId id="344" r:id="rId10"/>
    <p:sldId id="349" r:id="rId11"/>
    <p:sldId id="353" r:id="rId12"/>
    <p:sldId id="346" r:id="rId13"/>
    <p:sldId id="354" r:id="rId14"/>
    <p:sldId id="347" r:id="rId15"/>
    <p:sldId id="307" r:id="rId16"/>
    <p:sldId id="336" r:id="rId17"/>
    <p:sldId id="338" r:id="rId18"/>
    <p:sldId id="312" r:id="rId19"/>
    <p:sldId id="313" r:id="rId20"/>
    <p:sldId id="315" r:id="rId21"/>
    <p:sldId id="316" r:id="rId22"/>
    <p:sldId id="317" r:id="rId23"/>
    <p:sldId id="348" r:id="rId24"/>
    <p:sldId id="325" r:id="rId25"/>
    <p:sldId id="327" r:id="rId26"/>
    <p:sldId id="328" r:id="rId27"/>
    <p:sldId id="329" r:id="rId28"/>
    <p:sldId id="331" r:id="rId29"/>
    <p:sldId id="355" r:id="rId30"/>
    <p:sldId id="289" r:id="rId31"/>
    <p:sldId id="350" r:id="rId32"/>
    <p:sldId id="351" r:id="rId33"/>
    <p:sldId id="356" r:id="rId34"/>
    <p:sldId id="359" r:id="rId35"/>
    <p:sldId id="360" r:id="rId36"/>
    <p:sldId id="361" r:id="rId37"/>
    <p:sldId id="362" r:id="rId38"/>
    <p:sldId id="363" r:id="rId39"/>
    <p:sldId id="365" r:id="rId40"/>
    <p:sldId id="364" r:id="rId41"/>
    <p:sldId id="366" r:id="rId42"/>
    <p:sldId id="304" r:id="rId43"/>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a:srgbClr val="990000"/>
    <a:srgbClr val="FF0000"/>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2741" autoAdjust="0"/>
    <p:restoredTop sz="90857" autoAdjust="0"/>
  </p:normalViewPr>
  <p:slideViewPr>
    <p:cSldViewPr>
      <p:cViewPr varScale="1">
        <p:scale>
          <a:sx n="80" d="100"/>
          <a:sy n="80" d="100"/>
        </p:scale>
        <p:origin x="-1014" y="-90"/>
      </p:cViewPr>
      <p:guideLst>
        <p:guide orient="horz" pos="240"/>
        <p:guide pos="432"/>
        <p:guide pos="532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1F041A-D8D3-45F8-BBD3-2F30B7CCE68A}" type="datetimeFigureOut">
              <a:rPr lang="en-US" smtClean="0"/>
              <a:pPr/>
              <a:t>10/13/2011</a:t>
            </a:fld>
            <a:endParaRPr lang="en-GB"/>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GB"/>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C68BD3-D9D2-40A9-B005-A12C4E22B4BE}" type="slidenum">
              <a:rPr lang="en-GB" smtClean="0"/>
              <a:pPr/>
              <a:t>‹Nr.›</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CH"/>
          </a:p>
        </p:txBody>
      </p:sp>
      <p:sp>
        <p:nvSpPr>
          <p:cNvPr id="4" name="Foliennummernplatzhalter 3"/>
          <p:cNvSpPr>
            <a:spLocks noGrp="1"/>
          </p:cNvSpPr>
          <p:nvPr>
            <p:ph type="sldNum" sz="quarter" idx="10"/>
          </p:nvPr>
        </p:nvSpPr>
        <p:spPr/>
        <p:txBody>
          <a:bodyPr/>
          <a:lstStyle/>
          <a:p>
            <a:fld id="{4354682B-972A-4D49-A511-062D74294CDD}" type="slidenum">
              <a:rPr lang="de-DE" altLang="en-US" smtClean="0"/>
              <a:pPr/>
              <a:t>1</a:t>
            </a:fld>
            <a:endParaRPr lang="de-DE"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10</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11</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12</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13</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EA632-8778-4B52-83A1-40C866750A37}" type="slidenum">
              <a:rPr lang="en-US"/>
              <a:pPr/>
              <a:t>14</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690B9-7191-400B-9B7C-7A70A9DF0245}" type="slidenum">
              <a:rPr lang="en-US"/>
              <a:pPr/>
              <a:t>15</a:t>
            </a:fld>
            <a:endParaRPr lang="en-US"/>
          </a:p>
        </p:txBody>
      </p:sp>
      <p:sp>
        <p:nvSpPr>
          <p:cNvPr id="187394" name="Rectangle 2"/>
          <p:cNvSpPr>
            <a:spLocks noGrp="1" noRot="1" noChangeAspect="1" noChangeArrowheads="1" noTextEdit="1"/>
          </p:cNvSpPr>
          <p:nvPr>
            <p:ph type="sldImg"/>
          </p:nvPr>
        </p:nvSpPr>
        <p:spPr>
          <a:ln/>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EA632-8778-4B52-83A1-40C866750A37}" type="slidenum">
              <a:rPr lang="en-US"/>
              <a:pPr/>
              <a:t>16</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F1861-F0BD-40C4-B405-72FC61483988}" type="slidenum">
              <a:rPr lang="en-US"/>
              <a:pPr/>
              <a:t>17</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20401B-0B9A-4156-B8E0-D6534028F833}" type="slidenum">
              <a:rPr lang="en-US"/>
              <a:pPr/>
              <a:t>18</a:t>
            </a:fld>
            <a:endParaRPr lang="en-US"/>
          </a:p>
        </p:txBody>
      </p:sp>
      <p:sp>
        <p:nvSpPr>
          <p:cNvPr id="195586" name="Rectangle 2"/>
          <p:cNvSpPr>
            <a:spLocks noGrp="1" noRot="1" noChangeAspect="1" noChangeArrowheads="1" noTextEdit="1"/>
          </p:cNvSpPr>
          <p:nvPr>
            <p:ph type="sldImg"/>
          </p:nvPr>
        </p:nvSpPr>
        <p:spPr>
          <a:ln/>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A667-A2F4-46F5-9E10-E3B414C395D5}" type="slidenum">
              <a:rPr lang="en-GB"/>
              <a:pPr/>
              <a:t>19</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A667-A2F4-46F5-9E10-E3B414C395D5}" type="slidenum">
              <a:rPr lang="en-GB"/>
              <a:pPr/>
              <a:t>20</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A667-A2F4-46F5-9E10-E3B414C395D5}" type="slidenum">
              <a:rPr lang="en-GB"/>
              <a:pPr/>
              <a:t>21</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A667-A2F4-46F5-9E10-E3B414C395D5}" type="slidenum">
              <a:rPr lang="en-GB"/>
              <a:pPr/>
              <a:t>22</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D6A667-A2F4-46F5-9E10-E3B414C395D5}" type="slidenum">
              <a:rPr lang="en-GB"/>
              <a:pPr/>
              <a:t>23</a:t>
            </a:fld>
            <a:endParaRPr lang="en-GB"/>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xfrm>
            <a:off x="685800" y="4343400"/>
            <a:ext cx="5486400" cy="4114800"/>
          </a:xfrm>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F1861-F0BD-40C4-B405-72FC61483988}" type="slidenum">
              <a:rPr lang="en-US"/>
              <a:pPr/>
              <a:t>24</a:t>
            </a:fld>
            <a:endParaRPr lang="en-US"/>
          </a:p>
        </p:txBody>
      </p:sp>
      <p:sp>
        <p:nvSpPr>
          <p:cNvPr id="191490" name="Rectangle 2"/>
          <p:cNvSpPr>
            <a:spLocks noGrp="1" noRot="1" noChangeAspect="1" noChangeArrowheads="1" noTextEdit="1"/>
          </p:cNvSpPr>
          <p:nvPr>
            <p:ph type="sldImg"/>
          </p:nvPr>
        </p:nvSpPr>
        <p:spPr>
          <a:ln/>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8A8405-9143-4645-BE1C-235463526258}" type="slidenum">
              <a:rPr lang="en-US"/>
              <a:pPr/>
              <a:t>25</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95256C-03A3-414F-8F64-9FE33147DE37}" type="slidenum">
              <a:rPr lang="en-US"/>
              <a:pPr/>
              <a:t>26</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DC9BB2-1704-4EF0-B1AF-2E43D32290C9}" type="slidenum">
              <a:rPr lang="en-US"/>
              <a:pPr/>
              <a:t>27</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10FAB-B4A2-4149-AC9D-A4F53A2F5A46}" type="slidenum">
              <a:rPr lang="en-US"/>
              <a:pPr/>
              <a:t>28</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E10FAB-B4A2-4149-AC9D-A4F53A2F5A46}" type="slidenum">
              <a:rPr lang="en-US"/>
              <a:pPr/>
              <a:t>29</a:t>
            </a:fld>
            <a:endParaRPr lang="en-US"/>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a:t>
            </a:fld>
            <a:endParaRPr lang="en-GB"/>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30</a:t>
            </a:fld>
            <a:endParaRPr lang="en-GB"/>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31</a:t>
            </a:fld>
            <a:endParaRPr lang="en-GB"/>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2E499DD2-B98E-4109-961C-D217F0E9DC84}" type="slidenum">
              <a:rPr lang="de-DE" altLang="en-US" smtClean="0"/>
              <a:pPr/>
              <a:t>32</a:t>
            </a:fld>
            <a:endParaRPr lang="de-DE"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EA632-8778-4B52-83A1-40C866750A37}" type="slidenum">
              <a:rPr lang="en-US"/>
              <a:pPr/>
              <a:t>33</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34</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35</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36</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37</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38</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39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4</a:t>
            </a:fld>
            <a:endParaRPr lang="en-GB"/>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41</a:t>
            </a:fld>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42</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5</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6</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9EA632-8778-4B52-83A1-40C866750A37}" type="slidenum">
              <a:rPr lang="en-US"/>
              <a:pPr/>
              <a:t>7</a:t>
            </a:fld>
            <a:endParaRPr lang="en-US"/>
          </a:p>
        </p:txBody>
      </p:sp>
      <p:sp>
        <p:nvSpPr>
          <p:cNvPr id="189442" name="Rectangle 2"/>
          <p:cNvSpPr>
            <a:spLocks noGrp="1" noRot="1" noChangeAspect="1" noChangeArrowheads="1" noTextEdit="1"/>
          </p:cNvSpPr>
          <p:nvPr>
            <p:ph type="sldImg"/>
          </p:nvPr>
        </p:nvSpPr>
        <p:spPr>
          <a:ln/>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en-GB"/>
          </a:p>
        </p:txBody>
      </p:sp>
      <p:sp>
        <p:nvSpPr>
          <p:cNvPr id="4" name="Foliennummernplatzhalter 3"/>
          <p:cNvSpPr>
            <a:spLocks noGrp="1"/>
          </p:cNvSpPr>
          <p:nvPr>
            <p:ph type="sldNum" sz="quarter" idx="10"/>
          </p:nvPr>
        </p:nvSpPr>
        <p:spPr/>
        <p:txBody>
          <a:bodyPr/>
          <a:lstStyle/>
          <a:p>
            <a:fld id="{DDC68BD3-D9D2-40A9-B005-A12C4E22B4BE}" type="slidenum">
              <a:rPr lang="en-GB" smtClean="0"/>
              <a:pPr/>
              <a:t>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en-US"/>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438900" y="50800"/>
            <a:ext cx="1943100" cy="6273800"/>
          </a:xfrm>
        </p:spPr>
        <p:txBody>
          <a:bodyPr vert="eaVert"/>
          <a:lstStyle/>
          <a:p>
            <a:r>
              <a:rPr lang="th-TH" smtClean="0"/>
              <a:t>คลิกเพื่อแก้ไขลักษณะชื่อเรื่องต้นแบบ</a:t>
            </a:r>
            <a:endParaRPr lang="en-US"/>
          </a:p>
        </p:txBody>
      </p:sp>
      <p:sp>
        <p:nvSpPr>
          <p:cNvPr id="3" name="ตัวยึดข้อความแนวตั้ง 2"/>
          <p:cNvSpPr>
            <a:spLocks noGrp="1"/>
          </p:cNvSpPr>
          <p:nvPr>
            <p:ph type="body" orient="vert" idx="1"/>
          </p:nvPr>
        </p:nvSpPr>
        <p:spPr>
          <a:xfrm>
            <a:off x="609600" y="50800"/>
            <a:ext cx="5676900" cy="627380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ชื่อเรื่องและตาราง">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609600" y="50800"/>
            <a:ext cx="7772400" cy="457200"/>
          </a:xfrm>
        </p:spPr>
        <p:txBody>
          <a:bodyPr/>
          <a:lstStyle/>
          <a:p>
            <a:r>
              <a:rPr lang="th-TH" smtClean="0"/>
              <a:t>คลิกเพื่อแก้ไขลักษณะชื่อเรื่องต้นแบบ</a:t>
            </a:r>
            <a:endParaRPr lang="en-US"/>
          </a:p>
        </p:txBody>
      </p:sp>
      <p:sp>
        <p:nvSpPr>
          <p:cNvPr id="3" name="ตัวยึดตาราง 2"/>
          <p:cNvSpPr>
            <a:spLocks noGrp="1"/>
          </p:cNvSpPr>
          <p:nvPr>
            <p:ph type="tbl" idx="1"/>
          </p:nvPr>
        </p:nvSpPr>
        <p:spPr>
          <a:xfrm>
            <a:off x="609600" y="685800"/>
            <a:ext cx="7772400" cy="5638800"/>
          </a:xfrm>
        </p:spPr>
        <p:txBody>
          <a:bodyPr/>
          <a:lstStyle/>
          <a:p>
            <a:pPr lvl="0"/>
            <a:endParaRPr lang="en-US" noProof="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7" name="Rectangle 12"/>
          <p:cNvSpPr>
            <a:spLocks noGrp="1" noChangeArrowheads="1"/>
          </p:cNvSpPr>
          <p:nvPr>
            <p:ph type="title"/>
          </p:nvPr>
        </p:nvSpPr>
        <p:spPr bwMode="auto">
          <a:xfrm>
            <a:off x="457200" y="36480"/>
            <a:ext cx="8229600" cy="963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err="1" smtClean="0"/>
              <a:t>Cliquez</a:t>
            </a:r>
            <a:r>
              <a:rPr lang="en-GB" dirty="0" smtClean="0"/>
              <a:t> pour modifier le style du titre</a:t>
            </a: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el und Inhal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r>
              <a:rPr lang="en-GB" dirty="0"/>
              <a:t>Thessaloniki, Greece, 2009</a:t>
            </a:r>
            <a:endParaRPr lang="sl-SI"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DF09BD95-A046-4999-89BD-B7A30EDB9001}" type="slidenum">
              <a:rPr lang="sl-SI"/>
              <a:pPr>
                <a:defRPr/>
              </a:pPr>
              <a:t>‹Nr.›</a:t>
            </a:fld>
            <a:endParaRPr lang="sl-SI"/>
          </a:p>
        </p:txBody>
      </p:sp>
      <p:sp>
        <p:nvSpPr>
          <p:cNvPr id="7" name="Rectangle 12"/>
          <p:cNvSpPr>
            <a:spLocks noGrp="1" noChangeArrowheads="1"/>
          </p:cNvSpPr>
          <p:nvPr>
            <p:ph type="title"/>
          </p:nvPr>
        </p:nvSpPr>
        <p:spPr bwMode="auto">
          <a:xfrm>
            <a:off x="457200" y="1225055"/>
            <a:ext cx="8229600" cy="9636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err="1" smtClean="0"/>
              <a:t>Cliquez</a:t>
            </a:r>
            <a:r>
              <a:rPr lang="en-GB" dirty="0" smtClean="0"/>
              <a:t> pour modifier le style du titre</a:t>
            </a: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folie mit Bild">
    <p:spTree>
      <p:nvGrpSpPr>
        <p:cNvPr id="1" name=""/>
        <p:cNvGrpSpPr/>
        <p:nvPr/>
      </p:nvGrpSpPr>
      <p:grpSpPr>
        <a:xfrm>
          <a:off x="0" y="0"/>
          <a:ext cx="0" cy="0"/>
          <a:chOff x="0" y="0"/>
          <a:chExt cx="0" cy="0"/>
        </a:xfrm>
      </p:grpSpPr>
      <p:sp>
        <p:nvSpPr>
          <p:cNvPr id="6" name="Bildplatzhalter 5"/>
          <p:cNvSpPr>
            <a:spLocks noGrp="1"/>
          </p:cNvSpPr>
          <p:nvPr>
            <p:ph type="pic" sz="quarter" idx="10"/>
          </p:nvPr>
        </p:nvSpPr>
        <p:spPr>
          <a:xfrm>
            <a:off x="0" y="0"/>
            <a:ext cx="9144000" cy="6858000"/>
          </a:xfrm>
        </p:spPr>
        <p:txBody>
          <a:bodyPr/>
          <a:lstStyle/>
          <a:p>
            <a:endParaRPr lang="de-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en-US"/>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
        <p:nvSpPr>
          <p:cNvPr id="3" name="ตัวยึดเนื้อหา 2"/>
          <p:cNvSpPr>
            <a:spLocks noGrp="1"/>
          </p:cNvSpPr>
          <p:nvPr>
            <p:ph sz="half" idx="1"/>
          </p:nvPr>
        </p:nvSpPr>
        <p:spPr>
          <a:xfrm>
            <a:off x="609600" y="685800"/>
            <a:ext cx="38100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เนื้อหา 3"/>
          <p:cNvSpPr>
            <a:spLocks noGrp="1"/>
          </p:cNvSpPr>
          <p:nvPr>
            <p:ph sz="half" idx="2"/>
          </p:nvPr>
        </p:nvSpPr>
        <p:spPr>
          <a:xfrm>
            <a:off x="4572000" y="685800"/>
            <a:ext cx="3810000" cy="563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en-US"/>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en-US"/>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nchor="b"/>
          <a:lstStyle>
            <a:lvl1pPr algn="l">
              <a:defRPr sz="2000" b="1"/>
            </a:lvl1pPr>
          </a:lstStyle>
          <a:p>
            <a:r>
              <a:rPr lang="th-TH" smtClean="0"/>
              <a:t>คลิกเพื่อแก้ไขลักษณะชื่อเรื่องต้นแบบ</a:t>
            </a:r>
            <a:endParaRPr lang="en-US"/>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09600" y="685800"/>
            <a:ext cx="7772400"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err="1" smtClean="0"/>
              <a:t>Klicken</a:t>
            </a:r>
            <a:r>
              <a:rPr lang="en-GB" dirty="0" smtClean="0"/>
              <a:t> </a:t>
            </a:r>
            <a:r>
              <a:rPr lang="en-GB" dirty="0" err="1" smtClean="0"/>
              <a:t>Sie</a:t>
            </a:r>
            <a:r>
              <a:rPr lang="en-GB" dirty="0" smtClean="0"/>
              <a:t>, um die </a:t>
            </a:r>
            <a:r>
              <a:rPr lang="en-GB" dirty="0" err="1" smtClean="0"/>
              <a:t>Formate</a:t>
            </a:r>
            <a:r>
              <a:rPr lang="en-GB" dirty="0" smtClean="0"/>
              <a:t> des </a:t>
            </a:r>
            <a:r>
              <a:rPr lang="en-GB" dirty="0" err="1" smtClean="0"/>
              <a:t>Vorlagentextes</a:t>
            </a:r>
            <a:r>
              <a:rPr lang="en-GB" dirty="0" smtClean="0"/>
              <a:t> </a:t>
            </a:r>
            <a:r>
              <a:rPr lang="en-GB" dirty="0" err="1" smtClean="0"/>
              <a:t>zu</a:t>
            </a:r>
            <a:r>
              <a:rPr lang="en-GB" dirty="0" smtClean="0"/>
              <a:t> </a:t>
            </a:r>
            <a:r>
              <a:rPr lang="en-GB" dirty="0" err="1" smtClean="0"/>
              <a:t>bearbeiten</a:t>
            </a:r>
            <a:endParaRPr lang="en-GB" dirty="0" smtClean="0"/>
          </a:p>
          <a:p>
            <a:pPr lvl="1"/>
            <a:r>
              <a:rPr lang="en-GB" dirty="0" err="1" smtClean="0"/>
              <a:t>Zweite</a:t>
            </a:r>
            <a:r>
              <a:rPr lang="en-GB" dirty="0" smtClean="0"/>
              <a:t> </a:t>
            </a:r>
            <a:r>
              <a:rPr lang="en-GB" dirty="0" err="1" smtClean="0"/>
              <a:t>Ebene</a:t>
            </a:r>
            <a:endParaRPr lang="en-GB" dirty="0" smtClean="0"/>
          </a:p>
          <a:p>
            <a:pPr lvl="2"/>
            <a:r>
              <a:rPr lang="en-GB" dirty="0" err="1" smtClean="0"/>
              <a:t>Dritte</a:t>
            </a:r>
            <a:r>
              <a:rPr lang="en-GB" dirty="0" smtClean="0"/>
              <a:t> </a:t>
            </a:r>
            <a:r>
              <a:rPr lang="en-GB" dirty="0" err="1" smtClean="0"/>
              <a:t>Ebene</a:t>
            </a:r>
            <a:endParaRPr lang="en-GB" dirty="0" smtClean="0"/>
          </a:p>
          <a:p>
            <a:pPr lvl="3"/>
            <a:r>
              <a:rPr lang="en-GB" dirty="0" err="1" smtClean="0"/>
              <a:t>Vierte</a:t>
            </a:r>
            <a:r>
              <a:rPr lang="en-GB" dirty="0" smtClean="0"/>
              <a:t> </a:t>
            </a:r>
            <a:r>
              <a:rPr lang="en-GB" dirty="0" err="1" smtClean="0"/>
              <a:t>Ebene</a:t>
            </a:r>
            <a:endParaRPr lang="en-GB" dirty="0" smtClean="0"/>
          </a:p>
          <a:p>
            <a:pPr lvl="4"/>
            <a:r>
              <a:rPr lang="en-GB" dirty="0" err="1" smtClean="0"/>
              <a:t>Fünfte</a:t>
            </a:r>
            <a:r>
              <a:rPr lang="en-GB" dirty="0" smtClean="0"/>
              <a:t> </a:t>
            </a:r>
            <a:r>
              <a:rPr lang="en-GB" dirty="0" err="1" smtClean="0"/>
              <a:t>Ebene</a:t>
            </a:r>
            <a:endParaRPr lang="en-GB" dirty="0" smtClean="0"/>
          </a:p>
        </p:txBody>
      </p:sp>
      <p:sp>
        <p:nvSpPr>
          <p:cNvPr id="1031" name="Rectangle 7"/>
          <p:cNvSpPr>
            <a:spLocks noChangeArrowheads="1"/>
          </p:cNvSpPr>
          <p:nvPr userDrawn="1"/>
        </p:nvSpPr>
        <p:spPr bwMode="auto">
          <a:xfrm>
            <a:off x="9525" y="6453336"/>
            <a:ext cx="9134475" cy="404664"/>
          </a:xfrm>
          <a:prstGeom prst="rect">
            <a:avLst/>
          </a:prstGeom>
          <a:solidFill>
            <a:srgbClr val="E8E8E8"/>
          </a:solidFill>
          <a:ln w="9525">
            <a:noFill/>
            <a:miter lim="800000"/>
            <a:headEnd/>
            <a:tailEnd/>
          </a:ln>
          <a:effectLst/>
        </p:spPr>
        <p:txBody>
          <a:bodyPr wrap="none" anchor="ctr"/>
          <a:lstStyle/>
          <a:p>
            <a:pPr>
              <a:defRPr/>
            </a:pPr>
            <a:endParaRPr lang="en-US" dirty="0">
              <a:latin typeface="Arial" charset="0"/>
            </a:endParaRPr>
          </a:p>
        </p:txBody>
      </p:sp>
      <p:sp>
        <p:nvSpPr>
          <p:cNvPr id="1032" name="Rectangle 8"/>
          <p:cNvSpPr>
            <a:spLocks noChangeArrowheads="1"/>
          </p:cNvSpPr>
          <p:nvPr userDrawn="1"/>
        </p:nvSpPr>
        <p:spPr bwMode="auto">
          <a:xfrm rot="21600000">
            <a:off x="6767513" y="6548438"/>
            <a:ext cx="2297112" cy="230187"/>
          </a:xfrm>
          <a:prstGeom prst="rect">
            <a:avLst/>
          </a:prstGeom>
          <a:noFill/>
          <a:ln w="9525">
            <a:noFill/>
            <a:miter lim="800000"/>
            <a:headEnd/>
            <a:tailEnd/>
          </a:ln>
          <a:effectLst/>
        </p:spPr>
        <p:txBody>
          <a:bodyPr lIns="95784" tIns="47892" rIns="95784" bIns="47892"/>
          <a:lstStyle/>
          <a:p>
            <a:pPr algn="r" defTabSz="957263">
              <a:defRPr/>
            </a:pPr>
            <a:r>
              <a:rPr lang="de-DE" sz="1200">
                <a:solidFill>
                  <a:srgbClr val="B2B2B2"/>
                </a:solidFill>
                <a:latin typeface="Arial" charset="0"/>
              </a:rPr>
              <a:t> </a:t>
            </a:r>
            <a:fld id="{DD90F61A-1EC0-47FF-86DA-E4371060065F}" type="slidenum">
              <a:rPr lang="de-DE" sz="1200">
                <a:solidFill>
                  <a:srgbClr val="B2B2B2"/>
                </a:solidFill>
                <a:latin typeface="Arial" charset="0"/>
              </a:rPr>
              <a:pPr algn="r" defTabSz="957263">
                <a:defRPr/>
              </a:pPr>
              <a:t>‹Nr.›</a:t>
            </a:fld>
            <a:endParaRPr lang="de-DE" sz="1200">
              <a:solidFill>
                <a:srgbClr val="B2B2B2"/>
              </a:solidFill>
              <a:latin typeface="Arial" charset="0"/>
            </a:endParaRPr>
          </a:p>
        </p:txBody>
      </p:sp>
      <p:sp>
        <p:nvSpPr>
          <p:cNvPr id="1033" name="Rectangle 9"/>
          <p:cNvSpPr>
            <a:spLocks noChangeArrowheads="1"/>
          </p:cNvSpPr>
          <p:nvPr userDrawn="1"/>
        </p:nvSpPr>
        <p:spPr bwMode="auto">
          <a:xfrm>
            <a:off x="0" y="0"/>
            <a:ext cx="9134475" cy="533400"/>
          </a:xfrm>
          <a:prstGeom prst="rect">
            <a:avLst/>
          </a:prstGeom>
          <a:solidFill>
            <a:srgbClr val="E8E8E8"/>
          </a:solidFill>
          <a:ln w="9525">
            <a:noFill/>
            <a:miter lim="800000"/>
            <a:headEnd/>
            <a:tailEnd/>
          </a:ln>
          <a:effectLst/>
        </p:spPr>
        <p:txBody>
          <a:bodyPr wrap="none" anchor="ctr"/>
          <a:lstStyle/>
          <a:p>
            <a:pPr>
              <a:defRPr/>
            </a:pPr>
            <a:endParaRPr lang="en-US">
              <a:latin typeface="Arial" charset="0"/>
            </a:endParaRPr>
          </a:p>
        </p:txBody>
      </p:sp>
      <p:sp>
        <p:nvSpPr>
          <p:cNvPr id="2" name="Rectangle 2"/>
          <p:cNvSpPr>
            <a:spLocks noGrp="1" noChangeArrowheads="1"/>
          </p:cNvSpPr>
          <p:nvPr>
            <p:ph type="title"/>
          </p:nvPr>
        </p:nvSpPr>
        <p:spPr bwMode="auto">
          <a:xfrm>
            <a:off x="609600" y="50800"/>
            <a:ext cx="77724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Klicken Sie, um das Titelformat zu bearbeiten</a:t>
            </a:r>
          </a:p>
        </p:txBody>
      </p:sp>
      <p:pic>
        <p:nvPicPr>
          <p:cNvPr id="8" name="Grafik 7" descr="BFHAHB_e_s.png"/>
          <p:cNvPicPr>
            <a:picLocks noChangeAspect="1"/>
          </p:cNvPicPr>
          <p:nvPr userDrawn="1"/>
        </p:nvPicPr>
        <p:blipFill>
          <a:blip r:embed="rId17" cstate="print"/>
          <a:stretch>
            <a:fillRect/>
          </a:stretch>
        </p:blipFill>
        <p:spPr>
          <a:xfrm>
            <a:off x="107504" y="6525344"/>
            <a:ext cx="3374521" cy="288032"/>
          </a:xfrm>
          <a:prstGeom prst="rect">
            <a:avLst/>
          </a:prstGeom>
        </p:spPr>
      </p:pic>
      <p:sp>
        <p:nvSpPr>
          <p:cNvPr id="9" name="Textfeld 8"/>
          <p:cNvSpPr txBox="1"/>
          <p:nvPr userDrawn="1"/>
        </p:nvSpPr>
        <p:spPr>
          <a:xfrm>
            <a:off x="4499992" y="6423719"/>
            <a:ext cx="2492798" cy="461665"/>
          </a:xfrm>
          <a:prstGeom prst="rect">
            <a:avLst/>
          </a:prstGeom>
          <a:noFill/>
        </p:spPr>
        <p:txBody>
          <a:bodyPr wrap="none" rtlCol="0">
            <a:spAutoFit/>
          </a:bodyPr>
          <a:lstStyle/>
          <a:p>
            <a:r>
              <a:rPr lang="en-GB" sz="1200" dirty="0" smtClean="0"/>
              <a:t>Heiko Thoemen</a:t>
            </a:r>
          </a:p>
          <a:p>
            <a:r>
              <a:rPr lang="en-GB" sz="1200" dirty="0" smtClean="0"/>
              <a:t>COST Action FP1005, 13/10/2011</a:t>
            </a:r>
            <a:endParaRPr lang="en-GB" sz="1200"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rtl="0" eaLnBrk="0" fontAlgn="base" hangingPunct="0">
        <a:spcBef>
          <a:spcPct val="0"/>
        </a:spcBef>
        <a:spcAft>
          <a:spcPct val="0"/>
        </a:spcAft>
        <a:defRPr sz="2400" b="1">
          <a:solidFill>
            <a:srgbClr val="990000"/>
          </a:solidFill>
          <a:latin typeface="+mj-lt"/>
          <a:ea typeface="+mj-ea"/>
          <a:cs typeface="+mj-cs"/>
        </a:defRPr>
      </a:lvl1pPr>
      <a:lvl2pPr algn="l" rtl="0" eaLnBrk="0" fontAlgn="base" hangingPunct="0">
        <a:spcBef>
          <a:spcPct val="0"/>
        </a:spcBef>
        <a:spcAft>
          <a:spcPct val="0"/>
        </a:spcAft>
        <a:defRPr sz="2400" b="1">
          <a:solidFill>
            <a:srgbClr val="990000"/>
          </a:solidFill>
          <a:latin typeface="Arial" charset="0"/>
        </a:defRPr>
      </a:lvl2pPr>
      <a:lvl3pPr algn="l" rtl="0" eaLnBrk="0" fontAlgn="base" hangingPunct="0">
        <a:spcBef>
          <a:spcPct val="0"/>
        </a:spcBef>
        <a:spcAft>
          <a:spcPct val="0"/>
        </a:spcAft>
        <a:defRPr sz="2400" b="1">
          <a:solidFill>
            <a:srgbClr val="990000"/>
          </a:solidFill>
          <a:latin typeface="Arial" charset="0"/>
        </a:defRPr>
      </a:lvl3pPr>
      <a:lvl4pPr algn="l" rtl="0" eaLnBrk="0" fontAlgn="base" hangingPunct="0">
        <a:spcBef>
          <a:spcPct val="0"/>
        </a:spcBef>
        <a:spcAft>
          <a:spcPct val="0"/>
        </a:spcAft>
        <a:defRPr sz="2400" b="1">
          <a:solidFill>
            <a:srgbClr val="990000"/>
          </a:solidFill>
          <a:latin typeface="Arial" charset="0"/>
        </a:defRPr>
      </a:lvl4pPr>
      <a:lvl5pPr algn="l" rtl="0" eaLnBrk="0" fontAlgn="base" hangingPunct="0">
        <a:spcBef>
          <a:spcPct val="0"/>
        </a:spcBef>
        <a:spcAft>
          <a:spcPct val="0"/>
        </a:spcAft>
        <a:defRPr sz="2400" b="1">
          <a:solidFill>
            <a:srgbClr val="990000"/>
          </a:solidFill>
          <a:latin typeface="Arial" charset="0"/>
        </a:defRPr>
      </a:lvl5pPr>
      <a:lvl6pPr marL="457200" algn="l" rtl="0" fontAlgn="base">
        <a:spcBef>
          <a:spcPct val="0"/>
        </a:spcBef>
        <a:spcAft>
          <a:spcPct val="0"/>
        </a:spcAft>
        <a:defRPr sz="2400" b="1">
          <a:solidFill>
            <a:srgbClr val="990000"/>
          </a:solidFill>
          <a:latin typeface="Arial" charset="0"/>
        </a:defRPr>
      </a:lvl6pPr>
      <a:lvl7pPr marL="914400" algn="l" rtl="0" fontAlgn="base">
        <a:spcBef>
          <a:spcPct val="0"/>
        </a:spcBef>
        <a:spcAft>
          <a:spcPct val="0"/>
        </a:spcAft>
        <a:defRPr sz="2400" b="1">
          <a:solidFill>
            <a:srgbClr val="990000"/>
          </a:solidFill>
          <a:latin typeface="Arial" charset="0"/>
        </a:defRPr>
      </a:lvl7pPr>
      <a:lvl8pPr marL="1371600" algn="l" rtl="0" fontAlgn="base">
        <a:spcBef>
          <a:spcPct val="0"/>
        </a:spcBef>
        <a:spcAft>
          <a:spcPct val="0"/>
        </a:spcAft>
        <a:defRPr sz="2400" b="1">
          <a:solidFill>
            <a:srgbClr val="990000"/>
          </a:solidFill>
          <a:latin typeface="Arial" charset="0"/>
        </a:defRPr>
      </a:lvl8pPr>
      <a:lvl9pPr marL="1828800" algn="l" rtl="0" fontAlgn="base">
        <a:spcBef>
          <a:spcPct val="0"/>
        </a:spcBef>
        <a:spcAft>
          <a:spcPct val="0"/>
        </a:spcAft>
        <a:defRPr sz="2400" b="1">
          <a:solidFill>
            <a:srgbClr val="990000"/>
          </a:solidFill>
          <a:latin typeface="Arial" charset="0"/>
        </a:defRPr>
      </a:lvl9pPr>
    </p:titleStyle>
    <p:bodyStyle>
      <a:lvl1pPr marL="195263" indent="-195263" algn="l" rtl="0" eaLnBrk="0" fontAlgn="base" hangingPunct="0">
        <a:spcBef>
          <a:spcPct val="0"/>
        </a:spcBef>
        <a:spcAft>
          <a:spcPct val="20000"/>
        </a:spcAft>
        <a:buChar char="•"/>
        <a:defRPr sz="2000">
          <a:solidFill>
            <a:schemeClr val="tx1"/>
          </a:solidFill>
          <a:latin typeface="+mn-lt"/>
          <a:ea typeface="+mn-ea"/>
          <a:cs typeface="+mn-cs"/>
        </a:defRPr>
      </a:lvl1pPr>
      <a:lvl2pPr marL="671513" indent="-285750" algn="l" rtl="0" eaLnBrk="0" fontAlgn="base" hangingPunct="0">
        <a:spcBef>
          <a:spcPct val="0"/>
        </a:spcBef>
        <a:spcAft>
          <a:spcPct val="20000"/>
        </a:spcAft>
        <a:buChar char="–"/>
        <a:defRPr sz="2000" i="1">
          <a:solidFill>
            <a:schemeClr val="tx1"/>
          </a:solidFill>
          <a:latin typeface="+mn-lt"/>
        </a:defRPr>
      </a:lvl2pPr>
      <a:lvl3pPr marL="1090613" indent="-228600" algn="l" rtl="0" eaLnBrk="0" fontAlgn="base" hangingPunct="0">
        <a:spcBef>
          <a:spcPct val="0"/>
        </a:spcBef>
        <a:spcAft>
          <a:spcPct val="20000"/>
        </a:spcAft>
        <a:buChar char="•"/>
        <a:defRPr sz="1800">
          <a:solidFill>
            <a:schemeClr val="tx1"/>
          </a:solidFill>
          <a:latin typeface="+mn-lt"/>
        </a:defRPr>
      </a:lvl3pPr>
      <a:lvl4pPr marL="1525588" indent="-244475" algn="l" rtl="0" eaLnBrk="0" fontAlgn="base" hangingPunct="0">
        <a:spcBef>
          <a:spcPct val="0"/>
        </a:spcBef>
        <a:spcAft>
          <a:spcPct val="20000"/>
        </a:spcAft>
        <a:buChar char="–"/>
        <a:defRPr sz="1800">
          <a:solidFill>
            <a:schemeClr val="tx1"/>
          </a:solidFill>
          <a:latin typeface="+mn-lt"/>
        </a:defRPr>
      </a:lvl4pPr>
      <a:lvl5pPr marL="1944688" indent="-228600" algn="l" rtl="0" eaLnBrk="0" fontAlgn="base" hangingPunct="0">
        <a:spcBef>
          <a:spcPct val="0"/>
        </a:spcBef>
        <a:spcAft>
          <a:spcPct val="20000"/>
        </a:spcAft>
        <a:buChar char="»"/>
        <a:defRPr sz="1800">
          <a:solidFill>
            <a:schemeClr val="tx1"/>
          </a:solidFill>
          <a:latin typeface="+mn-lt"/>
        </a:defRPr>
      </a:lvl5pPr>
      <a:lvl6pPr marL="2401888" indent="-228600" algn="l" rtl="0" fontAlgn="base">
        <a:spcBef>
          <a:spcPct val="0"/>
        </a:spcBef>
        <a:spcAft>
          <a:spcPct val="20000"/>
        </a:spcAft>
        <a:buChar char="»"/>
        <a:defRPr>
          <a:solidFill>
            <a:schemeClr val="tx1"/>
          </a:solidFill>
          <a:latin typeface="+mn-lt"/>
        </a:defRPr>
      </a:lvl6pPr>
      <a:lvl7pPr marL="2859088" indent="-228600" algn="l" rtl="0" fontAlgn="base">
        <a:spcBef>
          <a:spcPct val="0"/>
        </a:spcBef>
        <a:spcAft>
          <a:spcPct val="20000"/>
        </a:spcAft>
        <a:buChar char="»"/>
        <a:defRPr>
          <a:solidFill>
            <a:schemeClr val="tx1"/>
          </a:solidFill>
          <a:latin typeface="+mn-lt"/>
        </a:defRPr>
      </a:lvl7pPr>
      <a:lvl8pPr marL="3316288" indent="-228600" algn="l" rtl="0" fontAlgn="base">
        <a:spcBef>
          <a:spcPct val="0"/>
        </a:spcBef>
        <a:spcAft>
          <a:spcPct val="20000"/>
        </a:spcAft>
        <a:buChar char="»"/>
        <a:defRPr>
          <a:solidFill>
            <a:schemeClr val="tx1"/>
          </a:solidFill>
          <a:latin typeface="+mn-lt"/>
        </a:defRPr>
      </a:lvl8pPr>
      <a:lvl9pPr marL="3773488" indent="-228600" algn="l" rtl="0" fontAlgn="base">
        <a:spcBef>
          <a:spcPct val="0"/>
        </a:spcBef>
        <a:spcAft>
          <a:spcPct val="2000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emf"/><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w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6.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34.emf"/><Relationship Id="rId5" Type="http://schemas.openxmlformats.org/officeDocument/2006/relationships/image" Target="../media/image33.jpeg"/><Relationship Id="rId4" Type="http://schemas.openxmlformats.org/officeDocument/2006/relationships/image" Target="../media/image32.emf"/></Relationships>
</file>

<file path=ppt/slides/_rels/slide31.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31.xml"/><Relationship Id="rId1" Type="http://schemas.openxmlformats.org/officeDocument/2006/relationships/slideLayout" Target="../slideLayouts/slideLayout14.xml"/><Relationship Id="rId4" Type="http://schemas.openxmlformats.org/officeDocument/2006/relationships/image" Target="../media/image36.wmf"/></Relationships>
</file>

<file path=ppt/slides/_rels/slide32.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image" Target="../media/image38.w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6"/>
          <p:cNvSpPr>
            <a:spLocks noChangeArrowheads="1"/>
          </p:cNvSpPr>
          <p:nvPr/>
        </p:nvSpPr>
        <p:spPr bwMode="auto">
          <a:xfrm>
            <a:off x="4356100" y="2373292"/>
            <a:ext cx="4464050" cy="215900"/>
          </a:xfrm>
          <a:prstGeom prst="rect">
            <a:avLst/>
          </a:prstGeom>
          <a:solidFill>
            <a:schemeClr val="bg2"/>
          </a:solidFill>
          <a:ln w="9525">
            <a:noFill/>
            <a:miter lim="800000"/>
            <a:headEnd/>
            <a:tailEnd/>
          </a:ln>
          <a:effectLst/>
        </p:spPr>
        <p:txBody>
          <a:bodyPr anchor="ctr"/>
          <a:lstStyle/>
          <a:p>
            <a:pPr algn="ctr"/>
            <a:endParaRPr lang="de-CH"/>
          </a:p>
        </p:txBody>
      </p:sp>
      <p:sp>
        <p:nvSpPr>
          <p:cNvPr id="6" name="Rectangle 11"/>
          <p:cNvSpPr>
            <a:spLocks noChangeArrowheads="1"/>
          </p:cNvSpPr>
          <p:nvPr/>
        </p:nvSpPr>
        <p:spPr bwMode="auto">
          <a:xfrm>
            <a:off x="4356100" y="1652567"/>
            <a:ext cx="4464050" cy="503237"/>
          </a:xfrm>
          <a:prstGeom prst="rect">
            <a:avLst/>
          </a:prstGeom>
          <a:solidFill>
            <a:schemeClr val="bg2"/>
          </a:solidFill>
          <a:ln w="9525">
            <a:noFill/>
            <a:miter lim="800000"/>
            <a:headEnd/>
            <a:tailEnd/>
          </a:ln>
          <a:effectLst/>
        </p:spPr>
        <p:txBody>
          <a:bodyPr anchor="ctr"/>
          <a:lstStyle/>
          <a:p>
            <a:r>
              <a:rPr lang="de-CH" sz="1400" b="1" dirty="0" smtClean="0">
                <a:solidFill>
                  <a:schemeClr val="bg1"/>
                </a:solidFill>
                <a:latin typeface="Arial" charset="0"/>
              </a:rPr>
              <a:t>Bern University </a:t>
            </a:r>
            <a:r>
              <a:rPr lang="de-CH" sz="1400" b="1" dirty="0" err="1" smtClean="0">
                <a:solidFill>
                  <a:schemeClr val="bg1"/>
                </a:solidFill>
                <a:latin typeface="Arial" charset="0"/>
              </a:rPr>
              <a:t>of</a:t>
            </a:r>
            <a:r>
              <a:rPr lang="de-CH" sz="1400" b="1" dirty="0" smtClean="0">
                <a:solidFill>
                  <a:schemeClr val="bg1"/>
                </a:solidFill>
                <a:latin typeface="Arial" charset="0"/>
              </a:rPr>
              <a:t> Applied </a:t>
            </a:r>
            <a:r>
              <a:rPr lang="de-CH" sz="1400" b="1" dirty="0" err="1" smtClean="0">
                <a:solidFill>
                  <a:schemeClr val="bg1"/>
                </a:solidFill>
                <a:latin typeface="Arial" charset="0"/>
              </a:rPr>
              <a:t>Sciences</a:t>
            </a:r>
            <a:endParaRPr lang="de-CH" sz="1400" b="1" dirty="0">
              <a:solidFill>
                <a:schemeClr val="bg1"/>
              </a:solidFill>
              <a:latin typeface="Arial" charset="0"/>
            </a:endParaRPr>
          </a:p>
          <a:p>
            <a:r>
              <a:rPr lang="de-CH" sz="1400" dirty="0" err="1" smtClean="0">
                <a:solidFill>
                  <a:schemeClr val="bg1"/>
                </a:solidFill>
                <a:latin typeface="Arial" charset="0"/>
              </a:rPr>
              <a:t>Architecture</a:t>
            </a:r>
            <a:r>
              <a:rPr lang="de-CH" sz="1400" dirty="0" smtClean="0">
                <a:solidFill>
                  <a:schemeClr val="bg1"/>
                </a:solidFill>
                <a:latin typeface="Arial" charset="0"/>
              </a:rPr>
              <a:t>, Wood </a:t>
            </a:r>
            <a:r>
              <a:rPr lang="de-CH" sz="1400" dirty="0" err="1" smtClean="0">
                <a:solidFill>
                  <a:schemeClr val="bg1"/>
                </a:solidFill>
                <a:latin typeface="Arial" charset="0"/>
              </a:rPr>
              <a:t>and</a:t>
            </a:r>
            <a:r>
              <a:rPr lang="de-CH" sz="1400" dirty="0" smtClean="0">
                <a:solidFill>
                  <a:schemeClr val="bg1"/>
                </a:solidFill>
                <a:latin typeface="Arial" charset="0"/>
              </a:rPr>
              <a:t> </a:t>
            </a:r>
            <a:r>
              <a:rPr lang="de-CH" sz="1400" dirty="0" err="1" smtClean="0">
                <a:solidFill>
                  <a:schemeClr val="bg1"/>
                </a:solidFill>
                <a:latin typeface="Arial" charset="0"/>
              </a:rPr>
              <a:t>Civil</a:t>
            </a:r>
            <a:r>
              <a:rPr lang="de-CH" sz="1400" dirty="0" smtClean="0">
                <a:solidFill>
                  <a:schemeClr val="bg1"/>
                </a:solidFill>
                <a:latin typeface="Arial" charset="0"/>
              </a:rPr>
              <a:t> Engineering</a:t>
            </a:r>
            <a:endParaRPr lang="de-CH" dirty="0">
              <a:solidFill>
                <a:schemeClr val="bg1"/>
              </a:solidFill>
            </a:endParaRPr>
          </a:p>
        </p:txBody>
      </p:sp>
      <p:sp>
        <p:nvSpPr>
          <p:cNvPr id="7" name="Rectangle 12"/>
          <p:cNvSpPr>
            <a:spLocks noChangeArrowheads="1"/>
          </p:cNvSpPr>
          <p:nvPr/>
        </p:nvSpPr>
        <p:spPr bwMode="auto">
          <a:xfrm>
            <a:off x="4356100" y="500042"/>
            <a:ext cx="4464050" cy="1152525"/>
          </a:xfrm>
          <a:prstGeom prst="rect">
            <a:avLst/>
          </a:prstGeom>
          <a:solidFill>
            <a:schemeClr val="bg2"/>
          </a:solidFill>
          <a:ln w="9525">
            <a:noFill/>
            <a:miter lim="800000"/>
            <a:headEnd/>
            <a:tailEnd/>
          </a:ln>
          <a:effectLst/>
        </p:spPr>
        <p:txBody>
          <a:bodyPr rIns="36000"/>
          <a:lstStyle/>
          <a:p>
            <a:r>
              <a:rPr lang="de-CH" sz="1800" b="1" dirty="0" smtClean="0">
                <a:solidFill>
                  <a:schemeClr val="bg1"/>
                </a:solidFill>
                <a:latin typeface="Arial" charset="0"/>
              </a:rPr>
              <a:t>COST Action FP1005</a:t>
            </a:r>
          </a:p>
          <a:p>
            <a:r>
              <a:rPr lang="de-CH" sz="1800" dirty="0" smtClean="0">
                <a:solidFill>
                  <a:schemeClr val="bg1"/>
                </a:solidFill>
                <a:latin typeface="Arial" charset="0"/>
              </a:rPr>
              <a:t>Working Group Meeting (WG 3)</a:t>
            </a:r>
          </a:p>
          <a:p>
            <a:r>
              <a:rPr lang="de-CH" dirty="0" smtClean="0">
                <a:solidFill>
                  <a:schemeClr val="bg1"/>
                </a:solidFill>
                <a:latin typeface="Arial" charset="0"/>
              </a:rPr>
              <a:t>Nancy, 13/10/2011</a:t>
            </a:r>
          </a:p>
        </p:txBody>
      </p:sp>
      <p:pic>
        <p:nvPicPr>
          <p:cNvPr id="8" name="Picture 16" descr="bfh_logo_weiss Kopie"/>
          <p:cNvPicPr>
            <a:picLocks noChangeAspect="1" noChangeArrowheads="1"/>
          </p:cNvPicPr>
          <p:nvPr/>
        </p:nvPicPr>
        <p:blipFill>
          <a:blip r:embed="rId3" cstate="print">
            <a:duotone>
              <a:prstClr val="black"/>
              <a:schemeClr val="accent4">
                <a:tint val="45000"/>
                <a:satMod val="400000"/>
              </a:schemeClr>
            </a:duotone>
          </a:blip>
          <a:srcRect/>
          <a:stretch>
            <a:fillRect/>
          </a:stretch>
        </p:blipFill>
        <p:spPr bwMode="auto">
          <a:xfrm>
            <a:off x="4356100" y="3020992"/>
            <a:ext cx="2016125" cy="536575"/>
          </a:xfrm>
          <a:prstGeom prst="rect">
            <a:avLst/>
          </a:prstGeom>
          <a:noFill/>
        </p:spPr>
      </p:pic>
      <p:pic>
        <p:nvPicPr>
          <p:cNvPr id="10" name="Picture 4"/>
          <p:cNvPicPr>
            <a:picLocks noChangeAspect="1" noChangeArrowheads="1"/>
          </p:cNvPicPr>
          <p:nvPr/>
        </p:nvPicPr>
        <p:blipFill>
          <a:blip r:embed="rId4" cstate="print"/>
          <a:srcRect l="2799" t="1087" r="11062"/>
          <a:stretch>
            <a:fillRect/>
          </a:stretch>
        </p:blipFill>
        <p:spPr bwMode="auto">
          <a:xfrm>
            <a:off x="-2667" y="0"/>
            <a:ext cx="2305722" cy="6858000"/>
          </a:xfrm>
          <a:prstGeom prst="rect">
            <a:avLst/>
          </a:prstGeom>
          <a:noFill/>
          <a:ln w="9525">
            <a:noFill/>
            <a:miter lim="800000"/>
            <a:headEnd/>
            <a:tailEnd/>
          </a:ln>
        </p:spPr>
      </p:pic>
      <p:sp>
        <p:nvSpPr>
          <p:cNvPr id="11" name="Rectangle 12"/>
          <p:cNvSpPr>
            <a:spLocks noChangeArrowheads="1"/>
          </p:cNvSpPr>
          <p:nvPr/>
        </p:nvSpPr>
        <p:spPr bwMode="auto">
          <a:xfrm>
            <a:off x="4355976" y="4220691"/>
            <a:ext cx="4788024" cy="1152525"/>
          </a:xfrm>
          <a:prstGeom prst="rect">
            <a:avLst/>
          </a:prstGeom>
          <a:noFill/>
          <a:ln w="9525">
            <a:noFill/>
            <a:miter lim="800000"/>
            <a:headEnd/>
            <a:tailEnd/>
          </a:ln>
          <a:effectLst/>
        </p:spPr>
        <p:txBody>
          <a:bodyPr/>
          <a:lstStyle/>
          <a:p>
            <a:r>
              <a:rPr lang="en-GB" sz="2400" b="1" dirty="0" smtClean="0">
                <a:latin typeface="Arial" charset="0"/>
              </a:rPr>
              <a:t>Two sectors, same questions: </a:t>
            </a:r>
          </a:p>
          <a:p>
            <a:r>
              <a:rPr lang="en-GB" sz="2400" b="1" dirty="0" smtClean="0">
                <a:latin typeface="Arial" charset="0"/>
              </a:rPr>
              <a:t>Flow simulations as tools in paper and wood-based panel manufacture</a:t>
            </a:r>
            <a:endParaRPr lang="de-CH" sz="2400" b="1" dirty="0" smtClean="0">
              <a:latin typeface="Arial" charset="0"/>
            </a:endParaRPr>
          </a:p>
          <a:p>
            <a:endParaRPr lang="de-CH" sz="1100" b="1" dirty="0" smtClean="0">
              <a:latin typeface="Arial" charset="0"/>
            </a:endParaRPr>
          </a:p>
          <a:p>
            <a:endParaRPr lang="de-CH" sz="1100" b="1" dirty="0" smtClean="0">
              <a:latin typeface="Arial" charset="0"/>
            </a:endParaRPr>
          </a:p>
          <a:p>
            <a:r>
              <a:rPr lang="de-CH" sz="2000" b="1" dirty="0" smtClean="0">
                <a:latin typeface="Arial" charset="0"/>
              </a:rPr>
              <a:t>Heiko Thoemen </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MDF hot press</a:t>
            </a:r>
            <a:endParaRPr lang="en-GB" dirty="0"/>
          </a:p>
        </p:txBody>
      </p:sp>
      <p:sp>
        <p:nvSpPr>
          <p:cNvPr id="4" name="Textfeld 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Process comparison</a:t>
            </a:r>
            <a:endParaRPr lang="en-GB" b="1" dirty="0">
              <a:solidFill>
                <a:schemeClr val="bg1">
                  <a:lumMod val="50000"/>
                </a:schemeClr>
              </a:solidFill>
            </a:endParaRPr>
          </a:p>
        </p:txBody>
      </p:sp>
      <p:grpSp>
        <p:nvGrpSpPr>
          <p:cNvPr id="25" name="Group 52"/>
          <p:cNvGrpSpPr>
            <a:grpSpLocks/>
          </p:cNvGrpSpPr>
          <p:nvPr/>
        </p:nvGrpSpPr>
        <p:grpSpPr bwMode="auto">
          <a:xfrm>
            <a:off x="250872" y="980530"/>
            <a:ext cx="7437434" cy="2700338"/>
            <a:chOff x="781" y="512"/>
            <a:chExt cx="4685" cy="1701"/>
          </a:xfrm>
        </p:grpSpPr>
        <p:sp>
          <p:nvSpPr>
            <p:cNvPr id="26" name="Line 23"/>
            <p:cNvSpPr>
              <a:spLocks noChangeShapeType="1"/>
            </p:cNvSpPr>
            <p:nvPr/>
          </p:nvSpPr>
          <p:spPr bwMode="auto">
            <a:xfrm>
              <a:off x="2615" y="1713"/>
              <a:ext cx="0" cy="454"/>
            </a:xfrm>
            <a:prstGeom prst="line">
              <a:avLst/>
            </a:prstGeom>
            <a:noFill/>
            <a:ln w="19050">
              <a:solidFill>
                <a:schemeClr val="bg1"/>
              </a:solidFill>
              <a:prstDash val="dash"/>
              <a:round/>
              <a:headEnd/>
              <a:tailEnd/>
            </a:ln>
            <a:effectLst/>
          </p:spPr>
          <p:txBody>
            <a:bodyPr wrap="none" lIns="90000" tIns="46800" rIns="90000" bIns="46800" anchor="ctr"/>
            <a:lstStyle/>
            <a:p>
              <a:endParaRPr lang="de-CH" sz="1800">
                <a:latin typeface="+mn-lt"/>
              </a:endParaRPr>
            </a:p>
          </p:txBody>
        </p:sp>
        <p:sp>
          <p:nvSpPr>
            <p:cNvPr id="27" name="Line 22"/>
            <p:cNvSpPr>
              <a:spLocks noChangeShapeType="1"/>
            </p:cNvSpPr>
            <p:nvPr/>
          </p:nvSpPr>
          <p:spPr bwMode="auto">
            <a:xfrm>
              <a:off x="2154" y="1706"/>
              <a:ext cx="0" cy="454"/>
            </a:xfrm>
            <a:prstGeom prst="line">
              <a:avLst/>
            </a:prstGeom>
            <a:noFill/>
            <a:ln w="19050">
              <a:solidFill>
                <a:schemeClr val="tx1"/>
              </a:solidFill>
              <a:prstDash val="dash"/>
              <a:round/>
              <a:headEnd/>
              <a:tailEnd/>
            </a:ln>
            <a:effectLst/>
          </p:spPr>
          <p:txBody>
            <a:bodyPr wrap="none" lIns="90000" tIns="46800" rIns="90000" bIns="46800" anchor="ctr"/>
            <a:lstStyle/>
            <a:p>
              <a:endParaRPr lang="de-CH" sz="1800">
                <a:latin typeface="+mn-lt"/>
              </a:endParaRPr>
            </a:p>
          </p:txBody>
        </p:sp>
        <p:sp>
          <p:nvSpPr>
            <p:cNvPr id="28" name="Line 24"/>
            <p:cNvSpPr>
              <a:spLocks noChangeShapeType="1"/>
            </p:cNvSpPr>
            <p:nvPr/>
          </p:nvSpPr>
          <p:spPr bwMode="auto">
            <a:xfrm>
              <a:off x="5057" y="1713"/>
              <a:ext cx="0" cy="454"/>
            </a:xfrm>
            <a:prstGeom prst="line">
              <a:avLst/>
            </a:prstGeom>
            <a:noFill/>
            <a:ln w="19050">
              <a:solidFill>
                <a:schemeClr val="bg1"/>
              </a:solidFill>
              <a:prstDash val="dash"/>
              <a:round/>
              <a:headEnd/>
              <a:tailEnd/>
            </a:ln>
            <a:effectLst/>
          </p:spPr>
          <p:txBody>
            <a:bodyPr wrap="none" lIns="90000" tIns="46800" rIns="90000" bIns="46800" anchor="ctr"/>
            <a:lstStyle/>
            <a:p>
              <a:endParaRPr lang="de-CH" sz="1800">
                <a:latin typeface="+mn-lt"/>
              </a:endParaRPr>
            </a:p>
          </p:txBody>
        </p:sp>
        <p:sp>
          <p:nvSpPr>
            <p:cNvPr id="29" name="Line 25"/>
            <p:cNvSpPr>
              <a:spLocks noChangeShapeType="1"/>
            </p:cNvSpPr>
            <p:nvPr/>
          </p:nvSpPr>
          <p:spPr bwMode="auto">
            <a:xfrm>
              <a:off x="5050" y="1706"/>
              <a:ext cx="0" cy="454"/>
            </a:xfrm>
            <a:prstGeom prst="line">
              <a:avLst/>
            </a:prstGeom>
            <a:noFill/>
            <a:ln w="19050">
              <a:solidFill>
                <a:schemeClr val="tx1"/>
              </a:solidFill>
              <a:prstDash val="dash"/>
              <a:round/>
              <a:headEnd/>
              <a:tailEnd/>
            </a:ln>
            <a:effectLst/>
          </p:spPr>
          <p:txBody>
            <a:bodyPr wrap="none" lIns="90000" tIns="46800" rIns="90000" bIns="46800" anchor="ctr"/>
            <a:lstStyle/>
            <a:p>
              <a:endParaRPr lang="de-CH" sz="1800">
                <a:latin typeface="+mn-lt"/>
              </a:endParaRPr>
            </a:p>
          </p:txBody>
        </p:sp>
        <p:sp>
          <p:nvSpPr>
            <p:cNvPr id="30" name="Line 32"/>
            <p:cNvSpPr>
              <a:spLocks noChangeShapeType="1"/>
            </p:cNvSpPr>
            <p:nvPr/>
          </p:nvSpPr>
          <p:spPr bwMode="auto">
            <a:xfrm flipV="1">
              <a:off x="2142" y="2115"/>
              <a:ext cx="2915" cy="0"/>
            </a:xfrm>
            <a:prstGeom prst="line">
              <a:avLst/>
            </a:prstGeom>
            <a:noFill/>
            <a:ln w="9525">
              <a:solidFill>
                <a:schemeClr val="tx1"/>
              </a:solidFill>
              <a:round/>
              <a:headEnd type="triangle" w="sm" len="lg"/>
              <a:tailEnd type="triangle" w="sm" len="lg"/>
            </a:ln>
            <a:effectLst/>
          </p:spPr>
          <p:txBody>
            <a:bodyPr wrap="none" lIns="90000" tIns="46800" rIns="90000" bIns="46800" anchor="ctr"/>
            <a:lstStyle/>
            <a:p>
              <a:endParaRPr lang="de-CH" sz="1800">
                <a:latin typeface="+mn-lt"/>
              </a:endParaRPr>
            </a:p>
          </p:txBody>
        </p:sp>
        <p:sp>
          <p:nvSpPr>
            <p:cNvPr id="31" name="Line 33"/>
            <p:cNvSpPr>
              <a:spLocks noChangeShapeType="1"/>
            </p:cNvSpPr>
            <p:nvPr/>
          </p:nvSpPr>
          <p:spPr bwMode="auto">
            <a:xfrm>
              <a:off x="1383" y="2115"/>
              <a:ext cx="771" cy="0"/>
            </a:xfrm>
            <a:prstGeom prst="line">
              <a:avLst/>
            </a:prstGeom>
            <a:noFill/>
            <a:ln w="9525">
              <a:solidFill>
                <a:schemeClr val="tx1"/>
              </a:solidFill>
              <a:round/>
              <a:headEnd/>
              <a:tailEnd type="triangle" w="sm" len="lg"/>
            </a:ln>
            <a:effectLst/>
          </p:spPr>
          <p:txBody>
            <a:bodyPr wrap="none" lIns="90000" tIns="46800" rIns="90000" bIns="46800" anchor="ctr"/>
            <a:lstStyle/>
            <a:p>
              <a:endParaRPr lang="de-CH" sz="1800">
                <a:latin typeface="+mn-lt"/>
              </a:endParaRPr>
            </a:p>
          </p:txBody>
        </p:sp>
        <p:sp>
          <p:nvSpPr>
            <p:cNvPr id="32" name="Text Box 34"/>
            <p:cNvSpPr txBox="1">
              <a:spLocks noChangeArrowheads="1"/>
            </p:cNvSpPr>
            <p:nvPr/>
          </p:nvSpPr>
          <p:spPr bwMode="auto">
            <a:xfrm>
              <a:off x="781" y="1979"/>
              <a:ext cx="914" cy="234"/>
            </a:xfrm>
            <a:prstGeom prst="rect">
              <a:avLst/>
            </a:prstGeom>
            <a:solidFill>
              <a:schemeClr val="bg1"/>
            </a:solidFill>
            <a:ln w="9525">
              <a:noFill/>
              <a:miter lim="800000"/>
              <a:headEnd/>
              <a:tailEnd/>
            </a:ln>
            <a:effectLst/>
          </p:spPr>
          <p:txBody>
            <a:bodyPr wrap="none" lIns="90000" tIns="46800" rIns="90000" bIns="46800">
              <a:spAutoFit/>
            </a:bodyPr>
            <a:lstStyle/>
            <a:p>
              <a:r>
                <a:rPr lang="en-US" sz="1800" i="1" dirty="0" smtClean="0">
                  <a:latin typeface="+mn-lt"/>
                </a:rPr>
                <a:t>Forming line</a:t>
              </a:r>
              <a:endParaRPr lang="en-US" sz="1800" i="1" dirty="0">
                <a:latin typeface="+mn-lt"/>
              </a:endParaRPr>
            </a:p>
          </p:txBody>
        </p:sp>
        <p:sp>
          <p:nvSpPr>
            <p:cNvPr id="33" name="Text Box 35"/>
            <p:cNvSpPr txBox="1">
              <a:spLocks noChangeArrowheads="1"/>
            </p:cNvSpPr>
            <p:nvPr/>
          </p:nvSpPr>
          <p:spPr bwMode="auto">
            <a:xfrm>
              <a:off x="3276" y="1979"/>
              <a:ext cx="737" cy="234"/>
            </a:xfrm>
            <a:prstGeom prst="rect">
              <a:avLst/>
            </a:prstGeom>
            <a:solidFill>
              <a:schemeClr val="bg1"/>
            </a:solidFill>
            <a:ln w="9525">
              <a:noFill/>
              <a:miter lim="800000"/>
              <a:headEnd/>
              <a:tailEnd/>
            </a:ln>
            <a:effectLst/>
          </p:spPr>
          <p:txBody>
            <a:bodyPr wrap="none" lIns="90000" tIns="46800" rIns="90000" bIns="46800">
              <a:spAutoFit/>
            </a:bodyPr>
            <a:lstStyle/>
            <a:p>
              <a:pPr algn="ctr"/>
              <a:r>
                <a:rPr lang="en-US" sz="1800" i="1" dirty="0" smtClean="0">
                  <a:latin typeface="+mn-lt"/>
                </a:rPr>
                <a:t>Hot press</a:t>
              </a:r>
              <a:endParaRPr lang="en-US" sz="1800" i="1" dirty="0">
                <a:latin typeface="+mn-lt"/>
              </a:endParaRPr>
            </a:p>
          </p:txBody>
        </p:sp>
        <p:pic>
          <p:nvPicPr>
            <p:cNvPr id="34" name="Picture 4" descr="Contipress - Wide Side View (zusammen) "/>
            <p:cNvPicPr>
              <a:picLocks noChangeAspect="1" noChangeArrowheads="1"/>
            </p:cNvPicPr>
            <p:nvPr/>
          </p:nvPicPr>
          <p:blipFill>
            <a:blip r:embed="rId3" cstate="print"/>
            <a:srcRect/>
            <a:stretch>
              <a:fillRect/>
            </a:stretch>
          </p:blipFill>
          <p:spPr bwMode="auto">
            <a:xfrm flipH="1">
              <a:off x="1390" y="512"/>
              <a:ext cx="4076" cy="1443"/>
            </a:xfrm>
            <a:prstGeom prst="rect">
              <a:avLst/>
            </a:prstGeom>
            <a:noFill/>
            <a:effectLst/>
          </p:spPr>
        </p:pic>
        <p:grpSp>
          <p:nvGrpSpPr>
            <p:cNvPr id="35" name="Group 45"/>
            <p:cNvGrpSpPr>
              <a:grpSpLocks/>
            </p:cNvGrpSpPr>
            <p:nvPr/>
          </p:nvGrpSpPr>
          <p:grpSpPr bwMode="auto">
            <a:xfrm>
              <a:off x="3424" y="1752"/>
              <a:ext cx="931" cy="90"/>
              <a:chOff x="3424" y="1752"/>
              <a:chExt cx="931" cy="90"/>
            </a:xfrm>
          </p:grpSpPr>
          <p:sp>
            <p:nvSpPr>
              <p:cNvPr id="36" name="Line 41"/>
              <p:cNvSpPr>
                <a:spLocks noChangeShapeType="1"/>
              </p:cNvSpPr>
              <p:nvPr/>
            </p:nvSpPr>
            <p:spPr bwMode="auto">
              <a:xfrm flipV="1">
                <a:off x="3448" y="1822"/>
                <a:ext cx="771" cy="0"/>
              </a:xfrm>
              <a:prstGeom prst="line">
                <a:avLst/>
              </a:prstGeom>
              <a:noFill/>
              <a:ln w="63500">
                <a:solidFill>
                  <a:schemeClr val="bg1"/>
                </a:solidFill>
                <a:round/>
                <a:headEnd/>
                <a:tailEnd/>
              </a:ln>
              <a:effectLst/>
            </p:spPr>
            <p:txBody>
              <a:bodyPr wrap="none" lIns="90000" tIns="46800" rIns="90000" bIns="46800" anchor="ctr"/>
              <a:lstStyle/>
              <a:p>
                <a:endParaRPr lang="de-CH" sz="1800">
                  <a:latin typeface="+mn-lt"/>
                </a:endParaRPr>
              </a:p>
            </p:txBody>
          </p:sp>
          <p:sp>
            <p:nvSpPr>
              <p:cNvPr id="37" name="AutoShape 42"/>
              <p:cNvSpPr>
                <a:spLocks noChangeArrowheads="1"/>
              </p:cNvSpPr>
              <p:nvPr/>
            </p:nvSpPr>
            <p:spPr bwMode="auto">
              <a:xfrm rot="-847451">
                <a:off x="4174" y="1752"/>
                <a:ext cx="181" cy="90"/>
              </a:xfrm>
              <a:prstGeom prst="rtTriangle">
                <a:avLst/>
              </a:prstGeom>
              <a:solidFill>
                <a:schemeClr val="bg1"/>
              </a:solidFill>
              <a:ln w="9525">
                <a:solidFill>
                  <a:schemeClr val="bg1"/>
                </a:solidFill>
                <a:miter lim="800000"/>
                <a:headEnd/>
                <a:tailEnd/>
              </a:ln>
              <a:effectLst/>
            </p:spPr>
            <p:txBody>
              <a:bodyPr wrap="none" lIns="90000" tIns="46800" rIns="90000" bIns="46800" anchor="ctr"/>
              <a:lstStyle/>
              <a:p>
                <a:endParaRPr lang="de-CH" sz="1800">
                  <a:latin typeface="+mn-lt"/>
                </a:endParaRPr>
              </a:p>
            </p:txBody>
          </p:sp>
          <p:sp>
            <p:nvSpPr>
              <p:cNvPr id="38" name="AutoShape 43"/>
              <p:cNvSpPr>
                <a:spLocks noChangeArrowheads="1"/>
              </p:cNvSpPr>
              <p:nvPr/>
            </p:nvSpPr>
            <p:spPr bwMode="auto">
              <a:xfrm>
                <a:off x="3424" y="1802"/>
                <a:ext cx="23" cy="34"/>
              </a:xfrm>
              <a:prstGeom prst="triangle">
                <a:avLst>
                  <a:gd name="adj" fmla="val 100000"/>
                </a:avLst>
              </a:prstGeom>
              <a:solidFill>
                <a:schemeClr val="bg1"/>
              </a:solidFill>
              <a:ln w="9525">
                <a:solidFill>
                  <a:schemeClr val="bg1"/>
                </a:solidFill>
                <a:miter lim="800000"/>
                <a:headEnd/>
                <a:tailEnd/>
              </a:ln>
              <a:effectLst/>
            </p:spPr>
            <p:txBody>
              <a:bodyPr wrap="none" lIns="90000" tIns="46800" rIns="90000" bIns="46800" anchor="ctr"/>
              <a:lstStyle/>
              <a:p>
                <a:endParaRPr lang="de-CH" sz="1800">
                  <a:latin typeface="+mn-lt"/>
                </a:endParaRPr>
              </a:p>
            </p:txBody>
          </p:sp>
        </p:grpSp>
      </p:grpSp>
      <p:pic>
        <p:nvPicPr>
          <p:cNvPr id="39" name="Picture 55" descr="~AUT0001"/>
          <p:cNvPicPr>
            <a:picLocks noChangeAspect="1" noChangeArrowheads="1"/>
          </p:cNvPicPr>
          <p:nvPr/>
        </p:nvPicPr>
        <p:blipFill>
          <a:blip r:embed="rId4" cstate="print"/>
          <a:srcRect b="3789"/>
          <a:stretch>
            <a:fillRect/>
          </a:stretch>
        </p:blipFill>
        <p:spPr bwMode="auto">
          <a:xfrm>
            <a:off x="6444208" y="692696"/>
            <a:ext cx="2448272" cy="18282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90466" name="Picture 2"/>
          <p:cNvPicPr>
            <a:picLocks noChangeAspect="1" noChangeArrowheads="1"/>
          </p:cNvPicPr>
          <p:nvPr/>
        </p:nvPicPr>
        <p:blipFill>
          <a:blip r:embed="rId5" cstate="print"/>
          <a:srcRect/>
          <a:stretch>
            <a:fillRect/>
          </a:stretch>
        </p:blipFill>
        <p:spPr bwMode="auto">
          <a:xfrm>
            <a:off x="2002468" y="4077072"/>
            <a:ext cx="5126195" cy="24000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MDF hot press</a:t>
            </a:r>
            <a:endParaRPr lang="en-GB" dirty="0"/>
          </a:p>
        </p:txBody>
      </p:sp>
      <p:sp>
        <p:nvSpPr>
          <p:cNvPr id="4" name="Textfeld 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Process comparison</a:t>
            </a:r>
            <a:endParaRPr lang="en-GB" b="1" dirty="0">
              <a:solidFill>
                <a:schemeClr val="bg1">
                  <a:lumMod val="50000"/>
                </a:schemeClr>
              </a:solidFill>
            </a:endParaRPr>
          </a:p>
        </p:txBody>
      </p:sp>
      <p:pic>
        <p:nvPicPr>
          <p:cNvPr id="191490" name="Picture 2"/>
          <p:cNvPicPr>
            <a:picLocks noChangeAspect="1" noChangeArrowheads="1"/>
          </p:cNvPicPr>
          <p:nvPr/>
        </p:nvPicPr>
        <p:blipFill>
          <a:blip r:embed="rId3" cstate="print"/>
          <a:srcRect/>
          <a:stretch>
            <a:fillRect/>
          </a:stretch>
        </p:blipFill>
        <p:spPr bwMode="auto">
          <a:xfrm>
            <a:off x="508202" y="980728"/>
            <a:ext cx="8247120" cy="4968552"/>
          </a:xfrm>
          <a:prstGeom prst="rect">
            <a:avLst/>
          </a:prstGeom>
          <a:noFill/>
          <a:ln w="9525">
            <a:noFill/>
            <a:miter lim="800000"/>
            <a:headEnd/>
            <a:tailEnd/>
          </a:ln>
        </p:spPr>
      </p:pic>
      <p:grpSp>
        <p:nvGrpSpPr>
          <p:cNvPr id="44" name="Gruppieren 43"/>
          <p:cNvGrpSpPr/>
          <p:nvPr/>
        </p:nvGrpSpPr>
        <p:grpSpPr>
          <a:xfrm>
            <a:off x="1907704" y="1052736"/>
            <a:ext cx="7021159" cy="4284392"/>
            <a:chOff x="1907704" y="1052736"/>
            <a:chExt cx="7021159" cy="4284392"/>
          </a:xfrm>
        </p:grpSpPr>
        <p:sp>
          <p:nvSpPr>
            <p:cNvPr id="21" name="Rechteck 20"/>
            <p:cNvSpPr/>
            <p:nvPr/>
          </p:nvSpPr>
          <p:spPr bwMode="auto">
            <a:xfrm>
              <a:off x="2915816" y="4221088"/>
              <a:ext cx="4824536" cy="82800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2" name="Rechteck 21"/>
            <p:cNvSpPr/>
            <p:nvPr/>
          </p:nvSpPr>
          <p:spPr bwMode="auto">
            <a:xfrm>
              <a:off x="5076056" y="3584891"/>
              <a:ext cx="2664296" cy="68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
          <p:nvSpPr>
            <p:cNvPr id="23" name="Rechteck 22"/>
            <p:cNvSpPr/>
            <p:nvPr/>
          </p:nvSpPr>
          <p:spPr bwMode="auto">
            <a:xfrm>
              <a:off x="2483768" y="4461619"/>
              <a:ext cx="792088" cy="594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25" name="Gerade Verbindung 24"/>
            <p:cNvCxnSpPr/>
            <p:nvPr/>
          </p:nvCxnSpPr>
          <p:spPr bwMode="auto">
            <a:xfrm>
              <a:off x="2424227" y="4665011"/>
              <a:ext cx="5328000" cy="0"/>
            </a:xfrm>
            <a:prstGeom prst="line">
              <a:avLst/>
            </a:prstGeom>
            <a:solidFill>
              <a:srgbClr val="FFFFCC"/>
            </a:solidFill>
            <a:ln w="12700" cap="flat" cmpd="sng" algn="ctr">
              <a:solidFill>
                <a:schemeClr val="tx1"/>
              </a:solidFill>
              <a:prstDash val="dash"/>
              <a:round/>
              <a:headEnd type="none" w="med" len="med"/>
              <a:tailEnd type="none" w="med" len="med"/>
            </a:ln>
            <a:effectLst/>
          </p:spPr>
        </p:cxnSp>
        <p:cxnSp>
          <p:nvCxnSpPr>
            <p:cNvPr id="35" name="Gerade Verbindung 34"/>
            <p:cNvCxnSpPr/>
            <p:nvPr/>
          </p:nvCxnSpPr>
          <p:spPr bwMode="auto">
            <a:xfrm>
              <a:off x="5100477" y="3909306"/>
              <a:ext cx="2628000" cy="0"/>
            </a:xfrm>
            <a:prstGeom prst="line">
              <a:avLst/>
            </a:prstGeom>
            <a:solidFill>
              <a:srgbClr val="FFFFCC"/>
            </a:solidFill>
            <a:ln w="12700" cap="flat" cmpd="sng" algn="ctr">
              <a:solidFill>
                <a:schemeClr val="tx1"/>
              </a:solidFill>
              <a:prstDash val="dash"/>
              <a:round/>
              <a:headEnd type="none" w="med" len="med"/>
              <a:tailEnd type="none" w="med" len="med"/>
            </a:ln>
            <a:effectLst/>
          </p:spPr>
        </p:cxnSp>
        <p:sp>
          <p:nvSpPr>
            <p:cNvPr id="40" name="Rechteck 39"/>
            <p:cNvSpPr/>
            <p:nvPr/>
          </p:nvSpPr>
          <p:spPr bwMode="auto">
            <a:xfrm>
              <a:off x="1907704" y="4881034"/>
              <a:ext cx="792088" cy="17382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cxnSp>
          <p:nvCxnSpPr>
            <p:cNvPr id="42" name="Gerade Verbindung 41"/>
            <p:cNvCxnSpPr/>
            <p:nvPr/>
          </p:nvCxnSpPr>
          <p:spPr bwMode="auto">
            <a:xfrm>
              <a:off x="2988416" y="4281221"/>
              <a:ext cx="4752000" cy="0"/>
            </a:xfrm>
            <a:prstGeom prst="line">
              <a:avLst/>
            </a:prstGeom>
            <a:solidFill>
              <a:srgbClr val="FFFFCC"/>
            </a:solidFill>
            <a:ln w="12700" cap="flat" cmpd="sng" algn="ctr">
              <a:solidFill>
                <a:schemeClr val="tx1"/>
              </a:solidFill>
              <a:prstDash val="dash"/>
              <a:round/>
              <a:headEnd type="none" w="med" len="med"/>
              <a:tailEnd type="none" w="med" len="med"/>
            </a:ln>
            <a:effectLst/>
          </p:spPr>
        </p:cxnSp>
        <p:sp>
          <p:nvSpPr>
            <p:cNvPr id="43" name="Rechteck 42"/>
            <p:cNvSpPr/>
            <p:nvPr/>
          </p:nvSpPr>
          <p:spPr bwMode="auto">
            <a:xfrm>
              <a:off x="7848743" y="1052736"/>
              <a:ext cx="1080120" cy="42843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45" name="Textfeld 44"/>
          <p:cNvSpPr txBox="1"/>
          <p:nvPr/>
        </p:nvSpPr>
        <p:spPr>
          <a:xfrm>
            <a:off x="4822262" y="6093296"/>
            <a:ext cx="3998210" cy="338554"/>
          </a:xfrm>
          <a:prstGeom prst="rect">
            <a:avLst/>
          </a:prstGeom>
          <a:noFill/>
        </p:spPr>
        <p:txBody>
          <a:bodyPr wrap="none" rtlCol="0">
            <a:spAutoFit/>
          </a:bodyPr>
          <a:lstStyle/>
          <a:p>
            <a:r>
              <a:rPr lang="en-GB" sz="1600" i="1" dirty="0" smtClean="0"/>
              <a:t>(Graphic refers to particleboard, not MDF)</a:t>
            </a:r>
            <a:endParaRPr lang="en-GB" sz="16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Material structure </a:t>
            </a:r>
            <a:endParaRPr lang="en-GB" dirty="0"/>
          </a:p>
        </p:txBody>
      </p:sp>
      <p:sp>
        <p:nvSpPr>
          <p:cNvPr id="4" name="Textfeld 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Process comparison</a:t>
            </a:r>
            <a:endParaRPr lang="en-GB" b="1" dirty="0">
              <a:solidFill>
                <a:schemeClr val="bg1">
                  <a:lumMod val="50000"/>
                </a:schemeClr>
              </a:solidFill>
            </a:endParaRPr>
          </a:p>
        </p:txBody>
      </p:sp>
      <p:grpSp>
        <p:nvGrpSpPr>
          <p:cNvPr id="13" name="Group 44"/>
          <p:cNvGrpSpPr>
            <a:grpSpLocks/>
          </p:cNvGrpSpPr>
          <p:nvPr/>
        </p:nvGrpSpPr>
        <p:grpSpPr bwMode="auto">
          <a:xfrm>
            <a:off x="248345" y="1249263"/>
            <a:ext cx="3594100" cy="2620963"/>
            <a:chOff x="1154" y="799"/>
            <a:chExt cx="2264" cy="1651"/>
          </a:xfrm>
        </p:grpSpPr>
        <p:sp>
          <p:nvSpPr>
            <p:cNvPr id="14" name="Text Box 28"/>
            <p:cNvSpPr txBox="1">
              <a:spLocks noChangeArrowheads="1"/>
            </p:cNvSpPr>
            <p:nvPr/>
          </p:nvSpPr>
          <p:spPr bwMode="auto">
            <a:xfrm>
              <a:off x="1498" y="2235"/>
              <a:ext cx="1824"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Cross-sectional position </a:t>
              </a:r>
              <a:r>
                <a:rPr lang="en-US" sz="1600" dirty="0"/>
                <a:t>(mm)</a:t>
              </a:r>
            </a:p>
          </p:txBody>
        </p:sp>
        <p:grpSp>
          <p:nvGrpSpPr>
            <p:cNvPr id="15" name="Group 43"/>
            <p:cNvGrpSpPr>
              <a:grpSpLocks/>
            </p:cNvGrpSpPr>
            <p:nvPr/>
          </p:nvGrpSpPr>
          <p:grpSpPr bwMode="auto">
            <a:xfrm>
              <a:off x="1154" y="799"/>
              <a:ext cx="2264" cy="1497"/>
              <a:chOff x="1154" y="799"/>
              <a:chExt cx="2264" cy="1497"/>
            </a:xfrm>
          </p:grpSpPr>
          <p:pic>
            <p:nvPicPr>
              <p:cNvPr id="16" name="Picture 24"/>
              <p:cNvPicPr>
                <a:picLocks noChangeAspect="1" noChangeArrowheads="1"/>
              </p:cNvPicPr>
              <p:nvPr/>
            </p:nvPicPr>
            <p:blipFill>
              <a:blip r:embed="rId3" cstate="print"/>
              <a:srcRect/>
              <a:stretch>
                <a:fillRect/>
              </a:stretch>
            </p:blipFill>
            <p:spPr bwMode="auto">
              <a:xfrm>
                <a:off x="1639" y="844"/>
                <a:ext cx="1558" cy="1266"/>
              </a:xfrm>
              <a:prstGeom prst="rect">
                <a:avLst/>
              </a:prstGeom>
              <a:noFill/>
              <a:ln w="9525">
                <a:noFill/>
                <a:miter lim="800000"/>
                <a:headEnd/>
                <a:tailEnd/>
              </a:ln>
              <a:effectLst/>
            </p:spPr>
          </p:pic>
          <p:sp>
            <p:nvSpPr>
              <p:cNvPr id="17" name="Text Box 26"/>
              <p:cNvSpPr txBox="1">
                <a:spLocks noChangeArrowheads="1"/>
              </p:cNvSpPr>
              <p:nvPr/>
            </p:nvSpPr>
            <p:spPr bwMode="auto">
              <a:xfrm>
                <a:off x="1568" y="2104"/>
                <a:ext cx="1850" cy="192"/>
              </a:xfrm>
              <a:prstGeom prst="rect">
                <a:avLst/>
              </a:prstGeom>
              <a:noFill/>
              <a:ln w="9525">
                <a:noFill/>
                <a:miter lim="800000"/>
                <a:headEnd/>
                <a:tailEnd/>
              </a:ln>
              <a:effectLst/>
            </p:spPr>
            <p:txBody>
              <a:bodyPr wrap="none" lIns="90000" tIns="46800" rIns="90000" bIns="46800">
                <a:spAutoFit/>
              </a:bodyPr>
              <a:lstStyle/>
              <a:p>
                <a:r>
                  <a:rPr lang="en-US" sz="1400"/>
                  <a:t>0           5          10         15          20</a:t>
                </a:r>
              </a:p>
            </p:txBody>
          </p:sp>
          <p:sp>
            <p:nvSpPr>
              <p:cNvPr id="18" name="Text Box 29"/>
              <p:cNvSpPr txBox="1">
                <a:spLocks noChangeArrowheads="1"/>
              </p:cNvSpPr>
              <p:nvPr/>
            </p:nvSpPr>
            <p:spPr bwMode="auto">
              <a:xfrm rot="16200000">
                <a:off x="766" y="1379"/>
                <a:ext cx="992" cy="215"/>
              </a:xfrm>
              <a:prstGeom prst="rect">
                <a:avLst/>
              </a:prstGeom>
              <a:noFill/>
              <a:ln w="9525">
                <a:noFill/>
                <a:miter lim="800000"/>
                <a:headEnd/>
                <a:tailEnd/>
              </a:ln>
              <a:effectLst/>
            </p:spPr>
            <p:txBody>
              <a:bodyPr wrap="none" lIns="90000" tIns="46800" rIns="90000" bIns="46800">
                <a:spAutoFit/>
              </a:bodyPr>
              <a:lstStyle/>
              <a:p>
                <a:r>
                  <a:rPr lang="en-US" sz="1600" dirty="0" smtClean="0"/>
                  <a:t>Density (kg/m³</a:t>
                </a:r>
                <a:r>
                  <a:rPr lang="en-US" sz="1600" dirty="0"/>
                  <a:t>)</a:t>
                </a:r>
              </a:p>
            </p:txBody>
          </p:sp>
          <p:sp>
            <p:nvSpPr>
              <p:cNvPr id="19" name="Text Box 30"/>
              <p:cNvSpPr txBox="1">
                <a:spLocks noChangeArrowheads="1"/>
              </p:cNvSpPr>
              <p:nvPr/>
            </p:nvSpPr>
            <p:spPr bwMode="auto">
              <a:xfrm>
                <a:off x="1355" y="1978"/>
                <a:ext cx="300" cy="192"/>
              </a:xfrm>
              <a:prstGeom prst="rect">
                <a:avLst/>
              </a:prstGeom>
              <a:noFill/>
              <a:ln w="9525">
                <a:noFill/>
                <a:miter lim="800000"/>
                <a:headEnd/>
                <a:tailEnd/>
              </a:ln>
              <a:effectLst/>
            </p:spPr>
            <p:txBody>
              <a:bodyPr wrap="none" lIns="90000" tIns="46800" rIns="90000" bIns="46800">
                <a:spAutoFit/>
              </a:bodyPr>
              <a:lstStyle/>
              <a:p>
                <a:pPr algn="r"/>
                <a:r>
                  <a:rPr lang="en-US" sz="1400"/>
                  <a:t>400</a:t>
                </a:r>
              </a:p>
            </p:txBody>
          </p:sp>
          <p:sp>
            <p:nvSpPr>
              <p:cNvPr id="20" name="Text Box 31"/>
              <p:cNvSpPr txBox="1">
                <a:spLocks noChangeArrowheads="1"/>
              </p:cNvSpPr>
              <p:nvPr/>
            </p:nvSpPr>
            <p:spPr bwMode="auto">
              <a:xfrm>
                <a:off x="1355" y="1677"/>
                <a:ext cx="300" cy="192"/>
              </a:xfrm>
              <a:prstGeom prst="rect">
                <a:avLst/>
              </a:prstGeom>
              <a:noFill/>
              <a:ln w="9525">
                <a:noFill/>
                <a:miter lim="800000"/>
                <a:headEnd/>
                <a:tailEnd/>
              </a:ln>
              <a:effectLst/>
            </p:spPr>
            <p:txBody>
              <a:bodyPr wrap="none" lIns="90000" tIns="46800" rIns="90000" bIns="46800">
                <a:spAutoFit/>
              </a:bodyPr>
              <a:lstStyle/>
              <a:p>
                <a:pPr algn="r"/>
                <a:r>
                  <a:rPr lang="en-US" sz="1400"/>
                  <a:t>600</a:t>
                </a:r>
              </a:p>
            </p:txBody>
          </p:sp>
          <p:sp>
            <p:nvSpPr>
              <p:cNvPr id="21" name="Text Box 32"/>
              <p:cNvSpPr txBox="1">
                <a:spLocks noChangeArrowheads="1"/>
              </p:cNvSpPr>
              <p:nvPr/>
            </p:nvSpPr>
            <p:spPr bwMode="auto">
              <a:xfrm>
                <a:off x="1355" y="1389"/>
                <a:ext cx="300" cy="192"/>
              </a:xfrm>
              <a:prstGeom prst="rect">
                <a:avLst/>
              </a:prstGeom>
              <a:noFill/>
              <a:ln w="9525">
                <a:noFill/>
                <a:miter lim="800000"/>
                <a:headEnd/>
                <a:tailEnd/>
              </a:ln>
              <a:effectLst/>
            </p:spPr>
            <p:txBody>
              <a:bodyPr wrap="none" lIns="90000" tIns="46800" rIns="90000" bIns="46800">
                <a:spAutoFit/>
              </a:bodyPr>
              <a:lstStyle/>
              <a:p>
                <a:pPr algn="r"/>
                <a:r>
                  <a:rPr lang="en-US" sz="1400"/>
                  <a:t>800</a:t>
                </a:r>
              </a:p>
            </p:txBody>
          </p:sp>
          <p:sp>
            <p:nvSpPr>
              <p:cNvPr id="22" name="Text Box 33"/>
              <p:cNvSpPr txBox="1">
                <a:spLocks noChangeArrowheads="1"/>
              </p:cNvSpPr>
              <p:nvPr/>
            </p:nvSpPr>
            <p:spPr bwMode="auto">
              <a:xfrm>
                <a:off x="1293" y="1071"/>
                <a:ext cx="362" cy="192"/>
              </a:xfrm>
              <a:prstGeom prst="rect">
                <a:avLst/>
              </a:prstGeom>
              <a:noFill/>
              <a:ln w="9525">
                <a:noFill/>
                <a:miter lim="800000"/>
                <a:headEnd/>
                <a:tailEnd/>
              </a:ln>
              <a:effectLst/>
            </p:spPr>
            <p:txBody>
              <a:bodyPr wrap="none" lIns="90000" tIns="46800" rIns="90000" bIns="46800">
                <a:spAutoFit/>
              </a:bodyPr>
              <a:lstStyle/>
              <a:p>
                <a:pPr algn="r"/>
                <a:r>
                  <a:rPr lang="en-US" sz="1400"/>
                  <a:t>1000</a:t>
                </a:r>
              </a:p>
            </p:txBody>
          </p:sp>
          <p:sp>
            <p:nvSpPr>
              <p:cNvPr id="23" name="Text Box 34"/>
              <p:cNvSpPr txBox="1">
                <a:spLocks noChangeArrowheads="1"/>
              </p:cNvSpPr>
              <p:nvPr/>
            </p:nvSpPr>
            <p:spPr bwMode="auto">
              <a:xfrm>
                <a:off x="1293" y="799"/>
                <a:ext cx="362" cy="192"/>
              </a:xfrm>
              <a:prstGeom prst="rect">
                <a:avLst/>
              </a:prstGeom>
              <a:noFill/>
              <a:ln w="9525">
                <a:noFill/>
                <a:miter lim="800000"/>
                <a:headEnd/>
                <a:tailEnd/>
              </a:ln>
              <a:effectLst/>
            </p:spPr>
            <p:txBody>
              <a:bodyPr wrap="none" lIns="90000" tIns="46800" rIns="90000" bIns="46800">
                <a:spAutoFit/>
              </a:bodyPr>
              <a:lstStyle/>
              <a:p>
                <a:pPr algn="r"/>
                <a:r>
                  <a:rPr lang="en-US" sz="1400"/>
                  <a:t>1200</a:t>
                </a:r>
              </a:p>
            </p:txBody>
          </p:sp>
        </p:grpSp>
      </p:grpSp>
      <p:grpSp>
        <p:nvGrpSpPr>
          <p:cNvPr id="24" name="Group 51"/>
          <p:cNvGrpSpPr>
            <a:grpSpLocks/>
          </p:cNvGrpSpPr>
          <p:nvPr/>
        </p:nvGrpSpPr>
        <p:grpSpPr bwMode="auto">
          <a:xfrm>
            <a:off x="808733" y="1754088"/>
            <a:ext cx="4340225" cy="4267200"/>
            <a:chOff x="1507" y="1117"/>
            <a:chExt cx="2734" cy="2688"/>
          </a:xfrm>
        </p:grpSpPr>
        <p:sp>
          <p:nvSpPr>
            <p:cNvPr id="25" name="Oval 41"/>
            <p:cNvSpPr>
              <a:spLocks noChangeArrowheads="1"/>
            </p:cNvSpPr>
            <p:nvPr/>
          </p:nvSpPr>
          <p:spPr bwMode="auto">
            <a:xfrm>
              <a:off x="1672" y="1117"/>
              <a:ext cx="136" cy="136"/>
            </a:xfrm>
            <a:prstGeom prst="ellipse">
              <a:avLst/>
            </a:prstGeom>
            <a:noFill/>
            <a:ln w="25400">
              <a:solidFill>
                <a:srgbClr val="FF0000"/>
              </a:solidFill>
              <a:round/>
              <a:headEnd/>
              <a:tailEnd/>
            </a:ln>
            <a:effectLst/>
          </p:spPr>
          <p:txBody>
            <a:bodyPr wrap="none" lIns="90000" tIns="46800" rIns="90000" bIns="46800" anchor="ctr"/>
            <a:lstStyle/>
            <a:p>
              <a:endParaRPr lang="en-GB"/>
            </a:p>
          </p:txBody>
        </p:sp>
        <p:sp>
          <p:nvSpPr>
            <p:cNvPr id="26" name="Line 42"/>
            <p:cNvSpPr>
              <a:spLocks noChangeShapeType="1"/>
            </p:cNvSpPr>
            <p:nvPr/>
          </p:nvSpPr>
          <p:spPr bwMode="auto">
            <a:xfrm>
              <a:off x="1767" y="1253"/>
              <a:ext cx="342" cy="1451"/>
            </a:xfrm>
            <a:prstGeom prst="line">
              <a:avLst/>
            </a:prstGeom>
            <a:noFill/>
            <a:ln w="9525">
              <a:solidFill>
                <a:srgbClr val="FF0000"/>
              </a:solidFill>
              <a:prstDash val="dash"/>
              <a:round/>
              <a:headEnd/>
              <a:tailEnd/>
            </a:ln>
            <a:effectLst/>
          </p:spPr>
          <p:txBody>
            <a:bodyPr wrap="none" lIns="90000" tIns="46800" rIns="90000" bIns="46800" anchor="ctr"/>
            <a:lstStyle/>
            <a:p>
              <a:endParaRPr lang="en-GB"/>
            </a:p>
          </p:txBody>
        </p:sp>
        <p:pic>
          <p:nvPicPr>
            <p:cNvPr id="27" name="Picture 40"/>
            <p:cNvPicPr>
              <a:picLocks noChangeAspect="1" noChangeArrowheads="1"/>
            </p:cNvPicPr>
            <p:nvPr/>
          </p:nvPicPr>
          <p:blipFill>
            <a:blip r:embed="rId4" cstate="print"/>
            <a:srcRect/>
            <a:stretch>
              <a:fillRect/>
            </a:stretch>
          </p:blipFill>
          <p:spPr bwMode="auto">
            <a:xfrm>
              <a:off x="1507" y="2552"/>
              <a:ext cx="1237" cy="1241"/>
            </a:xfrm>
            <a:prstGeom prst="rect">
              <a:avLst/>
            </a:prstGeom>
            <a:noFill/>
            <a:ln w="38100">
              <a:solidFill>
                <a:srgbClr val="FF0000"/>
              </a:solidFill>
              <a:miter lim="800000"/>
              <a:headEnd/>
              <a:tailEnd/>
            </a:ln>
            <a:effectLst/>
          </p:spPr>
        </p:pic>
        <p:sp>
          <p:nvSpPr>
            <p:cNvPr id="28" name="Oval 45"/>
            <p:cNvSpPr>
              <a:spLocks noChangeArrowheads="1"/>
            </p:cNvSpPr>
            <p:nvPr/>
          </p:nvSpPr>
          <p:spPr bwMode="auto">
            <a:xfrm>
              <a:off x="2381" y="1554"/>
              <a:ext cx="136" cy="136"/>
            </a:xfrm>
            <a:prstGeom prst="ellipse">
              <a:avLst/>
            </a:prstGeom>
            <a:noFill/>
            <a:ln w="25400">
              <a:solidFill>
                <a:schemeClr val="accent2"/>
              </a:solidFill>
              <a:round/>
              <a:headEnd/>
              <a:tailEnd/>
            </a:ln>
            <a:effectLst/>
          </p:spPr>
          <p:txBody>
            <a:bodyPr wrap="none" lIns="90000" tIns="46800" rIns="90000" bIns="46800" anchor="ctr"/>
            <a:lstStyle/>
            <a:p>
              <a:endParaRPr lang="en-GB"/>
            </a:p>
          </p:txBody>
        </p:sp>
        <p:sp>
          <p:nvSpPr>
            <p:cNvPr id="29" name="Line 46"/>
            <p:cNvSpPr>
              <a:spLocks noChangeShapeType="1"/>
            </p:cNvSpPr>
            <p:nvPr/>
          </p:nvSpPr>
          <p:spPr bwMode="auto">
            <a:xfrm>
              <a:off x="2517" y="1685"/>
              <a:ext cx="1089" cy="953"/>
            </a:xfrm>
            <a:prstGeom prst="line">
              <a:avLst/>
            </a:prstGeom>
            <a:noFill/>
            <a:ln w="9525">
              <a:solidFill>
                <a:schemeClr val="accent2"/>
              </a:solidFill>
              <a:prstDash val="dash"/>
              <a:round/>
              <a:headEnd/>
              <a:tailEnd/>
            </a:ln>
            <a:effectLst/>
          </p:spPr>
          <p:txBody>
            <a:bodyPr wrap="none" lIns="90000" tIns="46800" rIns="90000" bIns="46800" anchor="ctr"/>
            <a:lstStyle/>
            <a:p>
              <a:endParaRPr lang="en-GB"/>
            </a:p>
          </p:txBody>
        </p:sp>
        <p:pic>
          <p:nvPicPr>
            <p:cNvPr id="30" name="Picture 47"/>
            <p:cNvPicPr>
              <a:picLocks noChangeAspect="1" noChangeArrowheads="1"/>
            </p:cNvPicPr>
            <p:nvPr/>
          </p:nvPicPr>
          <p:blipFill>
            <a:blip r:embed="rId5" cstate="print"/>
            <a:srcRect/>
            <a:stretch>
              <a:fillRect/>
            </a:stretch>
          </p:blipFill>
          <p:spPr bwMode="auto">
            <a:xfrm>
              <a:off x="2971" y="2548"/>
              <a:ext cx="1270" cy="1257"/>
            </a:xfrm>
            <a:prstGeom prst="rect">
              <a:avLst/>
            </a:prstGeom>
            <a:noFill/>
            <a:ln w="38100">
              <a:solidFill>
                <a:schemeClr val="accent2"/>
              </a:solidFill>
              <a:miter lim="800000"/>
              <a:headEnd/>
              <a:tailEnd/>
            </a:ln>
            <a:effectLst/>
          </p:spPr>
        </p:pic>
      </p:grpSp>
      <p:pic>
        <p:nvPicPr>
          <p:cNvPr id="31" name="Picture 3"/>
          <p:cNvPicPr>
            <a:picLocks noChangeAspect="1" noChangeArrowheads="1"/>
          </p:cNvPicPr>
          <p:nvPr/>
        </p:nvPicPr>
        <p:blipFill>
          <a:blip r:embed="rId6" cstate="print"/>
          <a:srcRect/>
          <a:stretch>
            <a:fillRect/>
          </a:stretch>
        </p:blipFill>
        <p:spPr bwMode="auto">
          <a:xfrm>
            <a:off x="4354388" y="1340768"/>
            <a:ext cx="4610100" cy="1666875"/>
          </a:xfrm>
          <a:prstGeom prst="rect">
            <a:avLst/>
          </a:prstGeom>
          <a:noFill/>
          <a:ln w="9525">
            <a:noFill/>
            <a:miter lim="800000"/>
            <a:headEnd/>
            <a:tailEnd/>
          </a:ln>
        </p:spPr>
      </p:pic>
      <p:sp>
        <p:nvSpPr>
          <p:cNvPr id="32" name="Textfeld 31"/>
          <p:cNvSpPr txBox="1"/>
          <p:nvPr/>
        </p:nvSpPr>
        <p:spPr>
          <a:xfrm>
            <a:off x="395536" y="764704"/>
            <a:ext cx="684803" cy="369332"/>
          </a:xfrm>
          <a:prstGeom prst="rect">
            <a:avLst/>
          </a:prstGeom>
          <a:solidFill>
            <a:srgbClr val="FFFF66"/>
          </a:solidFill>
          <a:effectLst>
            <a:outerShdw blurRad="50800" dist="38100" dir="2700000" algn="tl" rotWithShape="0">
              <a:prstClr val="black">
                <a:alpha val="40000"/>
              </a:prstClr>
            </a:outerShdw>
          </a:effectLst>
        </p:spPr>
        <p:txBody>
          <a:bodyPr wrap="none" rtlCol="0">
            <a:spAutoFit/>
          </a:bodyPr>
          <a:lstStyle/>
          <a:p>
            <a:r>
              <a:rPr lang="en-GB" sz="1800" dirty="0" smtClean="0">
                <a:latin typeface="+mn-lt"/>
              </a:rPr>
              <a:t>MDF</a:t>
            </a:r>
            <a:endParaRPr lang="en-GB" sz="1800" dirty="0">
              <a:latin typeface="+mn-lt"/>
            </a:endParaRPr>
          </a:p>
        </p:txBody>
      </p:sp>
      <p:sp>
        <p:nvSpPr>
          <p:cNvPr id="33" name="Textfeld 32"/>
          <p:cNvSpPr txBox="1"/>
          <p:nvPr/>
        </p:nvSpPr>
        <p:spPr>
          <a:xfrm>
            <a:off x="4427984" y="764704"/>
            <a:ext cx="1890261" cy="369332"/>
          </a:xfrm>
          <a:prstGeom prst="rect">
            <a:avLst/>
          </a:prstGeom>
          <a:solidFill>
            <a:srgbClr val="FFFF66"/>
          </a:solidFill>
          <a:effectLst>
            <a:outerShdw blurRad="50800" dist="38100" dir="2700000" algn="tl" rotWithShape="0">
              <a:prstClr val="black">
                <a:alpha val="40000"/>
              </a:prstClr>
            </a:outerShdw>
          </a:effectLst>
        </p:spPr>
        <p:txBody>
          <a:bodyPr wrap="none" rtlCol="0">
            <a:spAutoFit/>
          </a:bodyPr>
          <a:lstStyle/>
          <a:p>
            <a:r>
              <a:rPr lang="en-GB" sz="1800" dirty="0" smtClean="0">
                <a:latin typeface="+mn-lt"/>
              </a:rPr>
              <a:t>Newsprint Paper</a:t>
            </a:r>
            <a:endParaRPr lang="en-GB" sz="1800" dirty="0">
              <a:latin typeface="+mn-lt"/>
            </a:endParaRPr>
          </a:p>
        </p:txBody>
      </p:sp>
      <p:sp>
        <p:nvSpPr>
          <p:cNvPr id="34" name="Textfeld 33"/>
          <p:cNvSpPr txBox="1"/>
          <p:nvPr/>
        </p:nvSpPr>
        <p:spPr>
          <a:xfrm>
            <a:off x="5292080" y="3068960"/>
            <a:ext cx="3744417" cy="1077218"/>
          </a:xfrm>
          <a:prstGeom prst="rect">
            <a:avLst/>
          </a:prstGeom>
          <a:noFill/>
        </p:spPr>
        <p:txBody>
          <a:bodyPr wrap="square" rtlCol="0">
            <a:spAutoFit/>
          </a:bodyPr>
          <a:lstStyle/>
          <a:p>
            <a:r>
              <a:rPr lang="en-GB" sz="1600" i="1" dirty="0" smtClean="0">
                <a:latin typeface="+mn-lt"/>
              </a:rPr>
              <a:t>Source: Christine Antoine et al. (2002). 3D images of paper obtained by phase-contrast X-ray </a:t>
            </a:r>
            <a:r>
              <a:rPr lang="en-GB" sz="1600" i="1" dirty="0" err="1" smtClean="0">
                <a:latin typeface="+mn-lt"/>
              </a:rPr>
              <a:t>microtomography</a:t>
            </a:r>
            <a:r>
              <a:rPr lang="en-GB" sz="1600" i="1" dirty="0" smtClean="0">
                <a:latin typeface="+mn-lt"/>
              </a:rPr>
              <a:t>: image quality and </a:t>
            </a:r>
            <a:r>
              <a:rPr lang="en-GB" sz="1600" i="1" dirty="0" err="1" smtClean="0">
                <a:latin typeface="+mn-lt"/>
              </a:rPr>
              <a:t>binarisation</a:t>
            </a:r>
            <a:endParaRPr lang="en-GB" sz="1600" i="1" dirty="0" smtClean="0">
              <a:latin typeface="+mn-lt"/>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Challenging differences</a:t>
            </a:r>
            <a:endParaRPr lang="en-GB" dirty="0"/>
          </a:p>
        </p:txBody>
      </p:sp>
      <p:sp>
        <p:nvSpPr>
          <p:cNvPr id="4" name="Textfeld 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Process comparison</a:t>
            </a:r>
            <a:endParaRPr lang="en-GB" b="1" dirty="0">
              <a:solidFill>
                <a:schemeClr val="bg1">
                  <a:lumMod val="50000"/>
                </a:schemeClr>
              </a:solidFill>
            </a:endParaRPr>
          </a:p>
        </p:txBody>
      </p:sp>
      <p:sp>
        <p:nvSpPr>
          <p:cNvPr id="35" name="Inhaltsplatzhalter 2"/>
          <p:cNvSpPr>
            <a:spLocks noGrp="1"/>
          </p:cNvSpPr>
          <p:nvPr>
            <p:ph idx="1"/>
          </p:nvPr>
        </p:nvSpPr>
        <p:spPr>
          <a:xfrm>
            <a:off x="457200" y="1052736"/>
            <a:ext cx="8363272" cy="4525963"/>
          </a:xfrm>
        </p:spPr>
        <p:txBody>
          <a:bodyPr/>
          <a:lstStyle/>
          <a:p>
            <a:pPr marL="185738" indent="-185738"/>
            <a:r>
              <a:rPr lang="en-GB" dirty="0" smtClean="0"/>
              <a:t>Thickness of material</a:t>
            </a:r>
          </a:p>
          <a:p>
            <a:pPr marL="185738" indent="-185738"/>
            <a:r>
              <a:rPr lang="en-GB" dirty="0" smtClean="0"/>
              <a:t>Duration of temperature and pressure exposure</a:t>
            </a:r>
          </a:p>
          <a:p>
            <a:pPr marL="185738" indent="-185738"/>
            <a:r>
              <a:rPr lang="en-GB" dirty="0" smtClean="0"/>
              <a:t>Pre-treatment of paper sheet / fibres before </a:t>
            </a:r>
            <a:r>
              <a:rPr lang="en-GB" dirty="0" err="1" smtClean="0"/>
              <a:t>calendering</a:t>
            </a:r>
            <a:endParaRPr lang="en-GB" dirty="0" smtClean="0"/>
          </a:p>
          <a:p>
            <a:pPr marL="185738" indent="-185738"/>
            <a:endParaRPr lang="en-GB" dirty="0" smtClean="0"/>
          </a:p>
          <a:p>
            <a:pPr marL="0" indent="0">
              <a:buNone/>
            </a:pPr>
            <a:endParaRPr lang="en-GB" dirty="0" smtClean="0"/>
          </a:p>
          <a:p>
            <a:pPr marL="0" indent="0">
              <a:buNone/>
            </a:pPr>
            <a:endParaRPr lang="en-GB" dirty="0" smtClean="0"/>
          </a:p>
          <a:p>
            <a:pPr marL="457200" indent="-457200">
              <a:buFont typeface="+mj-lt"/>
              <a:buAutoNum type="arabicPeriod"/>
            </a:pPr>
            <a:endParaRPr lang="en-GB" dirty="0" smtClean="0"/>
          </a:p>
          <a:p>
            <a:pPr marL="457200" indent="-457200">
              <a:buFont typeface="+mj-lt"/>
              <a:buAutoNum type="arabicPeriod"/>
            </a:pPr>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de-DE" dirty="0" smtClean="0"/>
              <a:t>Content</a:t>
            </a:r>
            <a:endParaRPr lang="en-GB" dirty="0"/>
          </a:p>
        </p:txBody>
      </p:sp>
      <p:sp>
        <p:nvSpPr>
          <p:cNvPr id="7" name="Textfeld 6"/>
          <p:cNvSpPr txBox="1"/>
          <p:nvPr/>
        </p:nvSpPr>
        <p:spPr>
          <a:xfrm>
            <a:off x="1187625" y="2060848"/>
            <a:ext cx="7416824" cy="2985433"/>
          </a:xfrm>
          <a:prstGeom prst="rect">
            <a:avLst/>
          </a:prstGeom>
          <a:noFill/>
        </p:spPr>
        <p:txBody>
          <a:bodyPr wrap="square" rtlCol="0">
            <a:spAutoFit/>
          </a:bodyPr>
          <a:lstStyle/>
          <a:p>
            <a:pPr marL="534988" indent="-534988"/>
            <a:r>
              <a:rPr lang="en-GB" sz="2800" dirty="0" smtClean="0">
                <a:solidFill>
                  <a:schemeClr val="bg1">
                    <a:lumMod val="65000"/>
                  </a:schemeClr>
                </a:solidFill>
              </a:rPr>
              <a:t> 1.	Process comparison</a:t>
            </a:r>
          </a:p>
          <a:p>
            <a:pPr marL="534988" indent="-534988"/>
            <a:endParaRPr lang="en-GB" sz="2800" b="1" dirty="0" smtClean="0">
              <a:solidFill>
                <a:schemeClr val="tx1">
                  <a:lumMod val="65000"/>
                  <a:lumOff val="35000"/>
                </a:schemeClr>
              </a:solidFill>
            </a:endParaRPr>
          </a:p>
          <a:p>
            <a:pPr marL="534988" indent="-534988"/>
            <a:r>
              <a:rPr lang="en-GB" sz="2800" b="1" dirty="0" smtClean="0">
                <a:solidFill>
                  <a:schemeClr val="tx1">
                    <a:lumMod val="65000"/>
                    <a:lumOff val="35000"/>
                  </a:schemeClr>
                </a:solidFill>
              </a:rPr>
              <a:t> 2.	Modelling hot pressing of MDF</a:t>
            </a:r>
          </a:p>
          <a:p>
            <a:pPr marL="534988" indent="-534988"/>
            <a:endParaRPr lang="en-GB" sz="2800" b="1" dirty="0" smtClean="0">
              <a:solidFill>
                <a:schemeClr val="tx1">
                  <a:lumMod val="65000"/>
                  <a:lumOff val="35000"/>
                </a:schemeClr>
              </a:solidFill>
            </a:endParaRPr>
          </a:p>
          <a:p>
            <a:pPr marL="534988" indent="-534988"/>
            <a:r>
              <a:rPr lang="en-GB" sz="2800" dirty="0" smtClean="0">
                <a:solidFill>
                  <a:schemeClr val="bg1">
                    <a:lumMod val="65000"/>
                  </a:schemeClr>
                </a:solidFill>
              </a:rPr>
              <a:t> 3.	Model adaptation to calendering</a:t>
            </a:r>
          </a:p>
          <a:p>
            <a:pPr marL="534988" indent="-534988"/>
            <a:endParaRPr lang="en-GB" sz="2800" b="1" dirty="0" smtClean="0">
              <a:solidFill>
                <a:schemeClr val="tx1">
                  <a:lumMod val="65000"/>
                  <a:lumOff val="35000"/>
                </a:schemeClr>
              </a:solidFill>
            </a:endParaRPr>
          </a:p>
          <a:p>
            <a:pPr marL="534988" indent="-534988" algn="r"/>
            <a:endParaRPr lang="en-GB" sz="2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8" name="Picture 78" descr="Contipress - Wide Side View (zusammen) "/>
          <p:cNvPicPr>
            <a:picLocks noChangeAspect="1" noChangeArrowheads="1"/>
          </p:cNvPicPr>
          <p:nvPr/>
        </p:nvPicPr>
        <p:blipFill>
          <a:blip r:embed="rId3" cstate="print"/>
          <a:srcRect/>
          <a:stretch>
            <a:fillRect/>
          </a:stretch>
        </p:blipFill>
        <p:spPr bwMode="auto">
          <a:xfrm>
            <a:off x="849313" y="1771650"/>
            <a:ext cx="7394575" cy="2617788"/>
          </a:xfrm>
          <a:prstGeom prst="rect">
            <a:avLst/>
          </a:prstGeom>
          <a:noFill/>
          <a:effectLst>
            <a:outerShdw dist="71842" dir="2700000" algn="ctr" rotWithShape="0">
              <a:schemeClr val="tx1"/>
            </a:outerShdw>
          </a:effectLst>
        </p:spPr>
      </p:pic>
      <p:sp>
        <p:nvSpPr>
          <p:cNvPr id="79" name="Text Box 119"/>
          <p:cNvSpPr txBox="1">
            <a:spLocks noChangeArrowheads="1"/>
          </p:cNvSpPr>
          <p:nvPr/>
        </p:nvSpPr>
        <p:spPr bwMode="auto">
          <a:xfrm>
            <a:off x="6713538" y="4506913"/>
            <a:ext cx="1622425" cy="304800"/>
          </a:xfrm>
          <a:prstGeom prst="rect">
            <a:avLst/>
          </a:prstGeom>
          <a:noFill/>
          <a:ln w="9525">
            <a:noFill/>
            <a:miter lim="800000"/>
            <a:headEnd/>
            <a:tailEnd/>
          </a:ln>
        </p:spPr>
        <p:txBody>
          <a:bodyPr wrap="none">
            <a:spAutoFit/>
          </a:bodyPr>
          <a:lstStyle/>
          <a:p>
            <a:pPr algn="r"/>
            <a:r>
              <a:rPr lang="en-US" sz="1400" i="1" dirty="0" err="1"/>
              <a:t>Metso</a:t>
            </a:r>
            <a:r>
              <a:rPr lang="en-US" sz="1400" i="1" dirty="0"/>
              <a:t> </a:t>
            </a:r>
            <a:r>
              <a:rPr lang="en-US" sz="1400" i="1" dirty="0" err="1"/>
              <a:t>Panelboard</a:t>
            </a:r>
            <a:endParaRPr lang="en-US" sz="1400" i="1" dirty="0"/>
          </a:p>
        </p:txBody>
      </p:sp>
      <p:sp>
        <p:nvSpPr>
          <p:cNvPr id="186370" name="Rectangle 2"/>
          <p:cNvSpPr>
            <a:spLocks noGrp="1" noChangeArrowheads="1"/>
          </p:cNvSpPr>
          <p:nvPr>
            <p:ph type="title"/>
          </p:nvPr>
        </p:nvSpPr>
        <p:spPr/>
        <p:txBody>
          <a:bodyPr/>
          <a:lstStyle/>
          <a:p>
            <a:r>
              <a:rPr lang="de-DE" dirty="0" smtClean="0"/>
              <a:t>Hot </a:t>
            </a:r>
            <a:r>
              <a:rPr lang="de-DE" dirty="0" err="1" smtClean="0"/>
              <a:t>pressing</a:t>
            </a:r>
            <a:endParaRPr lang="en-GB" dirty="0"/>
          </a:p>
        </p:txBody>
      </p:sp>
      <p:grpSp>
        <p:nvGrpSpPr>
          <p:cNvPr id="42" name="Group 7"/>
          <p:cNvGrpSpPr>
            <a:grpSpLocks/>
          </p:cNvGrpSpPr>
          <p:nvPr/>
        </p:nvGrpSpPr>
        <p:grpSpPr bwMode="auto">
          <a:xfrm>
            <a:off x="2699792" y="2420888"/>
            <a:ext cx="3162300" cy="2724150"/>
            <a:chOff x="3264" y="2124"/>
            <a:chExt cx="1992" cy="1716"/>
          </a:xfrm>
        </p:grpSpPr>
        <p:sp>
          <p:nvSpPr>
            <p:cNvPr id="43" name="Oval 8"/>
            <p:cNvSpPr>
              <a:spLocks noChangeArrowheads="1"/>
            </p:cNvSpPr>
            <p:nvPr/>
          </p:nvSpPr>
          <p:spPr bwMode="auto">
            <a:xfrm>
              <a:off x="3264" y="3696"/>
              <a:ext cx="144" cy="144"/>
            </a:xfrm>
            <a:prstGeom prst="ellipse">
              <a:avLst/>
            </a:prstGeom>
            <a:solidFill>
              <a:schemeClr val="tx1"/>
            </a:solidFill>
            <a:ln w="9525">
              <a:solidFill>
                <a:schemeClr val="tx1"/>
              </a:solidFill>
              <a:round/>
              <a:headEnd/>
              <a:tailEnd/>
            </a:ln>
            <a:effectLst/>
          </p:spPr>
          <p:txBody>
            <a:bodyPr wrap="none" anchor="ctr"/>
            <a:lstStyle/>
            <a:p>
              <a:endParaRPr lang="en-GB"/>
            </a:p>
          </p:txBody>
        </p:sp>
        <p:sp>
          <p:nvSpPr>
            <p:cNvPr id="44" name="Oval 9"/>
            <p:cNvSpPr>
              <a:spLocks noChangeArrowheads="1"/>
            </p:cNvSpPr>
            <p:nvPr/>
          </p:nvSpPr>
          <p:spPr bwMode="auto">
            <a:xfrm>
              <a:off x="4152" y="2148"/>
              <a:ext cx="1104" cy="1104"/>
            </a:xfrm>
            <a:prstGeom prst="ellipse">
              <a:avLst/>
            </a:prstGeom>
            <a:gradFill rotWithShape="0">
              <a:gsLst>
                <a:gs pos="0">
                  <a:srgbClr val="808080"/>
                </a:gs>
                <a:gs pos="100000">
                  <a:srgbClr val="808080">
                    <a:gamma/>
                    <a:shade val="46275"/>
                    <a:invGamma/>
                  </a:srgbClr>
                </a:gs>
              </a:gsLst>
              <a:lin ang="5400000" scaled="1"/>
            </a:gradFill>
            <a:ln w="38100">
              <a:solidFill>
                <a:schemeClr val="tx1"/>
              </a:solidFill>
              <a:round/>
              <a:headEnd/>
              <a:tailEnd/>
            </a:ln>
            <a:effectLst/>
          </p:spPr>
          <p:txBody>
            <a:bodyPr wrap="none" anchor="ctr"/>
            <a:lstStyle/>
            <a:p>
              <a:endParaRPr lang="en-GB"/>
            </a:p>
          </p:txBody>
        </p:sp>
        <p:sp>
          <p:nvSpPr>
            <p:cNvPr id="45" name="Rectangle 10" descr="Kork"/>
            <p:cNvSpPr>
              <a:spLocks noChangeArrowheads="1"/>
            </p:cNvSpPr>
            <p:nvPr/>
          </p:nvSpPr>
          <p:spPr bwMode="auto">
            <a:xfrm>
              <a:off x="4152" y="2532"/>
              <a:ext cx="1104" cy="384"/>
            </a:xfrm>
            <a:prstGeom prst="rect">
              <a:avLst/>
            </a:prstGeom>
            <a:blipFill dpi="0" rotWithShape="0">
              <a:blip r:embed="rId4" cstate="print"/>
              <a:srcRect/>
              <a:tile tx="0" ty="0" sx="100000" sy="100000" flip="none" algn="tl"/>
            </a:blipFill>
            <a:ln w="9525">
              <a:solidFill>
                <a:schemeClr val="tx1"/>
              </a:solidFill>
              <a:miter lim="800000"/>
              <a:headEnd/>
              <a:tailEnd/>
            </a:ln>
            <a:effectLst/>
          </p:spPr>
          <p:txBody>
            <a:bodyPr wrap="none" anchor="ctr"/>
            <a:lstStyle/>
            <a:p>
              <a:pPr algn="ctr"/>
              <a:endParaRPr lang="en-US" sz="4000" b="1">
                <a:solidFill>
                  <a:schemeClr val="bg1"/>
                </a:solidFill>
                <a:latin typeface="Times New Roman" pitchFamily="18" charset="0"/>
              </a:endParaRPr>
            </a:p>
          </p:txBody>
        </p:sp>
        <p:sp>
          <p:nvSpPr>
            <p:cNvPr id="46" name="Line 11"/>
            <p:cNvSpPr>
              <a:spLocks noChangeShapeType="1"/>
            </p:cNvSpPr>
            <p:nvPr/>
          </p:nvSpPr>
          <p:spPr bwMode="auto">
            <a:xfrm flipH="1">
              <a:off x="3312" y="3012"/>
              <a:ext cx="960" cy="768"/>
            </a:xfrm>
            <a:prstGeom prst="line">
              <a:avLst/>
            </a:prstGeom>
            <a:noFill/>
            <a:ln w="254000">
              <a:solidFill>
                <a:schemeClr val="tx1"/>
              </a:solidFill>
              <a:round/>
              <a:headEnd/>
              <a:tailEnd/>
            </a:ln>
            <a:effectLst/>
          </p:spPr>
          <p:txBody>
            <a:bodyPr/>
            <a:lstStyle/>
            <a:p>
              <a:endParaRPr lang="en-GB"/>
            </a:p>
          </p:txBody>
        </p:sp>
        <p:sp>
          <p:nvSpPr>
            <p:cNvPr id="47" name="Line 12"/>
            <p:cNvSpPr>
              <a:spLocks noChangeShapeType="1"/>
            </p:cNvSpPr>
            <p:nvPr/>
          </p:nvSpPr>
          <p:spPr bwMode="auto">
            <a:xfrm flipH="1">
              <a:off x="3312" y="2976"/>
              <a:ext cx="960" cy="768"/>
            </a:xfrm>
            <a:prstGeom prst="line">
              <a:avLst/>
            </a:prstGeom>
            <a:noFill/>
            <a:ln w="25400">
              <a:solidFill>
                <a:schemeClr val="bg2"/>
              </a:solidFill>
              <a:round/>
              <a:headEnd/>
              <a:tailEnd/>
            </a:ln>
            <a:effectLst/>
          </p:spPr>
          <p:txBody>
            <a:bodyPr/>
            <a:lstStyle/>
            <a:p>
              <a:endParaRPr lang="en-GB"/>
            </a:p>
          </p:txBody>
        </p:sp>
        <p:sp>
          <p:nvSpPr>
            <p:cNvPr id="48" name="Line 13"/>
            <p:cNvSpPr>
              <a:spLocks noChangeShapeType="1"/>
            </p:cNvSpPr>
            <p:nvPr/>
          </p:nvSpPr>
          <p:spPr bwMode="auto">
            <a:xfrm>
              <a:off x="4248" y="2436"/>
              <a:ext cx="912" cy="0"/>
            </a:xfrm>
            <a:prstGeom prst="line">
              <a:avLst/>
            </a:prstGeom>
            <a:noFill/>
            <a:ln w="9525">
              <a:solidFill>
                <a:schemeClr val="tx1"/>
              </a:solidFill>
              <a:round/>
              <a:headEnd/>
              <a:tailEnd/>
            </a:ln>
            <a:effectLst/>
          </p:spPr>
          <p:txBody>
            <a:bodyPr/>
            <a:lstStyle/>
            <a:p>
              <a:endParaRPr lang="en-GB"/>
            </a:p>
          </p:txBody>
        </p:sp>
        <p:grpSp>
          <p:nvGrpSpPr>
            <p:cNvPr id="49" name="Group 14"/>
            <p:cNvGrpSpPr>
              <a:grpSpLocks/>
            </p:cNvGrpSpPr>
            <p:nvPr/>
          </p:nvGrpSpPr>
          <p:grpSpPr bwMode="auto">
            <a:xfrm>
              <a:off x="4224" y="2916"/>
              <a:ext cx="960" cy="96"/>
              <a:chOff x="4032" y="2736"/>
              <a:chExt cx="960" cy="96"/>
            </a:xfrm>
          </p:grpSpPr>
          <p:sp>
            <p:nvSpPr>
              <p:cNvPr id="67" name="Oval 15"/>
              <p:cNvSpPr>
                <a:spLocks noChangeArrowheads="1"/>
              </p:cNvSpPr>
              <p:nvPr/>
            </p:nvSpPr>
            <p:spPr bwMode="auto">
              <a:xfrm>
                <a:off x="4032"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8" name="Oval 16"/>
              <p:cNvSpPr>
                <a:spLocks noChangeArrowheads="1"/>
              </p:cNvSpPr>
              <p:nvPr/>
            </p:nvSpPr>
            <p:spPr bwMode="auto">
              <a:xfrm>
                <a:off x="4128"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9" name="Oval 17"/>
              <p:cNvSpPr>
                <a:spLocks noChangeArrowheads="1"/>
              </p:cNvSpPr>
              <p:nvPr/>
            </p:nvSpPr>
            <p:spPr bwMode="auto">
              <a:xfrm>
                <a:off x="4224"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0" name="Oval 18"/>
              <p:cNvSpPr>
                <a:spLocks noChangeArrowheads="1"/>
              </p:cNvSpPr>
              <p:nvPr/>
            </p:nvSpPr>
            <p:spPr bwMode="auto">
              <a:xfrm>
                <a:off x="4320"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1" name="Oval 19"/>
              <p:cNvSpPr>
                <a:spLocks noChangeArrowheads="1"/>
              </p:cNvSpPr>
              <p:nvPr/>
            </p:nvSpPr>
            <p:spPr bwMode="auto">
              <a:xfrm>
                <a:off x="4416"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2" name="Oval 20"/>
              <p:cNvSpPr>
                <a:spLocks noChangeArrowheads="1"/>
              </p:cNvSpPr>
              <p:nvPr/>
            </p:nvSpPr>
            <p:spPr bwMode="auto">
              <a:xfrm>
                <a:off x="4512"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3" name="Oval 21"/>
              <p:cNvSpPr>
                <a:spLocks noChangeArrowheads="1"/>
              </p:cNvSpPr>
              <p:nvPr/>
            </p:nvSpPr>
            <p:spPr bwMode="auto">
              <a:xfrm>
                <a:off x="4608"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4" name="Oval 22"/>
              <p:cNvSpPr>
                <a:spLocks noChangeArrowheads="1"/>
              </p:cNvSpPr>
              <p:nvPr/>
            </p:nvSpPr>
            <p:spPr bwMode="auto">
              <a:xfrm>
                <a:off x="4704"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5" name="Oval 23"/>
              <p:cNvSpPr>
                <a:spLocks noChangeArrowheads="1"/>
              </p:cNvSpPr>
              <p:nvPr/>
            </p:nvSpPr>
            <p:spPr bwMode="auto">
              <a:xfrm>
                <a:off x="4800"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6" name="Oval 24"/>
              <p:cNvSpPr>
                <a:spLocks noChangeArrowheads="1"/>
              </p:cNvSpPr>
              <p:nvPr/>
            </p:nvSpPr>
            <p:spPr bwMode="auto">
              <a:xfrm>
                <a:off x="4896" y="273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77" name="Line 25"/>
              <p:cNvSpPr>
                <a:spLocks noChangeShapeType="1"/>
              </p:cNvSpPr>
              <p:nvPr/>
            </p:nvSpPr>
            <p:spPr bwMode="auto">
              <a:xfrm>
                <a:off x="4032" y="2832"/>
                <a:ext cx="912" cy="0"/>
              </a:xfrm>
              <a:prstGeom prst="line">
                <a:avLst/>
              </a:prstGeom>
              <a:noFill/>
              <a:ln w="9525">
                <a:solidFill>
                  <a:schemeClr val="tx1"/>
                </a:solidFill>
                <a:round/>
                <a:headEnd/>
                <a:tailEnd/>
              </a:ln>
              <a:effectLst/>
            </p:spPr>
            <p:txBody>
              <a:bodyPr/>
              <a:lstStyle/>
              <a:p>
                <a:endParaRPr lang="en-GB"/>
              </a:p>
            </p:txBody>
          </p:sp>
        </p:grpSp>
        <p:grpSp>
          <p:nvGrpSpPr>
            <p:cNvPr id="50" name="Group 26"/>
            <p:cNvGrpSpPr>
              <a:grpSpLocks/>
            </p:cNvGrpSpPr>
            <p:nvPr/>
          </p:nvGrpSpPr>
          <p:grpSpPr bwMode="auto">
            <a:xfrm>
              <a:off x="4176" y="2436"/>
              <a:ext cx="1056" cy="96"/>
              <a:chOff x="3936" y="2256"/>
              <a:chExt cx="1056" cy="96"/>
            </a:xfrm>
          </p:grpSpPr>
          <p:grpSp>
            <p:nvGrpSpPr>
              <p:cNvPr id="55" name="Group 27"/>
              <p:cNvGrpSpPr>
                <a:grpSpLocks/>
              </p:cNvGrpSpPr>
              <p:nvPr/>
            </p:nvGrpSpPr>
            <p:grpSpPr bwMode="auto">
              <a:xfrm>
                <a:off x="4032" y="2256"/>
                <a:ext cx="960" cy="96"/>
                <a:chOff x="4032" y="2256"/>
                <a:chExt cx="960" cy="96"/>
              </a:xfrm>
            </p:grpSpPr>
            <p:sp>
              <p:nvSpPr>
                <p:cNvPr id="57" name="Oval 28"/>
                <p:cNvSpPr>
                  <a:spLocks noChangeArrowheads="1"/>
                </p:cNvSpPr>
                <p:nvPr/>
              </p:nvSpPr>
              <p:spPr bwMode="auto">
                <a:xfrm>
                  <a:off x="4032"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58" name="Oval 29"/>
                <p:cNvSpPr>
                  <a:spLocks noChangeArrowheads="1"/>
                </p:cNvSpPr>
                <p:nvPr/>
              </p:nvSpPr>
              <p:spPr bwMode="auto">
                <a:xfrm>
                  <a:off x="4128"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59" name="Oval 30"/>
                <p:cNvSpPr>
                  <a:spLocks noChangeArrowheads="1"/>
                </p:cNvSpPr>
                <p:nvPr/>
              </p:nvSpPr>
              <p:spPr bwMode="auto">
                <a:xfrm>
                  <a:off x="4224"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0" name="Oval 31"/>
                <p:cNvSpPr>
                  <a:spLocks noChangeArrowheads="1"/>
                </p:cNvSpPr>
                <p:nvPr/>
              </p:nvSpPr>
              <p:spPr bwMode="auto">
                <a:xfrm>
                  <a:off x="4320"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1" name="Oval 32"/>
                <p:cNvSpPr>
                  <a:spLocks noChangeArrowheads="1"/>
                </p:cNvSpPr>
                <p:nvPr/>
              </p:nvSpPr>
              <p:spPr bwMode="auto">
                <a:xfrm>
                  <a:off x="4416"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2" name="Oval 33"/>
                <p:cNvSpPr>
                  <a:spLocks noChangeArrowheads="1"/>
                </p:cNvSpPr>
                <p:nvPr/>
              </p:nvSpPr>
              <p:spPr bwMode="auto">
                <a:xfrm>
                  <a:off x="4512"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3" name="Oval 34"/>
                <p:cNvSpPr>
                  <a:spLocks noChangeArrowheads="1"/>
                </p:cNvSpPr>
                <p:nvPr/>
              </p:nvSpPr>
              <p:spPr bwMode="auto">
                <a:xfrm>
                  <a:off x="4608"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4" name="Oval 35"/>
                <p:cNvSpPr>
                  <a:spLocks noChangeArrowheads="1"/>
                </p:cNvSpPr>
                <p:nvPr/>
              </p:nvSpPr>
              <p:spPr bwMode="auto">
                <a:xfrm>
                  <a:off x="4704"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5" name="Oval 36"/>
                <p:cNvSpPr>
                  <a:spLocks noChangeArrowheads="1"/>
                </p:cNvSpPr>
                <p:nvPr/>
              </p:nvSpPr>
              <p:spPr bwMode="auto">
                <a:xfrm>
                  <a:off x="4800"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sp>
              <p:nvSpPr>
                <p:cNvPr id="66" name="Oval 37"/>
                <p:cNvSpPr>
                  <a:spLocks noChangeArrowheads="1"/>
                </p:cNvSpPr>
                <p:nvPr/>
              </p:nvSpPr>
              <p:spPr bwMode="auto">
                <a:xfrm>
                  <a:off x="4896"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grpSp>
          <p:sp>
            <p:nvSpPr>
              <p:cNvPr id="56" name="Oval 38"/>
              <p:cNvSpPr>
                <a:spLocks noChangeArrowheads="1"/>
              </p:cNvSpPr>
              <p:nvPr/>
            </p:nvSpPr>
            <p:spPr bwMode="auto">
              <a:xfrm>
                <a:off x="3936" y="2256"/>
                <a:ext cx="96" cy="96"/>
              </a:xfrm>
              <a:prstGeom prst="ellipse">
                <a:avLst/>
              </a:prstGeom>
              <a:solidFill>
                <a:srgbClr val="C0C0C0"/>
              </a:solidFill>
              <a:ln w="9525">
                <a:solidFill>
                  <a:schemeClr val="tx1"/>
                </a:solidFill>
                <a:round/>
                <a:headEnd/>
                <a:tailEnd/>
              </a:ln>
              <a:effectLst/>
            </p:spPr>
            <p:txBody>
              <a:bodyPr wrap="none" anchor="ctr"/>
              <a:lstStyle/>
              <a:p>
                <a:endParaRPr lang="en-GB"/>
              </a:p>
            </p:txBody>
          </p:sp>
        </p:grpSp>
        <p:sp>
          <p:nvSpPr>
            <p:cNvPr id="51" name="Oval 39"/>
            <p:cNvSpPr>
              <a:spLocks noChangeArrowheads="1"/>
            </p:cNvSpPr>
            <p:nvPr/>
          </p:nvSpPr>
          <p:spPr bwMode="auto">
            <a:xfrm>
              <a:off x="4152" y="2148"/>
              <a:ext cx="1104" cy="1104"/>
            </a:xfrm>
            <a:prstGeom prst="ellipse">
              <a:avLst/>
            </a:prstGeom>
            <a:noFill/>
            <a:ln w="88900">
              <a:solidFill>
                <a:schemeClr val="tx1"/>
              </a:solidFill>
              <a:round/>
              <a:headEnd/>
              <a:tailEnd/>
            </a:ln>
            <a:effectLst/>
          </p:spPr>
          <p:txBody>
            <a:bodyPr wrap="none" anchor="ctr"/>
            <a:lstStyle/>
            <a:p>
              <a:endParaRPr lang="en-GB"/>
            </a:p>
          </p:txBody>
        </p:sp>
        <p:sp>
          <p:nvSpPr>
            <p:cNvPr id="52" name="Oval 40"/>
            <p:cNvSpPr>
              <a:spLocks noChangeArrowheads="1"/>
            </p:cNvSpPr>
            <p:nvPr/>
          </p:nvSpPr>
          <p:spPr bwMode="auto">
            <a:xfrm>
              <a:off x="4128" y="2124"/>
              <a:ext cx="1104" cy="1104"/>
            </a:xfrm>
            <a:prstGeom prst="ellipse">
              <a:avLst/>
            </a:prstGeom>
            <a:noFill/>
            <a:ln w="25400">
              <a:solidFill>
                <a:schemeClr val="folHlink"/>
              </a:solidFill>
              <a:round/>
              <a:headEnd/>
              <a:tailEnd/>
            </a:ln>
            <a:effectLst/>
          </p:spPr>
          <p:txBody>
            <a:bodyPr wrap="none" anchor="ctr"/>
            <a:lstStyle/>
            <a:p>
              <a:endParaRPr lang="en-GB"/>
            </a:p>
          </p:txBody>
        </p:sp>
        <p:sp>
          <p:nvSpPr>
            <p:cNvPr id="53" name="Text Box 41"/>
            <p:cNvSpPr txBox="1">
              <a:spLocks noChangeArrowheads="1"/>
            </p:cNvSpPr>
            <p:nvPr/>
          </p:nvSpPr>
          <p:spPr bwMode="auto">
            <a:xfrm>
              <a:off x="4574" y="2510"/>
              <a:ext cx="116" cy="288"/>
            </a:xfrm>
            <a:prstGeom prst="rect">
              <a:avLst/>
            </a:prstGeom>
            <a:noFill/>
            <a:ln w="9525">
              <a:noFill/>
              <a:miter lim="800000"/>
              <a:headEnd/>
              <a:tailEnd/>
            </a:ln>
            <a:effectLst/>
          </p:spPr>
          <p:txBody>
            <a:bodyPr wrap="none">
              <a:spAutoFit/>
            </a:bodyPr>
            <a:lstStyle/>
            <a:p>
              <a:endParaRPr lang="en-US" sz="2400">
                <a:latin typeface="Times New Roman" pitchFamily="18" charset="0"/>
              </a:endParaRPr>
            </a:p>
          </p:txBody>
        </p:sp>
        <p:sp>
          <p:nvSpPr>
            <p:cNvPr id="54" name="Text Box 42"/>
            <p:cNvSpPr txBox="1">
              <a:spLocks noChangeArrowheads="1"/>
            </p:cNvSpPr>
            <p:nvPr/>
          </p:nvSpPr>
          <p:spPr bwMode="auto">
            <a:xfrm>
              <a:off x="4536" y="2484"/>
              <a:ext cx="331" cy="480"/>
            </a:xfrm>
            <a:prstGeom prst="rect">
              <a:avLst/>
            </a:prstGeom>
            <a:noFill/>
            <a:ln w="9525">
              <a:noFill/>
              <a:miter lim="800000"/>
              <a:headEnd/>
              <a:tailEnd/>
            </a:ln>
            <a:effectLst/>
          </p:spPr>
          <p:txBody>
            <a:bodyPr wrap="none">
              <a:spAutoFit/>
            </a:bodyPr>
            <a:lstStyle/>
            <a:p>
              <a:r>
                <a:rPr lang="de-DE" sz="4400" b="1">
                  <a:solidFill>
                    <a:schemeClr val="bg1"/>
                  </a:solidFill>
                  <a:effectLst>
                    <a:outerShdw blurRad="38100" dist="38100" dir="2700000" algn="tl">
                      <a:srgbClr val="C0C0C0"/>
                    </a:outerShdw>
                  </a:effectLst>
                </a:rPr>
                <a:t>?</a:t>
              </a:r>
            </a:p>
          </p:txBody>
        </p:sp>
      </p:grpSp>
      <p:sp>
        <p:nvSpPr>
          <p:cNvPr id="80" name="Textfeld 79"/>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de-DE"/>
              <a:t>Fundamental mechanisms</a:t>
            </a:r>
            <a:endParaRPr lang="en-GB"/>
          </a:p>
        </p:txBody>
      </p:sp>
      <p:pic>
        <p:nvPicPr>
          <p:cNvPr id="10" name="Picture 4" descr="humph9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92886" y="857232"/>
            <a:ext cx="4751145" cy="5643578"/>
          </a:xfrm>
          <a:prstGeom prst="rect">
            <a:avLst/>
          </a:prstGeom>
          <a:noFill/>
          <a:ln w="9525">
            <a:noFill/>
            <a:miter lim="800000"/>
            <a:headEnd/>
            <a:tailEnd/>
          </a:ln>
        </p:spPr>
      </p:pic>
      <p:sp>
        <p:nvSpPr>
          <p:cNvPr id="11" name="Text Box 5"/>
          <p:cNvSpPr txBox="1">
            <a:spLocks noChangeArrowheads="1"/>
          </p:cNvSpPr>
          <p:nvPr/>
        </p:nvSpPr>
        <p:spPr bwMode="auto">
          <a:xfrm>
            <a:off x="4610115" y="6072206"/>
            <a:ext cx="2105025" cy="304800"/>
          </a:xfrm>
          <a:prstGeom prst="rect">
            <a:avLst/>
          </a:prstGeom>
          <a:noFill/>
          <a:ln w="9525">
            <a:noFill/>
            <a:miter lim="800000"/>
            <a:headEnd/>
            <a:tailEnd/>
          </a:ln>
          <a:effectLst/>
        </p:spPr>
        <p:txBody>
          <a:bodyPr wrap="none">
            <a:spAutoFit/>
          </a:bodyPr>
          <a:lstStyle/>
          <a:p>
            <a:pPr eaLnBrk="0" hangingPunct="0"/>
            <a:r>
              <a:rPr lang="de-DE" sz="1400" i="1" dirty="0"/>
              <a:t>Source: Humphrey 1994</a:t>
            </a:r>
          </a:p>
        </p:txBody>
      </p:sp>
      <p:sp>
        <p:nvSpPr>
          <p:cNvPr id="7" name="Textfeld 6"/>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pic>
        <p:nvPicPr>
          <p:cNvPr id="6" name="Picture 2" descr="E:\Uni\Dies und das\PT9\Fotoserie Laborplattenherstellung (2009-06)\spanplattenherstellung - 09.jpg"/>
          <p:cNvPicPr>
            <a:picLocks noChangeAspect="1" noChangeArrowheads="1"/>
          </p:cNvPicPr>
          <p:nvPr/>
        </p:nvPicPr>
        <p:blipFill>
          <a:blip r:embed="rId4" cstate="print">
            <a:clrChange>
              <a:clrFrom>
                <a:srgbClr val="FFFFFF"/>
              </a:clrFrom>
              <a:clrTo>
                <a:srgbClr val="FFFFFF">
                  <a:alpha val="0"/>
                </a:srgbClr>
              </a:clrTo>
            </a:clrChange>
            <a:lum contrast="40000"/>
          </a:blip>
          <a:srcRect/>
          <a:stretch>
            <a:fillRect/>
          </a:stretch>
        </p:blipFill>
        <p:spPr bwMode="auto">
          <a:xfrm>
            <a:off x="251520" y="1772816"/>
            <a:ext cx="3816424" cy="3480524"/>
          </a:xfrm>
          <a:prstGeom prst="rect">
            <a:avLst/>
          </a:prstGeom>
          <a:noFill/>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de-DE"/>
              <a:t>Fundamental mechanisms</a:t>
            </a:r>
            <a:endParaRPr lang="en-GB"/>
          </a:p>
        </p:txBody>
      </p:sp>
      <p:pic>
        <p:nvPicPr>
          <p:cNvPr id="13" name="Picture 4" descr="humph9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92886" y="857232"/>
            <a:ext cx="4751145" cy="5643578"/>
          </a:xfrm>
          <a:prstGeom prst="rect">
            <a:avLst/>
          </a:prstGeom>
          <a:noFill/>
          <a:ln w="9525">
            <a:noFill/>
            <a:miter lim="800000"/>
            <a:headEnd/>
            <a:tailEnd/>
          </a:ln>
        </p:spPr>
      </p:pic>
      <p:sp>
        <p:nvSpPr>
          <p:cNvPr id="14" name="Text Box 5"/>
          <p:cNvSpPr txBox="1">
            <a:spLocks noChangeArrowheads="1"/>
          </p:cNvSpPr>
          <p:nvPr/>
        </p:nvSpPr>
        <p:spPr bwMode="auto">
          <a:xfrm>
            <a:off x="4610115" y="6072206"/>
            <a:ext cx="2105025" cy="304800"/>
          </a:xfrm>
          <a:prstGeom prst="rect">
            <a:avLst/>
          </a:prstGeom>
          <a:noFill/>
          <a:ln w="9525">
            <a:noFill/>
            <a:miter lim="800000"/>
            <a:headEnd/>
            <a:tailEnd/>
          </a:ln>
          <a:effectLst/>
        </p:spPr>
        <p:txBody>
          <a:bodyPr wrap="none">
            <a:spAutoFit/>
          </a:bodyPr>
          <a:lstStyle/>
          <a:p>
            <a:pPr eaLnBrk="0" hangingPunct="0"/>
            <a:r>
              <a:rPr lang="de-DE" sz="1400" i="1" dirty="0"/>
              <a:t>Source: Humphrey 1994</a:t>
            </a:r>
          </a:p>
        </p:txBody>
      </p:sp>
      <p:grpSp>
        <p:nvGrpSpPr>
          <p:cNvPr id="2" name="Gruppieren 14"/>
          <p:cNvGrpSpPr/>
          <p:nvPr/>
        </p:nvGrpSpPr>
        <p:grpSpPr>
          <a:xfrm>
            <a:off x="642910" y="642918"/>
            <a:ext cx="8448632" cy="2928958"/>
            <a:chOff x="642910" y="1000108"/>
            <a:chExt cx="8448632" cy="2928958"/>
          </a:xfrm>
        </p:grpSpPr>
        <p:sp useBgFill="1">
          <p:nvSpPr>
            <p:cNvPr id="16" name="Text Box 7"/>
            <p:cNvSpPr txBox="1">
              <a:spLocks noChangeArrowheads="1"/>
            </p:cNvSpPr>
            <p:nvPr/>
          </p:nvSpPr>
          <p:spPr bwMode="auto">
            <a:xfrm>
              <a:off x="5238784" y="1300166"/>
              <a:ext cx="2933700" cy="220663"/>
            </a:xfrm>
            <a:prstGeom prst="rect">
              <a:avLst/>
            </a:prstGeom>
            <a:ln w="9525">
              <a:noFill/>
              <a:miter lim="800000"/>
              <a:headEnd/>
              <a:tailEnd/>
            </a:ln>
            <a:effectLst/>
          </p:spPr>
          <p:txBody>
            <a:bodyPr wrap="none" lIns="18000" tIns="10800" rIns="18000" bIns="10800">
              <a:spAutoFit/>
            </a:bodyPr>
            <a:lstStyle/>
            <a:p>
              <a:r>
                <a:rPr lang="en-US" sz="1300" b="1" dirty="0">
                  <a:solidFill>
                    <a:srgbClr val="800000"/>
                  </a:solidFill>
                </a:rPr>
                <a:t>  HEAT AND MOISTURE TRANSFER  </a:t>
              </a:r>
            </a:p>
          </p:txBody>
        </p:sp>
        <p:sp>
          <p:nvSpPr>
            <p:cNvPr id="17" name="Oval 12"/>
            <p:cNvSpPr>
              <a:spLocks noChangeArrowheads="1"/>
            </p:cNvSpPr>
            <p:nvPr/>
          </p:nvSpPr>
          <p:spPr bwMode="auto">
            <a:xfrm>
              <a:off x="4416636" y="1000108"/>
              <a:ext cx="4674906" cy="2928958"/>
            </a:xfrm>
            <a:prstGeom prst="ellipse">
              <a:avLst/>
            </a:prstGeom>
            <a:noFill/>
            <a:ln w="38100">
              <a:solidFill>
                <a:srgbClr val="FF0000"/>
              </a:solidFill>
              <a:round/>
              <a:headEnd/>
              <a:tailEnd/>
            </a:ln>
            <a:effectLst/>
          </p:spPr>
          <p:txBody>
            <a:bodyPr wrap="square" lIns="90000" tIns="46800" rIns="90000" bIns="46800" anchor="ctr">
              <a:noAutofit/>
            </a:bodyPr>
            <a:lstStyle/>
            <a:p>
              <a:endParaRPr lang="de-DE"/>
            </a:p>
          </p:txBody>
        </p:sp>
        <p:grpSp>
          <p:nvGrpSpPr>
            <p:cNvPr id="3" name="Gruppieren 291"/>
            <p:cNvGrpSpPr/>
            <p:nvPr/>
          </p:nvGrpSpPr>
          <p:grpSpPr>
            <a:xfrm rot="20314747">
              <a:off x="642910" y="2439501"/>
              <a:ext cx="1872000" cy="1316138"/>
              <a:chOff x="571472" y="2571744"/>
              <a:chExt cx="1872000" cy="1316138"/>
            </a:xfrm>
            <a:scene3d>
              <a:camera prst="perspectiveFront" fov="2700000">
                <a:rot lat="20376000" lon="1938000" rev="20112001"/>
              </a:camera>
              <a:lightRig rig="soft" dir="t">
                <a:rot lat="0" lon="0" rev="0"/>
              </a:lightRig>
            </a:scene3d>
          </p:grpSpPr>
          <p:sp>
            <p:nvSpPr>
              <p:cNvPr id="19" name="Rectangle 8"/>
              <p:cNvSpPr>
                <a:spLocks noChangeArrowheads="1"/>
              </p:cNvSpPr>
              <p:nvPr/>
            </p:nvSpPr>
            <p:spPr bwMode="auto">
              <a:xfrm>
                <a:off x="571472" y="3671882"/>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sp>
            <p:nvSpPr>
              <p:cNvPr id="20" name="Rectangle 9"/>
              <p:cNvSpPr>
                <a:spLocks noChangeArrowheads="1"/>
              </p:cNvSpPr>
              <p:nvPr/>
            </p:nvSpPr>
            <p:spPr bwMode="auto">
              <a:xfrm>
                <a:off x="571472" y="2571744"/>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pic>
            <p:nvPicPr>
              <p:cNvPr id="21" name="Picture 10"/>
              <p:cNvPicPr>
                <a:picLocks noChangeAspect="1" noChangeArrowheads="1"/>
              </p:cNvPicPr>
              <p:nvPr/>
            </p:nvPicPr>
            <p:blipFill>
              <a:blip r:embed="rId4" cstate="print">
                <a:lum bright="20000"/>
              </a:blip>
              <a:srcRect/>
              <a:stretch>
                <a:fillRect/>
              </a:stretch>
            </p:blipFill>
            <p:spPr bwMode="auto">
              <a:xfrm>
                <a:off x="636588" y="2787643"/>
                <a:ext cx="1728788" cy="884240"/>
              </a:xfrm>
              <a:prstGeom prst="rect">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pic>
          <p:grpSp>
            <p:nvGrpSpPr>
              <p:cNvPr id="4" name="Group 68"/>
              <p:cNvGrpSpPr>
                <a:grpSpLocks/>
              </p:cNvGrpSpPr>
              <p:nvPr/>
            </p:nvGrpSpPr>
            <p:grpSpPr bwMode="auto">
              <a:xfrm>
                <a:off x="1041400" y="3359843"/>
                <a:ext cx="941388" cy="236538"/>
                <a:chOff x="4813" y="1001"/>
                <a:chExt cx="593" cy="149"/>
              </a:xfrm>
            </p:grpSpPr>
            <p:sp>
              <p:nvSpPr>
                <p:cNvPr id="26" name="Freeform 69"/>
                <p:cNvSpPr>
                  <a:spLocks/>
                </p:cNvSpPr>
                <p:nvPr/>
              </p:nvSpPr>
              <p:spPr bwMode="auto">
                <a:xfrm>
                  <a:off x="4813" y="1001"/>
                  <a:ext cx="593" cy="149"/>
                </a:xfrm>
                <a:custGeom>
                  <a:avLst/>
                  <a:gdLst/>
                  <a:ahLst/>
                  <a:cxnLst>
                    <a:cxn ang="0">
                      <a:pos x="0" y="101"/>
                    </a:cxn>
                    <a:cxn ang="0">
                      <a:pos x="162" y="101"/>
                    </a:cxn>
                    <a:cxn ang="0">
                      <a:pos x="162" y="149"/>
                    </a:cxn>
                    <a:cxn ang="0">
                      <a:pos x="431" y="149"/>
                    </a:cxn>
                    <a:cxn ang="0">
                      <a:pos x="431" y="101"/>
                    </a:cxn>
                    <a:cxn ang="0">
                      <a:pos x="593" y="101"/>
                    </a:cxn>
                    <a:cxn ang="0">
                      <a:pos x="296" y="0"/>
                    </a:cxn>
                    <a:cxn ang="0">
                      <a:pos x="0" y="101"/>
                    </a:cxn>
                  </a:cxnLst>
                  <a:rect l="0" t="0" r="r" b="b"/>
                  <a:pathLst>
                    <a:path w="593" h="149">
                      <a:moveTo>
                        <a:pt x="0" y="101"/>
                      </a:moveTo>
                      <a:lnTo>
                        <a:pt x="162" y="101"/>
                      </a:lnTo>
                      <a:lnTo>
                        <a:pt x="162" y="149"/>
                      </a:lnTo>
                      <a:lnTo>
                        <a:pt x="431" y="149"/>
                      </a:lnTo>
                      <a:lnTo>
                        <a:pt x="431" y="101"/>
                      </a:lnTo>
                      <a:lnTo>
                        <a:pt x="593" y="101"/>
                      </a:lnTo>
                      <a:lnTo>
                        <a:pt x="296" y="0"/>
                      </a:lnTo>
                      <a:lnTo>
                        <a:pt x="0" y="101"/>
                      </a:lnTo>
                      <a:close/>
                    </a:path>
                  </a:pathLst>
                </a:custGeom>
                <a:solidFill>
                  <a:srgbClr val="FF0000"/>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27" name="Freeform 70"/>
                <p:cNvSpPr>
                  <a:spLocks/>
                </p:cNvSpPr>
                <p:nvPr/>
              </p:nvSpPr>
              <p:spPr bwMode="auto">
                <a:xfrm>
                  <a:off x="4813" y="1001"/>
                  <a:ext cx="593" cy="149"/>
                </a:xfrm>
                <a:custGeom>
                  <a:avLst/>
                  <a:gdLst/>
                  <a:ahLst/>
                  <a:cxnLst>
                    <a:cxn ang="0">
                      <a:pos x="0" y="101"/>
                    </a:cxn>
                    <a:cxn ang="0">
                      <a:pos x="162" y="101"/>
                    </a:cxn>
                    <a:cxn ang="0">
                      <a:pos x="162" y="149"/>
                    </a:cxn>
                    <a:cxn ang="0">
                      <a:pos x="431" y="149"/>
                    </a:cxn>
                    <a:cxn ang="0">
                      <a:pos x="431" y="101"/>
                    </a:cxn>
                    <a:cxn ang="0">
                      <a:pos x="593" y="101"/>
                    </a:cxn>
                    <a:cxn ang="0">
                      <a:pos x="296" y="0"/>
                    </a:cxn>
                    <a:cxn ang="0">
                      <a:pos x="0" y="101"/>
                    </a:cxn>
                  </a:cxnLst>
                  <a:rect l="0" t="0" r="r" b="b"/>
                  <a:pathLst>
                    <a:path w="593" h="149">
                      <a:moveTo>
                        <a:pt x="0" y="101"/>
                      </a:moveTo>
                      <a:lnTo>
                        <a:pt x="162" y="101"/>
                      </a:lnTo>
                      <a:lnTo>
                        <a:pt x="162" y="149"/>
                      </a:lnTo>
                      <a:lnTo>
                        <a:pt x="431" y="149"/>
                      </a:lnTo>
                      <a:lnTo>
                        <a:pt x="431" y="101"/>
                      </a:lnTo>
                      <a:lnTo>
                        <a:pt x="593" y="101"/>
                      </a:lnTo>
                      <a:lnTo>
                        <a:pt x="296" y="0"/>
                      </a:lnTo>
                      <a:lnTo>
                        <a:pt x="0" y="101"/>
                      </a:lnTo>
                      <a:close/>
                    </a:path>
                  </a:pathLst>
                </a:custGeom>
                <a:no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5" name="Group 71"/>
              <p:cNvGrpSpPr>
                <a:grpSpLocks/>
              </p:cNvGrpSpPr>
              <p:nvPr/>
            </p:nvGrpSpPr>
            <p:grpSpPr bwMode="auto">
              <a:xfrm>
                <a:off x="1041400" y="2855905"/>
                <a:ext cx="941388" cy="234950"/>
                <a:chOff x="4813" y="706"/>
                <a:chExt cx="593" cy="148"/>
              </a:xfrm>
            </p:grpSpPr>
            <p:sp>
              <p:nvSpPr>
                <p:cNvPr id="24" name="Freeform 72"/>
                <p:cNvSpPr>
                  <a:spLocks/>
                </p:cNvSpPr>
                <p:nvPr/>
              </p:nvSpPr>
              <p:spPr bwMode="auto">
                <a:xfrm>
                  <a:off x="4813" y="706"/>
                  <a:ext cx="593" cy="148"/>
                </a:xfrm>
                <a:custGeom>
                  <a:avLst/>
                  <a:gdLst/>
                  <a:ahLst/>
                  <a:cxnLst>
                    <a:cxn ang="0">
                      <a:pos x="0" y="48"/>
                    </a:cxn>
                    <a:cxn ang="0">
                      <a:pos x="162" y="48"/>
                    </a:cxn>
                    <a:cxn ang="0">
                      <a:pos x="162" y="0"/>
                    </a:cxn>
                    <a:cxn ang="0">
                      <a:pos x="431" y="0"/>
                    </a:cxn>
                    <a:cxn ang="0">
                      <a:pos x="431" y="48"/>
                    </a:cxn>
                    <a:cxn ang="0">
                      <a:pos x="593" y="48"/>
                    </a:cxn>
                    <a:cxn ang="0">
                      <a:pos x="296" y="148"/>
                    </a:cxn>
                    <a:cxn ang="0">
                      <a:pos x="0" y="48"/>
                    </a:cxn>
                  </a:cxnLst>
                  <a:rect l="0" t="0" r="r" b="b"/>
                  <a:pathLst>
                    <a:path w="593" h="148">
                      <a:moveTo>
                        <a:pt x="0" y="48"/>
                      </a:moveTo>
                      <a:lnTo>
                        <a:pt x="162" y="48"/>
                      </a:lnTo>
                      <a:lnTo>
                        <a:pt x="162" y="0"/>
                      </a:lnTo>
                      <a:lnTo>
                        <a:pt x="431" y="0"/>
                      </a:lnTo>
                      <a:lnTo>
                        <a:pt x="431" y="48"/>
                      </a:lnTo>
                      <a:lnTo>
                        <a:pt x="593" y="48"/>
                      </a:lnTo>
                      <a:lnTo>
                        <a:pt x="296" y="148"/>
                      </a:lnTo>
                      <a:lnTo>
                        <a:pt x="0" y="48"/>
                      </a:lnTo>
                      <a:close/>
                    </a:path>
                  </a:pathLst>
                </a:custGeom>
                <a:solidFill>
                  <a:srgbClr val="FF0000"/>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25" name="Freeform 73"/>
                <p:cNvSpPr>
                  <a:spLocks/>
                </p:cNvSpPr>
                <p:nvPr/>
              </p:nvSpPr>
              <p:spPr bwMode="auto">
                <a:xfrm>
                  <a:off x="4813" y="706"/>
                  <a:ext cx="593" cy="148"/>
                </a:xfrm>
                <a:custGeom>
                  <a:avLst/>
                  <a:gdLst/>
                  <a:ahLst/>
                  <a:cxnLst>
                    <a:cxn ang="0">
                      <a:pos x="0" y="48"/>
                    </a:cxn>
                    <a:cxn ang="0">
                      <a:pos x="162" y="48"/>
                    </a:cxn>
                    <a:cxn ang="0">
                      <a:pos x="162" y="0"/>
                    </a:cxn>
                    <a:cxn ang="0">
                      <a:pos x="431" y="0"/>
                    </a:cxn>
                    <a:cxn ang="0">
                      <a:pos x="431" y="48"/>
                    </a:cxn>
                    <a:cxn ang="0">
                      <a:pos x="593" y="48"/>
                    </a:cxn>
                    <a:cxn ang="0">
                      <a:pos x="296" y="148"/>
                    </a:cxn>
                    <a:cxn ang="0">
                      <a:pos x="0" y="48"/>
                    </a:cxn>
                  </a:cxnLst>
                  <a:rect l="0" t="0" r="r" b="b"/>
                  <a:pathLst>
                    <a:path w="593" h="148">
                      <a:moveTo>
                        <a:pt x="0" y="48"/>
                      </a:moveTo>
                      <a:lnTo>
                        <a:pt x="162" y="48"/>
                      </a:lnTo>
                      <a:lnTo>
                        <a:pt x="162" y="0"/>
                      </a:lnTo>
                      <a:lnTo>
                        <a:pt x="431" y="0"/>
                      </a:lnTo>
                      <a:lnTo>
                        <a:pt x="431" y="48"/>
                      </a:lnTo>
                      <a:lnTo>
                        <a:pt x="593" y="48"/>
                      </a:lnTo>
                      <a:lnTo>
                        <a:pt x="296" y="148"/>
                      </a:lnTo>
                      <a:lnTo>
                        <a:pt x="0" y="48"/>
                      </a:lnTo>
                      <a:close/>
                    </a:path>
                  </a:pathLst>
                </a:custGeom>
                <a:no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grpSp>
      <p:grpSp>
        <p:nvGrpSpPr>
          <p:cNvPr id="6" name="Gruppieren 27"/>
          <p:cNvGrpSpPr/>
          <p:nvPr/>
        </p:nvGrpSpPr>
        <p:grpSpPr>
          <a:xfrm>
            <a:off x="2115214" y="2688410"/>
            <a:ext cx="6293338" cy="3759845"/>
            <a:chOff x="2115214" y="3045600"/>
            <a:chExt cx="6293338" cy="3759845"/>
          </a:xfrm>
        </p:grpSpPr>
        <p:sp>
          <p:nvSpPr>
            <p:cNvPr id="29" name="Oval 10"/>
            <p:cNvSpPr>
              <a:spLocks noChangeArrowheads="1"/>
            </p:cNvSpPr>
            <p:nvPr/>
          </p:nvSpPr>
          <p:spPr bwMode="auto">
            <a:xfrm>
              <a:off x="6834453" y="4493036"/>
              <a:ext cx="1574099" cy="2312409"/>
            </a:xfrm>
            <a:prstGeom prst="ellipse">
              <a:avLst/>
            </a:prstGeom>
            <a:noFill/>
            <a:ln w="38100">
              <a:solidFill>
                <a:srgbClr val="000066"/>
              </a:solidFill>
              <a:round/>
              <a:headEnd/>
              <a:tailEnd/>
            </a:ln>
            <a:effectLst/>
          </p:spPr>
          <p:txBody>
            <a:bodyPr lIns="90000" tIns="46800" rIns="90000" bIns="46800" anchor="ctr">
              <a:noAutofit/>
            </a:bodyPr>
            <a:lstStyle/>
            <a:p>
              <a:endParaRPr lang="de-D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useBgFill="1">
          <p:nvSpPr>
            <p:cNvPr id="30" name="Text Box 11"/>
            <p:cNvSpPr txBox="1">
              <a:spLocks noChangeArrowheads="1"/>
            </p:cNvSpPr>
            <p:nvPr/>
          </p:nvSpPr>
          <p:spPr bwMode="auto">
            <a:xfrm>
              <a:off x="7131953" y="5564787"/>
              <a:ext cx="979487" cy="220662"/>
            </a:xfrm>
            <a:prstGeom prst="rect">
              <a:avLst/>
            </a:prstGeom>
            <a:ln w="9525">
              <a:noFill/>
              <a:miter lim="800000"/>
              <a:headEnd/>
              <a:tailEnd/>
            </a:ln>
            <a:effectLst/>
          </p:spPr>
          <p:txBody>
            <a:bodyPr wrap="none" lIns="18000" tIns="10800" rIns="18000" bIns="10800">
              <a:spAutoFit/>
            </a:bodyPr>
            <a:lstStyle/>
            <a:p>
              <a:r>
                <a:rPr lang="en-US" sz="1300" b="1" dirty="0">
                  <a:solidFill>
                    <a:srgbClr val="000099"/>
                  </a:solidFill>
                </a:rPr>
                <a:t>RHEOLOGY</a:t>
              </a:r>
            </a:p>
          </p:txBody>
        </p:sp>
        <p:grpSp>
          <p:nvGrpSpPr>
            <p:cNvPr id="7" name="Gruppieren 292"/>
            <p:cNvGrpSpPr/>
            <p:nvPr/>
          </p:nvGrpSpPr>
          <p:grpSpPr>
            <a:xfrm rot="20314747">
              <a:off x="2115214" y="3045598"/>
              <a:ext cx="1872000" cy="2382850"/>
              <a:chOff x="571472" y="3571876"/>
              <a:chExt cx="1872000" cy="2382850"/>
            </a:xfrm>
            <a:scene3d>
              <a:camera prst="perspectiveFront" fov="2700000">
                <a:rot lat="20376000" lon="1938000" rev="20112001"/>
              </a:camera>
              <a:lightRig rig="soft" dir="t">
                <a:rot lat="0" lon="0" rev="0"/>
              </a:lightRig>
            </a:scene3d>
          </p:grpSpPr>
          <p:sp>
            <p:nvSpPr>
              <p:cNvPr id="32" name="Rectangle 8"/>
              <p:cNvSpPr>
                <a:spLocks noChangeArrowheads="1"/>
              </p:cNvSpPr>
              <p:nvPr/>
            </p:nvSpPr>
            <p:spPr bwMode="auto">
              <a:xfrm>
                <a:off x="571472" y="5213264"/>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sp>
            <p:nvSpPr>
              <p:cNvPr id="33" name="Rectangle 9"/>
              <p:cNvSpPr>
                <a:spLocks noChangeArrowheads="1"/>
              </p:cNvSpPr>
              <p:nvPr/>
            </p:nvSpPr>
            <p:spPr bwMode="auto">
              <a:xfrm>
                <a:off x="571472" y="4113126"/>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pic>
            <p:nvPicPr>
              <p:cNvPr id="34" name="Picture 10"/>
              <p:cNvPicPr>
                <a:picLocks noChangeAspect="1" noChangeArrowheads="1"/>
              </p:cNvPicPr>
              <p:nvPr/>
            </p:nvPicPr>
            <p:blipFill>
              <a:blip r:embed="rId4" cstate="print">
                <a:lum bright="20000"/>
              </a:blip>
              <a:srcRect/>
              <a:stretch>
                <a:fillRect/>
              </a:stretch>
            </p:blipFill>
            <p:spPr bwMode="auto">
              <a:xfrm>
                <a:off x="636588" y="4329025"/>
                <a:ext cx="1728788" cy="884240"/>
              </a:xfrm>
              <a:prstGeom prst="rect">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pic>
          <p:grpSp>
            <p:nvGrpSpPr>
              <p:cNvPr id="8" name="Group 258"/>
              <p:cNvGrpSpPr>
                <a:grpSpLocks/>
              </p:cNvGrpSpPr>
              <p:nvPr/>
            </p:nvGrpSpPr>
            <p:grpSpPr bwMode="auto">
              <a:xfrm>
                <a:off x="1000100" y="3571876"/>
                <a:ext cx="254000" cy="527050"/>
                <a:chOff x="4961" y="1573"/>
                <a:chExt cx="296" cy="445"/>
              </a:xfrm>
            </p:grpSpPr>
            <p:sp>
              <p:nvSpPr>
                <p:cNvPr id="45" name="Freeform 259"/>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6" name="Freeform 260"/>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9" name="Group 261"/>
              <p:cNvGrpSpPr>
                <a:grpSpLocks/>
              </p:cNvGrpSpPr>
              <p:nvPr/>
            </p:nvGrpSpPr>
            <p:grpSpPr bwMode="auto">
              <a:xfrm>
                <a:off x="1000100" y="5429264"/>
                <a:ext cx="254000" cy="525462"/>
                <a:chOff x="4961" y="2610"/>
                <a:chExt cx="296" cy="443"/>
              </a:xfrm>
            </p:grpSpPr>
            <p:sp>
              <p:nvSpPr>
                <p:cNvPr id="43" name="Freeform 262"/>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4" name="Freeform 263"/>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10" name="Group 264"/>
              <p:cNvGrpSpPr>
                <a:grpSpLocks/>
              </p:cNvGrpSpPr>
              <p:nvPr/>
            </p:nvGrpSpPr>
            <p:grpSpPr bwMode="auto">
              <a:xfrm>
                <a:off x="1763687" y="3571876"/>
                <a:ext cx="254000" cy="527050"/>
                <a:chOff x="4961" y="1573"/>
                <a:chExt cx="296" cy="445"/>
              </a:xfrm>
            </p:grpSpPr>
            <p:sp>
              <p:nvSpPr>
                <p:cNvPr id="41" name="Freeform 265"/>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2" name="Freeform 266"/>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11" name="Group 267"/>
              <p:cNvGrpSpPr>
                <a:grpSpLocks/>
              </p:cNvGrpSpPr>
              <p:nvPr/>
            </p:nvGrpSpPr>
            <p:grpSpPr bwMode="auto">
              <a:xfrm>
                <a:off x="1763687" y="5429264"/>
                <a:ext cx="254000" cy="525462"/>
                <a:chOff x="4961" y="2610"/>
                <a:chExt cx="296" cy="443"/>
              </a:xfrm>
            </p:grpSpPr>
            <p:sp>
              <p:nvSpPr>
                <p:cNvPr id="39" name="Freeform 268"/>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0" name="Freeform 269"/>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grpSp>
      <p:grpSp>
        <p:nvGrpSpPr>
          <p:cNvPr id="12" name="Gruppieren 46"/>
          <p:cNvGrpSpPr/>
          <p:nvPr/>
        </p:nvGrpSpPr>
        <p:grpSpPr>
          <a:xfrm>
            <a:off x="604278" y="4038428"/>
            <a:ext cx="5417742" cy="2166021"/>
            <a:chOff x="604278" y="4395618"/>
            <a:chExt cx="5417742" cy="2166021"/>
          </a:xfrm>
        </p:grpSpPr>
        <p:sp>
          <p:nvSpPr>
            <p:cNvPr id="48" name="Oval 8"/>
            <p:cNvSpPr>
              <a:spLocks noChangeArrowheads="1"/>
            </p:cNvSpPr>
            <p:nvPr/>
          </p:nvSpPr>
          <p:spPr bwMode="auto">
            <a:xfrm>
              <a:off x="4559937" y="4395618"/>
              <a:ext cx="1462083" cy="1748026"/>
            </a:xfrm>
            <a:prstGeom prst="ellipse">
              <a:avLst/>
            </a:prstGeom>
            <a:noFill/>
            <a:ln w="38100">
              <a:solidFill>
                <a:srgbClr val="009900"/>
              </a:solidFill>
              <a:round/>
              <a:headEnd/>
              <a:tailEnd/>
            </a:ln>
            <a:effectLst/>
          </p:spPr>
          <p:txBody>
            <a:bodyPr wrap="square" lIns="90000" tIns="46800" rIns="90000" bIns="46800" anchor="ctr">
              <a:noAutofit/>
            </a:bodyPr>
            <a:lstStyle/>
            <a:p>
              <a:endParaRPr lang="en-US"/>
            </a:p>
          </p:txBody>
        </p:sp>
        <p:sp useBgFill="1">
          <p:nvSpPr>
            <p:cNvPr id="49" name="Text Box 9"/>
            <p:cNvSpPr txBox="1">
              <a:spLocks noChangeArrowheads="1"/>
            </p:cNvSpPr>
            <p:nvPr/>
          </p:nvSpPr>
          <p:spPr bwMode="auto">
            <a:xfrm>
              <a:off x="4824424" y="5570367"/>
              <a:ext cx="904875" cy="220662"/>
            </a:xfrm>
            <a:prstGeom prst="rect">
              <a:avLst/>
            </a:prstGeom>
            <a:ln w="9525">
              <a:noFill/>
              <a:miter lim="800000"/>
              <a:headEnd/>
              <a:tailEnd/>
            </a:ln>
            <a:effectLst/>
          </p:spPr>
          <p:txBody>
            <a:bodyPr wrap="none" lIns="18000" tIns="10800" rIns="18000" bIns="10800">
              <a:spAutoFit/>
            </a:bodyPr>
            <a:lstStyle/>
            <a:p>
              <a:r>
                <a:rPr lang="en-US" sz="1300" b="1" dirty="0">
                  <a:solidFill>
                    <a:srgbClr val="008000"/>
                  </a:solidFill>
                </a:rPr>
                <a:t>ADHESION</a:t>
              </a:r>
            </a:p>
          </p:txBody>
        </p:sp>
        <p:grpSp>
          <p:nvGrpSpPr>
            <p:cNvPr id="15" name="Gruppieren 592"/>
            <p:cNvGrpSpPr/>
            <p:nvPr/>
          </p:nvGrpSpPr>
          <p:grpSpPr>
            <a:xfrm rot="20314747">
              <a:off x="604278" y="5245501"/>
              <a:ext cx="1872000" cy="1316138"/>
              <a:chOff x="214282" y="4470316"/>
              <a:chExt cx="1872000" cy="1316138"/>
            </a:xfrm>
            <a:scene3d>
              <a:camera prst="perspectiveFront" fov="2700000">
                <a:rot lat="20376000" lon="1938000" rev="20112001"/>
              </a:camera>
              <a:lightRig rig="soft" dir="t">
                <a:rot lat="0" lon="0" rev="0"/>
              </a:lightRig>
            </a:scene3d>
          </p:grpSpPr>
          <p:sp>
            <p:nvSpPr>
              <p:cNvPr id="51" name="Rectangle 8"/>
              <p:cNvSpPr>
                <a:spLocks noChangeArrowheads="1"/>
              </p:cNvSpPr>
              <p:nvPr/>
            </p:nvSpPr>
            <p:spPr bwMode="auto">
              <a:xfrm>
                <a:off x="214282" y="5570454"/>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sp>
            <p:nvSpPr>
              <p:cNvPr id="52" name="Rectangle 9"/>
              <p:cNvSpPr>
                <a:spLocks noChangeArrowheads="1"/>
              </p:cNvSpPr>
              <p:nvPr/>
            </p:nvSpPr>
            <p:spPr bwMode="auto">
              <a:xfrm>
                <a:off x="214282" y="4470316"/>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pic>
            <p:nvPicPr>
              <p:cNvPr id="53" name="Picture 10"/>
              <p:cNvPicPr>
                <a:picLocks noChangeAspect="1" noChangeArrowheads="1"/>
              </p:cNvPicPr>
              <p:nvPr/>
            </p:nvPicPr>
            <p:blipFill>
              <a:blip r:embed="rId4" cstate="print">
                <a:lum bright="20000"/>
              </a:blip>
              <a:srcRect/>
              <a:stretch>
                <a:fillRect/>
              </a:stretch>
            </p:blipFill>
            <p:spPr bwMode="auto">
              <a:xfrm>
                <a:off x="279398" y="4686215"/>
                <a:ext cx="1728788" cy="884240"/>
              </a:xfrm>
              <a:prstGeom prst="rect">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pic>
          <p:pic>
            <p:nvPicPr>
              <p:cNvPr id="54" name="Picture 1"/>
              <p:cNvPicPr>
                <a:picLocks noChangeAspect="1" noChangeArrowheads="1"/>
              </p:cNvPicPr>
              <p:nvPr/>
            </p:nvPicPr>
            <p:blipFill>
              <a:blip r:embed="rId5" cstate="print">
                <a:clrChange>
                  <a:clrFrom>
                    <a:srgbClr val="FFFFFF"/>
                  </a:clrFrom>
                  <a:clrTo>
                    <a:srgbClr val="FFFFFF">
                      <a:alpha val="0"/>
                    </a:srgbClr>
                  </a:clrTo>
                </a:clrChange>
              </a:blip>
              <a:stretch>
                <a:fillRect/>
              </a:stretch>
            </p:blipFill>
            <p:spPr bwMode="auto">
              <a:xfrm>
                <a:off x="357158" y="4680600"/>
                <a:ext cx="1615440" cy="891540"/>
              </a:xfrm>
              <a:prstGeom prst="rect">
                <a:avLst/>
              </a:prstGeom>
              <a:noFill/>
              <a:ln>
                <a:noFill/>
              </a:ln>
              <a:effectLst>
                <a:outerShdw blurRad="127000" dist="38100" dir="2700000" algn="ctr">
                  <a:srgbClr val="000000">
                    <a:alpha val="45000"/>
                  </a:srgbClr>
                </a:outerShdw>
              </a:effectLst>
              <a:sp3d prstMaterial="translucentPowder">
                <a:bevelT w="203200" h="50800" prst="softRound"/>
              </a:sp3d>
            </p:spPr>
          </p:pic>
        </p:grpSp>
      </p:grpSp>
      <p:sp>
        <p:nvSpPr>
          <p:cNvPr id="47" name="Textfeld 46"/>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 name="Textfeld 22"/>
          <p:cNvSpPr txBox="1"/>
          <p:nvPr/>
        </p:nvSpPr>
        <p:spPr>
          <a:xfrm>
            <a:off x="714348" y="714356"/>
            <a:ext cx="2135521" cy="461665"/>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sz="2400" b="1" dirty="0" smtClean="0"/>
              <a:t>Mat structure</a:t>
            </a:r>
            <a:endParaRPr lang="en-GB" sz="2400" dirty="0"/>
          </a:p>
        </p:txBody>
      </p:sp>
      <p:sp>
        <p:nvSpPr>
          <p:cNvPr id="194562" name="Rectangle 2"/>
          <p:cNvSpPr>
            <a:spLocks noGrp="1" noChangeArrowheads="1"/>
          </p:cNvSpPr>
          <p:nvPr>
            <p:ph type="title"/>
          </p:nvPr>
        </p:nvSpPr>
        <p:spPr/>
        <p:txBody>
          <a:bodyPr/>
          <a:lstStyle/>
          <a:p>
            <a:r>
              <a:rPr lang="de-DE" dirty="0" err="1"/>
              <a:t>Heat</a:t>
            </a:r>
            <a:r>
              <a:rPr lang="de-DE" dirty="0"/>
              <a:t> </a:t>
            </a:r>
            <a:r>
              <a:rPr lang="de-DE" dirty="0" err="1"/>
              <a:t>and</a:t>
            </a:r>
            <a:r>
              <a:rPr lang="de-DE" dirty="0"/>
              <a:t> </a:t>
            </a:r>
            <a:r>
              <a:rPr lang="de-DE" dirty="0" err="1"/>
              <a:t>moisture</a:t>
            </a:r>
            <a:r>
              <a:rPr lang="de-DE" dirty="0"/>
              <a:t> </a:t>
            </a:r>
            <a:r>
              <a:rPr lang="de-DE" dirty="0" err="1"/>
              <a:t>transfer</a:t>
            </a:r>
            <a:endParaRPr lang="en-GB" dirty="0"/>
          </a:p>
        </p:txBody>
      </p:sp>
      <p:grpSp>
        <p:nvGrpSpPr>
          <p:cNvPr id="2" name="Gruppieren 5"/>
          <p:cNvGrpSpPr/>
          <p:nvPr/>
        </p:nvGrpSpPr>
        <p:grpSpPr>
          <a:xfrm>
            <a:off x="939538" y="1489541"/>
            <a:ext cx="2273788" cy="1240144"/>
            <a:chOff x="442016" y="2477498"/>
            <a:chExt cx="2273788" cy="1240144"/>
          </a:xfrm>
          <a:scene3d>
            <a:camera prst="perspectiveFront" fov="2700000">
              <a:rot lat="20376000" lon="1938000" rev="20112001"/>
            </a:camera>
            <a:lightRig rig="soft" dir="t">
              <a:rot lat="0" lon="0" rev="0"/>
            </a:lightRig>
          </a:scene3d>
        </p:grpSpPr>
        <p:sp>
          <p:nvSpPr>
            <p:cNvPr id="7" name="Rectangle 8"/>
            <p:cNvSpPr>
              <a:spLocks noChangeArrowheads="1"/>
            </p:cNvSpPr>
            <p:nvPr/>
          </p:nvSpPr>
          <p:spPr bwMode="auto">
            <a:xfrm rot="20314747">
              <a:off x="843804" y="3501642"/>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sp>
          <p:nvSpPr>
            <p:cNvPr id="8" name="Rectangle 9"/>
            <p:cNvSpPr>
              <a:spLocks noChangeArrowheads="1"/>
            </p:cNvSpPr>
            <p:nvPr/>
          </p:nvSpPr>
          <p:spPr bwMode="auto">
            <a:xfrm rot="20314747">
              <a:off x="442016" y="2477498"/>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pic>
          <p:nvPicPr>
            <p:cNvPr id="9" name="Picture 10"/>
            <p:cNvPicPr>
              <a:picLocks noChangeAspect="1" noChangeArrowheads="1"/>
            </p:cNvPicPr>
            <p:nvPr/>
          </p:nvPicPr>
          <p:blipFill>
            <a:blip r:embed="rId3" cstate="print">
              <a:lum bright="20000"/>
            </a:blip>
            <a:srcRect/>
            <a:stretch>
              <a:fillRect/>
            </a:stretch>
          </p:blipFill>
          <p:spPr bwMode="auto">
            <a:xfrm rot="20314747">
              <a:off x="708456" y="2657774"/>
              <a:ext cx="1728788" cy="884240"/>
            </a:xfrm>
            <a:prstGeom prst="rect">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pic>
      </p:grpSp>
      <p:pic>
        <p:nvPicPr>
          <p:cNvPr id="11" name="Picture 5" descr="MDF_6"/>
          <p:cNvPicPr>
            <a:picLocks noChangeAspect="1" noChangeArrowheads="1"/>
          </p:cNvPicPr>
          <p:nvPr/>
        </p:nvPicPr>
        <p:blipFill>
          <a:blip r:embed="rId4" cstate="print"/>
          <a:srcRect l="1154" t="16007" r="42799"/>
          <a:stretch>
            <a:fillRect/>
          </a:stretch>
        </p:blipFill>
        <p:spPr bwMode="auto">
          <a:xfrm>
            <a:off x="857224" y="3132615"/>
            <a:ext cx="3929090" cy="3012118"/>
          </a:xfrm>
          <a:prstGeom prst="rect">
            <a:avLst/>
          </a:prstGeom>
          <a:noFill/>
          <a:ln w="9525">
            <a:noFill/>
            <a:miter lim="800000"/>
            <a:headEnd/>
            <a:tailEnd/>
          </a:ln>
        </p:spPr>
      </p:pic>
      <p:pic>
        <p:nvPicPr>
          <p:cNvPr id="12" name="Picture 6" descr="MDF_1"/>
          <p:cNvPicPr>
            <a:picLocks noChangeAspect="1" noChangeArrowheads="1"/>
          </p:cNvPicPr>
          <p:nvPr/>
        </p:nvPicPr>
        <p:blipFill>
          <a:blip r:embed="rId5" cstate="print"/>
          <a:srcRect/>
          <a:stretch>
            <a:fillRect/>
          </a:stretch>
        </p:blipFill>
        <p:spPr bwMode="auto">
          <a:xfrm>
            <a:off x="3886200" y="905364"/>
            <a:ext cx="4800600" cy="3833813"/>
          </a:xfrm>
          <a:prstGeom prst="rect">
            <a:avLst/>
          </a:prstGeom>
          <a:noFill/>
          <a:ln w="34925">
            <a:noFill/>
            <a:miter lim="800000"/>
            <a:headEnd/>
            <a:tailEnd/>
          </a:ln>
          <a:effectLst/>
        </p:spPr>
      </p:pic>
      <p:grpSp>
        <p:nvGrpSpPr>
          <p:cNvPr id="3" name="Gruppieren 12"/>
          <p:cNvGrpSpPr/>
          <p:nvPr/>
        </p:nvGrpSpPr>
        <p:grpSpPr>
          <a:xfrm>
            <a:off x="571472" y="1108601"/>
            <a:ext cx="3162300" cy="2738394"/>
            <a:chOff x="1409700" y="2690870"/>
            <a:chExt cx="3162300" cy="2738394"/>
          </a:xfrm>
        </p:grpSpPr>
        <p:sp>
          <p:nvSpPr>
            <p:cNvPr id="14" name="Oval 11"/>
            <p:cNvSpPr>
              <a:spLocks noChangeArrowheads="1"/>
            </p:cNvSpPr>
            <p:nvPr/>
          </p:nvSpPr>
          <p:spPr bwMode="auto">
            <a:xfrm>
              <a:off x="1409700" y="5200664"/>
              <a:ext cx="228600" cy="228600"/>
            </a:xfrm>
            <a:prstGeom prst="ellipse">
              <a:avLst/>
            </a:prstGeom>
            <a:solidFill>
              <a:schemeClr val="tx1"/>
            </a:solidFill>
            <a:ln w="9525">
              <a:solidFill>
                <a:schemeClr val="tx1"/>
              </a:solidFill>
              <a:round/>
              <a:headEnd/>
              <a:tailEnd/>
            </a:ln>
            <a:effectLst/>
          </p:spPr>
          <p:txBody>
            <a:bodyPr wrap="none" anchor="ctr"/>
            <a:lstStyle/>
            <a:p>
              <a:endParaRPr lang="de-DE"/>
            </a:p>
          </p:txBody>
        </p:sp>
        <p:sp>
          <p:nvSpPr>
            <p:cNvPr id="15" name="Oval 12"/>
            <p:cNvSpPr>
              <a:spLocks noChangeArrowheads="1"/>
            </p:cNvSpPr>
            <p:nvPr/>
          </p:nvSpPr>
          <p:spPr bwMode="auto">
            <a:xfrm>
              <a:off x="2771900" y="2690870"/>
              <a:ext cx="1752600" cy="1752600"/>
            </a:xfrm>
            <a:prstGeom prst="ellipse">
              <a:avLst/>
            </a:prstGeom>
            <a:blipFill>
              <a:blip r:embed="rId6" cstate="print"/>
              <a:tile tx="0" ty="0" sx="100000" sy="100000" flip="none" algn="tl"/>
            </a:blipFill>
            <a:ln w="38100">
              <a:solidFill>
                <a:schemeClr val="tx1"/>
              </a:solidFill>
              <a:round/>
              <a:headEnd/>
              <a:tailEnd/>
            </a:ln>
            <a:effectLst/>
          </p:spPr>
          <p:txBody>
            <a:bodyPr wrap="none" anchor="ctr"/>
            <a:lstStyle/>
            <a:p>
              <a:endParaRPr lang="de-DE"/>
            </a:p>
          </p:txBody>
        </p:sp>
        <p:sp>
          <p:nvSpPr>
            <p:cNvPr id="16" name="Line 14"/>
            <p:cNvSpPr>
              <a:spLocks noChangeShapeType="1"/>
            </p:cNvSpPr>
            <p:nvPr/>
          </p:nvSpPr>
          <p:spPr bwMode="auto">
            <a:xfrm flipH="1">
              <a:off x="1485900" y="4114814"/>
              <a:ext cx="1524000" cy="1219200"/>
            </a:xfrm>
            <a:prstGeom prst="line">
              <a:avLst/>
            </a:prstGeom>
            <a:noFill/>
            <a:ln w="254000">
              <a:solidFill>
                <a:schemeClr val="tx1"/>
              </a:solidFill>
              <a:round/>
              <a:headEnd/>
              <a:tailEnd/>
            </a:ln>
            <a:effectLst/>
          </p:spPr>
          <p:txBody>
            <a:bodyPr/>
            <a:lstStyle/>
            <a:p>
              <a:endParaRPr lang="de-DE"/>
            </a:p>
          </p:txBody>
        </p:sp>
        <p:sp>
          <p:nvSpPr>
            <p:cNvPr id="17" name="Line 15"/>
            <p:cNvSpPr>
              <a:spLocks noChangeShapeType="1"/>
            </p:cNvSpPr>
            <p:nvPr/>
          </p:nvSpPr>
          <p:spPr bwMode="auto">
            <a:xfrm flipH="1">
              <a:off x="1485900" y="4057664"/>
              <a:ext cx="1524000" cy="1219200"/>
            </a:xfrm>
            <a:prstGeom prst="line">
              <a:avLst/>
            </a:prstGeom>
            <a:noFill/>
            <a:ln w="25400">
              <a:solidFill>
                <a:schemeClr val="bg2"/>
              </a:solidFill>
              <a:round/>
              <a:headEnd/>
              <a:tailEnd/>
            </a:ln>
            <a:effectLst/>
          </p:spPr>
          <p:txBody>
            <a:bodyPr/>
            <a:lstStyle/>
            <a:p>
              <a:endParaRPr lang="de-DE"/>
            </a:p>
          </p:txBody>
        </p:sp>
        <p:sp>
          <p:nvSpPr>
            <p:cNvPr id="18" name="Oval 42"/>
            <p:cNvSpPr>
              <a:spLocks noChangeArrowheads="1"/>
            </p:cNvSpPr>
            <p:nvPr/>
          </p:nvSpPr>
          <p:spPr bwMode="auto">
            <a:xfrm>
              <a:off x="2819400" y="2743214"/>
              <a:ext cx="1752600" cy="1752600"/>
            </a:xfrm>
            <a:prstGeom prst="ellipse">
              <a:avLst/>
            </a:prstGeom>
            <a:noFill/>
            <a:ln w="88900">
              <a:solidFill>
                <a:schemeClr val="tx1"/>
              </a:solidFill>
              <a:round/>
              <a:headEnd/>
              <a:tailEnd/>
            </a:ln>
            <a:effectLst/>
          </p:spPr>
          <p:txBody>
            <a:bodyPr wrap="none" anchor="ctr"/>
            <a:lstStyle/>
            <a:p>
              <a:endParaRPr lang="de-DE"/>
            </a:p>
          </p:txBody>
        </p:sp>
        <p:sp>
          <p:nvSpPr>
            <p:cNvPr id="19" name="Oval 43"/>
            <p:cNvSpPr>
              <a:spLocks noChangeArrowheads="1"/>
            </p:cNvSpPr>
            <p:nvPr/>
          </p:nvSpPr>
          <p:spPr bwMode="auto">
            <a:xfrm>
              <a:off x="2781300" y="2705114"/>
              <a:ext cx="1752600" cy="1752600"/>
            </a:xfrm>
            <a:prstGeom prst="ellipse">
              <a:avLst/>
            </a:prstGeom>
            <a:noFill/>
            <a:ln w="25400">
              <a:solidFill>
                <a:schemeClr val="bg1"/>
              </a:solidFill>
              <a:round/>
              <a:headEnd/>
              <a:tailEnd/>
            </a:ln>
            <a:effectLst/>
          </p:spPr>
          <p:txBody>
            <a:bodyPr wrap="none" anchor="ctr"/>
            <a:lstStyle/>
            <a:p>
              <a:endParaRPr lang="de-DE"/>
            </a:p>
          </p:txBody>
        </p:sp>
        <p:sp>
          <p:nvSpPr>
            <p:cNvPr id="20" name="Text Box 44"/>
            <p:cNvSpPr txBox="1">
              <a:spLocks noChangeArrowheads="1"/>
            </p:cNvSpPr>
            <p:nvPr/>
          </p:nvSpPr>
          <p:spPr bwMode="auto">
            <a:xfrm>
              <a:off x="3489325" y="3317889"/>
              <a:ext cx="184150" cy="457200"/>
            </a:xfrm>
            <a:prstGeom prst="rect">
              <a:avLst/>
            </a:prstGeom>
            <a:noFill/>
            <a:ln w="9525">
              <a:noFill/>
              <a:miter lim="800000"/>
              <a:headEnd/>
              <a:tailEnd/>
            </a:ln>
            <a:effectLst/>
          </p:spPr>
          <p:txBody>
            <a:bodyPr wrap="none">
              <a:spAutoFit/>
            </a:bodyPr>
            <a:lstStyle/>
            <a:p>
              <a:endParaRPr lang="en-US" sz="2400">
                <a:latin typeface="Times New Roman" pitchFamily="18" charset="0"/>
              </a:endParaRPr>
            </a:p>
          </p:txBody>
        </p:sp>
        <p:sp>
          <p:nvSpPr>
            <p:cNvPr id="21" name="Text Box 45"/>
            <p:cNvSpPr txBox="1">
              <a:spLocks noChangeArrowheads="1"/>
            </p:cNvSpPr>
            <p:nvPr/>
          </p:nvSpPr>
          <p:spPr bwMode="auto">
            <a:xfrm>
              <a:off x="3429000" y="3276614"/>
              <a:ext cx="548548" cy="769441"/>
            </a:xfrm>
            <a:prstGeom prst="rect">
              <a:avLst/>
            </a:prstGeom>
            <a:noFill/>
            <a:ln w="9525">
              <a:noFill/>
              <a:miter lim="800000"/>
              <a:headEnd/>
              <a:tailEnd/>
            </a:ln>
            <a:effectLst/>
          </p:spPr>
          <p:txBody>
            <a:bodyPr wrap="none">
              <a:spAutoFit/>
              <a:scene3d>
                <a:camera prst="orthographicFront"/>
                <a:lightRig rig="soft" dir="t">
                  <a:rot lat="0" lon="0" rev="10800000"/>
                </a:lightRig>
              </a:scene3d>
              <a:sp3d>
                <a:bevelT w="27940" h="12700"/>
                <a:contourClr>
                  <a:srgbClr val="DDDDDD"/>
                </a:contourClr>
              </a:sp3d>
            </a:bodyPr>
            <a:lstStyle/>
            <a:p>
              <a:r>
                <a:rPr lang="de-DE" sz="4400" b="1" spc="150" dirty="0">
                  <a:ln w="11430"/>
                  <a:solidFill>
                    <a:srgbClr val="F8F8F8"/>
                  </a:solidFill>
                  <a:effectLst>
                    <a:outerShdw blurRad="25400" algn="tl" rotWithShape="0">
                      <a:srgbClr val="000000">
                        <a:alpha val="43000"/>
                      </a:srgbClr>
                    </a:outerShdw>
                  </a:effectLst>
                </a:rPr>
                <a:t>?</a:t>
              </a:r>
            </a:p>
          </p:txBody>
        </p:sp>
      </p:grpSp>
      <p:sp>
        <p:nvSpPr>
          <p:cNvPr id="22" name="Text Box 46"/>
          <p:cNvSpPr txBox="1">
            <a:spLocks noChangeArrowheads="1"/>
          </p:cNvSpPr>
          <p:nvPr/>
        </p:nvSpPr>
        <p:spPr bwMode="auto">
          <a:xfrm>
            <a:off x="4002401" y="3986482"/>
            <a:ext cx="2069797" cy="646331"/>
          </a:xfrm>
          <a:prstGeom prst="rect">
            <a:avLst/>
          </a:prstGeom>
          <a:noFill/>
          <a:ln w="9525">
            <a:noFill/>
            <a:miter lim="800000"/>
            <a:headEnd/>
            <a:tailEnd/>
          </a:ln>
          <a:effectLst/>
        </p:spPr>
        <p:txBody>
          <a:bodyPr wrap="none">
            <a:spAutoFit/>
          </a:bodyPr>
          <a:lstStyle/>
          <a:p>
            <a:r>
              <a:rPr lang="de-DE" dirty="0" err="1">
                <a:solidFill>
                  <a:schemeClr val="bg1"/>
                </a:solidFill>
              </a:rPr>
              <a:t>Microtomography</a:t>
            </a:r>
            <a:endParaRPr lang="de-DE" dirty="0">
              <a:solidFill>
                <a:schemeClr val="bg1"/>
              </a:solidFill>
            </a:endParaRPr>
          </a:p>
          <a:p>
            <a:r>
              <a:rPr lang="de-DE" dirty="0" err="1">
                <a:solidFill>
                  <a:schemeClr val="bg1"/>
                </a:solidFill>
              </a:rPr>
              <a:t>of</a:t>
            </a:r>
            <a:r>
              <a:rPr lang="de-DE" dirty="0">
                <a:solidFill>
                  <a:schemeClr val="bg1"/>
                </a:solidFill>
              </a:rPr>
              <a:t> an MDF </a:t>
            </a:r>
            <a:r>
              <a:rPr lang="de-DE" dirty="0" smtClean="0">
                <a:solidFill>
                  <a:schemeClr val="bg1"/>
                </a:solidFill>
              </a:rPr>
              <a:t>sample</a:t>
            </a:r>
            <a:endParaRPr lang="de-DE" dirty="0">
              <a:solidFill>
                <a:schemeClr val="bg1"/>
              </a:solidFill>
            </a:endParaRPr>
          </a:p>
        </p:txBody>
      </p:sp>
      <p:cxnSp>
        <p:nvCxnSpPr>
          <p:cNvPr id="27" name="Gerade Verbindung 26"/>
          <p:cNvCxnSpPr/>
          <p:nvPr/>
        </p:nvCxnSpPr>
        <p:spPr bwMode="auto">
          <a:xfrm>
            <a:off x="3545586" y="5308966"/>
            <a:ext cx="2286016" cy="428628"/>
          </a:xfrm>
          <a:prstGeom prst="line">
            <a:avLst/>
          </a:prstGeom>
          <a:solidFill>
            <a:srgbClr val="FFFFCC"/>
          </a:solidFill>
          <a:ln w="19050" cap="flat" cmpd="sng" algn="ctr">
            <a:solidFill>
              <a:schemeClr val="bg1"/>
            </a:solidFill>
            <a:prstDash val="solid"/>
            <a:round/>
            <a:headEnd type="oval" w="med" len="med"/>
            <a:tailEnd type="none" w="med" len="med"/>
          </a:ln>
          <a:effectLst/>
        </p:spPr>
      </p:cxnSp>
      <p:cxnSp>
        <p:nvCxnSpPr>
          <p:cNvPr id="25" name="Gerade Verbindung 24"/>
          <p:cNvCxnSpPr>
            <a:cxnSpLocks noChangeAspect="1"/>
          </p:cNvCxnSpPr>
          <p:nvPr/>
        </p:nvCxnSpPr>
        <p:spPr bwMode="auto">
          <a:xfrm>
            <a:off x="4780694" y="5542445"/>
            <a:ext cx="612000" cy="114750"/>
          </a:xfrm>
          <a:prstGeom prst="line">
            <a:avLst/>
          </a:prstGeom>
          <a:solidFill>
            <a:srgbClr val="FFFFCC"/>
          </a:solidFill>
          <a:ln w="19050" cap="flat" cmpd="sng" algn="ctr">
            <a:solidFill>
              <a:schemeClr val="tx1"/>
            </a:solidFill>
            <a:prstDash val="solid"/>
            <a:round/>
            <a:headEnd type="none" w="med" len="med"/>
            <a:tailEnd type="none" w="med" len="med"/>
          </a:ln>
          <a:effectLst/>
        </p:spPr>
      </p:cxnSp>
      <p:cxnSp>
        <p:nvCxnSpPr>
          <p:cNvPr id="28" name="Gerade Verbindung 27"/>
          <p:cNvCxnSpPr/>
          <p:nvPr/>
        </p:nvCxnSpPr>
        <p:spPr bwMode="auto">
          <a:xfrm>
            <a:off x="4263670" y="4978058"/>
            <a:ext cx="2286016" cy="428628"/>
          </a:xfrm>
          <a:prstGeom prst="line">
            <a:avLst/>
          </a:prstGeom>
          <a:solidFill>
            <a:srgbClr val="FFFFCC"/>
          </a:solidFill>
          <a:ln w="19050" cap="flat" cmpd="sng" algn="ctr">
            <a:solidFill>
              <a:schemeClr val="bg1"/>
            </a:solidFill>
            <a:prstDash val="solid"/>
            <a:round/>
            <a:headEnd type="oval" w="med" len="med"/>
            <a:tailEnd type="none" w="med" len="med"/>
          </a:ln>
          <a:effectLst/>
        </p:spPr>
      </p:cxnSp>
      <p:cxnSp>
        <p:nvCxnSpPr>
          <p:cNvPr id="29" name="Gerade Verbindung 28"/>
          <p:cNvCxnSpPr>
            <a:cxnSpLocks noChangeAspect="1"/>
          </p:cNvCxnSpPr>
          <p:nvPr/>
        </p:nvCxnSpPr>
        <p:spPr bwMode="auto">
          <a:xfrm>
            <a:off x="4786314" y="5075778"/>
            <a:ext cx="612000" cy="114750"/>
          </a:xfrm>
          <a:prstGeom prst="line">
            <a:avLst/>
          </a:prstGeom>
          <a:solidFill>
            <a:srgbClr val="FFFFCC"/>
          </a:solidFill>
          <a:ln w="19050" cap="flat" cmpd="sng" algn="ctr">
            <a:solidFill>
              <a:schemeClr val="tx1"/>
            </a:solidFill>
            <a:prstDash val="solid"/>
            <a:round/>
            <a:headEnd type="none" w="med" len="med"/>
            <a:tailEnd type="none" w="med" len="med"/>
          </a:ln>
          <a:effectLst/>
        </p:spPr>
      </p:cxnSp>
      <p:sp>
        <p:nvSpPr>
          <p:cNvPr id="30" name="Textfeld 29"/>
          <p:cNvSpPr txBox="1"/>
          <p:nvPr/>
        </p:nvSpPr>
        <p:spPr>
          <a:xfrm>
            <a:off x="5357818" y="5025207"/>
            <a:ext cx="2935419" cy="369332"/>
          </a:xfrm>
          <a:prstGeom prst="rect">
            <a:avLst/>
          </a:prstGeom>
          <a:noFill/>
        </p:spPr>
        <p:txBody>
          <a:bodyPr wrap="none" rtlCol="0">
            <a:spAutoFit/>
          </a:bodyPr>
          <a:lstStyle/>
          <a:p>
            <a:r>
              <a:rPr lang="en-GB" dirty="0" smtClean="0"/>
              <a:t>Intra-</a:t>
            </a:r>
            <a:r>
              <a:rPr lang="en-GB" dirty="0" err="1" smtClean="0"/>
              <a:t>fiber</a:t>
            </a:r>
            <a:r>
              <a:rPr lang="en-GB" dirty="0" smtClean="0"/>
              <a:t> voids (= lumens)</a:t>
            </a:r>
            <a:endParaRPr lang="en-GB" dirty="0"/>
          </a:p>
        </p:txBody>
      </p:sp>
      <p:sp>
        <p:nvSpPr>
          <p:cNvPr id="31" name="Textfeld 30"/>
          <p:cNvSpPr txBox="1"/>
          <p:nvPr/>
        </p:nvSpPr>
        <p:spPr>
          <a:xfrm>
            <a:off x="5364279" y="5453835"/>
            <a:ext cx="3692036" cy="369332"/>
          </a:xfrm>
          <a:prstGeom prst="rect">
            <a:avLst/>
          </a:prstGeom>
          <a:noFill/>
        </p:spPr>
        <p:txBody>
          <a:bodyPr wrap="none" rtlCol="0">
            <a:spAutoFit/>
          </a:bodyPr>
          <a:lstStyle/>
          <a:p>
            <a:r>
              <a:rPr lang="en-GB" dirty="0" smtClean="0"/>
              <a:t>Inter-</a:t>
            </a:r>
            <a:r>
              <a:rPr lang="en-GB" dirty="0" err="1" smtClean="0"/>
              <a:t>fiber</a:t>
            </a:r>
            <a:r>
              <a:rPr lang="en-GB" dirty="0" smtClean="0"/>
              <a:t> voids (= between </a:t>
            </a:r>
            <a:r>
              <a:rPr lang="en-GB" dirty="0" err="1" smtClean="0"/>
              <a:t>fibers</a:t>
            </a:r>
            <a:r>
              <a:rPr lang="en-GB" dirty="0" smtClean="0"/>
              <a:t>)</a:t>
            </a:r>
            <a:endParaRPr lang="en-GB" dirty="0"/>
          </a:p>
        </p:txBody>
      </p:sp>
      <p:sp>
        <p:nvSpPr>
          <p:cNvPr id="26" name="Textfeld 25"/>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09600" y="50800"/>
            <a:ext cx="7772400" cy="457200"/>
          </a:xfrm>
        </p:spPr>
        <p:txBody>
          <a:bodyPr/>
          <a:lstStyle/>
          <a:p>
            <a:r>
              <a:rPr lang="de-DE" dirty="0" err="1"/>
              <a:t>Heat</a:t>
            </a:r>
            <a:r>
              <a:rPr lang="de-DE" dirty="0"/>
              <a:t> </a:t>
            </a:r>
            <a:r>
              <a:rPr lang="de-DE" dirty="0" err="1"/>
              <a:t>and</a:t>
            </a:r>
            <a:r>
              <a:rPr lang="de-DE" dirty="0"/>
              <a:t> </a:t>
            </a:r>
            <a:r>
              <a:rPr lang="de-DE" dirty="0" err="1"/>
              <a:t>moisture</a:t>
            </a:r>
            <a:r>
              <a:rPr lang="de-DE" dirty="0"/>
              <a:t> </a:t>
            </a:r>
            <a:r>
              <a:rPr lang="de-DE" dirty="0" err="1"/>
              <a:t>transfer</a:t>
            </a:r>
            <a:endParaRPr lang="en-GB" dirty="0"/>
          </a:p>
        </p:txBody>
      </p:sp>
      <p:sp>
        <p:nvSpPr>
          <p:cNvPr id="14" name="Textfeld 13"/>
          <p:cNvSpPr txBox="1"/>
          <p:nvPr/>
        </p:nvSpPr>
        <p:spPr>
          <a:xfrm>
            <a:off x="714348" y="714356"/>
            <a:ext cx="4190571" cy="461665"/>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sz="2400" b="1" dirty="0" smtClean="0"/>
              <a:t>Basic transfer mechanisms</a:t>
            </a:r>
            <a:endParaRPr lang="en-GB" sz="2400" dirty="0"/>
          </a:p>
        </p:txBody>
      </p:sp>
      <p:grpSp>
        <p:nvGrpSpPr>
          <p:cNvPr id="2" name="Gruppieren 49"/>
          <p:cNvGrpSpPr/>
          <p:nvPr/>
        </p:nvGrpSpPr>
        <p:grpSpPr>
          <a:xfrm>
            <a:off x="2286301" y="2114724"/>
            <a:ext cx="5482351" cy="3860545"/>
            <a:chOff x="2286301" y="2114724"/>
            <a:chExt cx="5482351" cy="3860545"/>
          </a:xfrm>
        </p:grpSpPr>
        <p:sp>
          <p:nvSpPr>
            <p:cNvPr id="15" name="Freeform 61" descr="Diagonal hell nach oben"/>
            <p:cNvSpPr>
              <a:spLocks/>
            </p:cNvSpPr>
            <p:nvPr/>
          </p:nvSpPr>
          <p:spPr bwMode="auto">
            <a:xfrm rot="651873">
              <a:off x="4444657" y="3105503"/>
              <a:ext cx="1704351" cy="373179"/>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6" name="Freeform 62" descr="Diagonal hell nach oben"/>
            <p:cNvSpPr>
              <a:spLocks/>
            </p:cNvSpPr>
            <p:nvPr/>
          </p:nvSpPr>
          <p:spPr bwMode="auto">
            <a:xfrm rot="1161436">
              <a:off x="2368681" y="340230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8" name="Freeform 64" descr="Diagonal hell nach oben"/>
            <p:cNvSpPr>
              <a:spLocks/>
            </p:cNvSpPr>
            <p:nvPr/>
          </p:nvSpPr>
          <p:spPr bwMode="auto">
            <a:xfrm flipH="1">
              <a:off x="2617651" y="444109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3" name="Group 65"/>
            <p:cNvGrpSpPr>
              <a:grpSpLocks/>
            </p:cNvGrpSpPr>
            <p:nvPr/>
          </p:nvGrpSpPr>
          <p:grpSpPr bwMode="auto">
            <a:xfrm>
              <a:off x="2451061" y="4133381"/>
              <a:ext cx="1246684" cy="495389"/>
              <a:chOff x="1655" y="2958"/>
              <a:chExt cx="454" cy="227"/>
            </a:xfrm>
          </p:grpSpPr>
          <p:sp>
            <p:nvSpPr>
              <p:cNvPr id="46" name="Oval 66"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7" name="Oval 67"/>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0" name="Freeform 68" descr="Diagonal hell nach oben"/>
            <p:cNvSpPr>
              <a:spLocks/>
            </p:cNvSpPr>
            <p:nvPr/>
          </p:nvSpPr>
          <p:spPr bwMode="auto">
            <a:xfrm flipH="1">
              <a:off x="2368681" y="3747108"/>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4" name="Group 69"/>
            <p:cNvGrpSpPr>
              <a:grpSpLocks/>
            </p:cNvGrpSpPr>
            <p:nvPr/>
          </p:nvGrpSpPr>
          <p:grpSpPr bwMode="auto">
            <a:xfrm>
              <a:off x="5273948" y="3402300"/>
              <a:ext cx="831123" cy="495389"/>
              <a:chOff x="1655" y="2958"/>
              <a:chExt cx="454" cy="227"/>
            </a:xfrm>
          </p:grpSpPr>
          <p:sp>
            <p:nvSpPr>
              <p:cNvPr id="44" name="Oval 70"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5" name="Oval 71"/>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2" name="Freeform 72" descr="Diagonal hell nach oben"/>
            <p:cNvSpPr>
              <a:spLocks/>
            </p:cNvSpPr>
            <p:nvPr/>
          </p:nvSpPr>
          <p:spPr bwMode="auto">
            <a:xfrm flipH="1">
              <a:off x="2451061" y="2461715"/>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23" name="Freeform 73"/>
            <p:cNvSpPr>
              <a:spLocks/>
            </p:cNvSpPr>
            <p:nvPr/>
          </p:nvSpPr>
          <p:spPr bwMode="auto">
            <a:xfrm>
              <a:off x="5656558" y="2906911"/>
              <a:ext cx="373456" cy="2177967"/>
            </a:xfrm>
            <a:custGeom>
              <a:avLst/>
              <a:gdLst/>
              <a:ahLst/>
              <a:cxnLst>
                <a:cxn ang="0">
                  <a:pos x="98" y="998"/>
                </a:cxn>
                <a:cxn ang="0">
                  <a:pos x="189" y="817"/>
                </a:cxn>
                <a:cxn ang="0">
                  <a:pos x="143" y="590"/>
                </a:cxn>
                <a:cxn ang="0">
                  <a:pos x="143" y="454"/>
                </a:cxn>
                <a:cxn ang="0">
                  <a:pos x="189" y="318"/>
                </a:cxn>
                <a:cxn ang="0">
                  <a:pos x="53" y="137"/>
                </a:cxn>
                <a:cxn ang="0">
                  <a:pos x="7" y="0"/>
                </a:cxn>
              </a:cxnLst>
              <a:rect l="0" t="0" r="r" b="b"/>
              <a:pathLst>
                <a:path w="204" h="998">
                  <a:moveTo>
                    <a:pt x="98" y="998"/>
                  </a:moveTo>
                  <a:cubicBezTo>
                    <a:pt x="139" y="941"/>
                    <a:pt x="181" y="885"/>
                    <a:pt x="189" y="817"/>
                  </a:cubicBezTo>
                  <a:cubicBezTo>
                    <a:pt x="197" y="749"/>
                    <a:pt x="151" y="650"/>
                    <a:pt x="143" y="590"/>
                  </a:cubicBezTo>
                  <a:cubicBezTo>
                    <a:pt x="135" y="530"/>
                    <a:pt x="135" y="499"/>
                    <a:pt x="143" y="454"/>
                  </a:cubicBezTo>
                  <a:cubicBezTo>
                    <a:pt x="151" y="409"/>
                    <a:pt x="204" y="371"/>
                    <a:pt x="189" y="318"/>
                  </a:cubicBezTo>
                  <a:cubicBezTo>
                    <a:pt x="174" y="265"/>
                    <a:pt x="83" y="190"/>
                    <a:pt x="53" y="137"/>
                  </a:cubicBezTo>
                  <a:cubicBezTo>
                    <a:pt x="23" y="84"/>
                    <a:pt x="0" y="23"/>
                    <a:pt x="7" y="0"/>
                  </a:cubicBezTo>
                </a:path>
              </a:pathLst>
            </a:custGeom>
            <a:noFill/>
            <a:ln w="63500" cap="flat" cmpd="sng">
              <a:solidFill>
                <a:srgbClr val="FF0000"/>
              </a:solidFill>
              <a:prstDash val="solid"/>
              <a:round/>
              <a:headEnd type="none" w="med" len="med"/>
              <a:tailEnd type="triangle" w="med" len="lg"/>
            </a:ln>
            <a:effectLst>
              <a:outerShdw dist="35921" dir="2700000" algn="ctr" rotWithShape="0">
                <a:schemeClr val="tx1"/>
              </a:outerShdw>
            </a:effectLst>
          </p:spPr>
          <p:txBody>
            <a:bodyPr wrap="none" lIns="90000" tIns="46800" rIns="90000" bIns="46800" anchor="ctr"/>
            <a:lstStyle/>
            <a:p>
              <a:endParaRPr lang="en-GB"/>
            </a:p>
          </p:txBody>
        </p:sp>
        <p:sp>
          <p:nvSpPr>
            <p:cNvPr id="26" name="Rectangle 76" descr="Diagonal weit nach oben"/>
            <p:cNvSpPr>
              <a:spLocks noChangeArrowheads="1"/>
            </p:cNvSpPr>
            <p:nvPr/>
          </p:nvSpPr>
          <p:spPr bwMode="auto">
            <a:xfrm>
              <a:off x="2535271" y="4984490"/>
              <a:ext cx="3901150" cy="595777"/>
            </a:xfrm>
            <a:prstGeom prst="rect">
              <a:avLst/>
            </a:prstGeom>
            <a:pattFill prst="wdUpDiag">
              <a:fgClr>
                <a:srgbClr val="000000"/>
              </a:fgClr>
              <a:bgClr>
                <a:srgbClr val="FF0000"/>
              </a:bgClr>
            </a:pattFill>
            <a:ln w="25400">
              <a:solidFill>
                <a:schemeClr val="tx1"/>
              </a:solidFill>
              <a:miter lim="800000"/>
              <a:headEnd/>
              <a:tailEnd/>
            </a:ln>
            <a:effectLst/>
          </p:spPr>
          <p:txBody>
            <a:bodyPr wrap="none" lIns="90000" tIns="46800" rIns="90000" bIns="46800" anchor="ctr"/>
            <a:lstStyle/>
            <a:p>
              <a:pPr algn="ctr"/>
              <a:endParaRPr lang="en-US"/>
            </a:p>
          </p:txBody>
        </p:sp>
        <p:sp>
          <p:nvSpPr>
            <p:cNvPr id="27" name="Rectangle 77"/>
            <p:cNvSpPr>
              <a:spLocks noChangeArrowheads="1"/>
            </p:cNvSpPr>
            <p:nvPr/>
          </p:nvSpPr>
          <p:spPr bwMode="auto">
            <a:xfrm>
              <a:off x="2286301" y="2114724"/>
              <a:ext cx="1162473" cy="3762340"/>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28" name="Rectangle 78"/>
            <p:cNvSpPr>
              <a:spLocks noChangeArrowheads="1"/>
            </p:cNvSpPr>
            <p:nvPr/>
          </p:nvSpPr>
          <p:spPr bwMode="auto">
            <a:xfrm>
              <a:off x="6189282" y="2114724"/>
              <a:ext cx="413731" cy="3762340"/>
            </a:xfrm>
            <a:prstGeom prst="rect">
              <a:avLst/>
            </a:prstGeom>
            <a:solidFill>
              <a:schemeClr val="bg1"/>
            </a:solidFill>
            <a:ln w="9525">
              <a:noFill/>
              <a:miter lim="800000"/>
              <a:headEnd/>
              <a:tailEnd/>
            </a:ln>
            <a:effectLst/>
          </p:spPr>
          <p:txBody>
            <a:bodyPr wrap="none" lIns="90000" tIns="46800" rIns="90000" bIns="46800" anchor="ctr"/>
            <a:lstStyle/>
            <a:p>
              <a:pPr algn="ctr"/>
              <a:endParaRPr lang="en-US"/>
            </a:p>
          </p:txBody>
        </p:sp>
        <p:sp>
          <p:nvSpPr>
            <p:cNvPr id="29" name="Rectangle 79"/>
            <p:cNvSpPr>
              <a:spLocks noChangeArrowheads="1"/>
            </p:cNvSpPr>
            <p:nvPr/>
          </p:nvSpPr>
          <p:spPr bwMode="auto">
            <a:xfrm>
              <a:off x="2286301" y="5479880"/>
              <a:ext cx="4150121" cy="495389"/>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30" name="Text Box 80"/>
            <p:cNvSpPr txBox="1">
              <a:spLocks noChangeArrowheads="1"/>
            </p:cNvSpPr>
            <p:nvPr/>
          </p:nvSpPr>
          <p:spPr bwMode="auto">
            <a:xfrm>
              <a:off x="6471204" y="3526869"/>
              <a:ext cx="1297448" cy="648512"/>
            </a:xfrm>
            <a:prstGeom prst="rect">
              <a:avLst/>
            </a:prstGeom>
            <a:noFill/>
            <a:ln w="9525">
              <a:noFill/>
              <a:miter lim="800000"/>
              <a:headEnd/>
              <a:tailEnd/>
            </a:ln>
            <a:effectLst/>
          </p:spPr>
          <p:txBody>
            <a:bodyPr wrap="none" lIns="90000" tIns="46800" rIns="90000" bIns="46800">
              <a:spAutoFit/>
            </a:bodyPr>
            <a:lstStyle/>
            <a:p>
              <a:r>
                <a:rPr lang="en-US" i="1" dirty="0" smtClean="0"/>
                <a:t>heat</a:t>
              </a:r>
            </a:p>
            <a:p>
              <a:r>
                <a:rPr lang="en-US" i="1" dirty="0" smtClean="0"/>
                <a:t>conduction</a:t>
              </a:r>
              <a:endParaRPr lang="en-US" i="1" dirty="0"/>
            </a:p>
          </p:txBody>
        </p:sp>
        <p:sp>
          <p:nvSpPr>
            <p:cNvPr id="34" name="Text Box 81"/>
            <p:cNvSpPr txBox="1">
              <a:spLocks noChangeArrowheads="1"/>
            </p:cNvSpPr>
            <p:nvPr/>
          </p:nvSpPr>
          <p:spPr bwMode="auto">
            <a:xfrm>
              <a:off x="4278066" y="5012861"/>
              <a:ext cx="1171627" cy="504119"/>
            </a:xfrm>
            <a:prstGeom prst="rect">
              <a:avLst/>
            </a:prstGeom>
            <a:noFill/>
            <a:ln w="9525">
              <a:noFill/>
              <a:miter lim="800000"/>
              <a:headEnd/>
              <a:tailEnd/>
            </a:ln>
            <a:effectLst/>
          </p:spPr>
          <p:txBody>
            <a:bodyPr wrap="none" lIns="90000" tIns="46800" rIns="90000" bIns="46800">
              <a:spAutoFit/>
            </a:bodyPr>
            <a:lstStyle/>
            <a:p>
              <a:r>
                <a:rPr lang="en-US" b="1" dirty="0">
                  <a:solidFill>
                    <a:schemeClr val="bg1"/>
                  </a:solidFill>
                </a:rPr>
                <a:t>&gt; 200°C</a:t>
              </a:r>
            </a:p>
          </p:txBody>
        </p:sp>
        <p:sp>
          <p:nvSpPr>
            <p:cNvPr id="35" name="Line 82"/>
            <p:cNvSpPr>
              <a:spLocks noChangeShapeType="1"/>
            </p:cNvSpPr>
            <p:nvPr/>
          </p:nvSpPr>
          <p:spPr bwMode="auto">
            <a:xfrm flipV="1">
              <a:off x="5951295" y="3926059"/>
              <a:ext cx="580321" cy="296797"/>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6" name="Line 83"/>
            <p:cNvSpPr>
              <a:spLocks noChangeShapeType="1"/>
            </p:cNvSpPr>
            <p:nvPr/>
          </p:nvSpPr>
          <p:spPr bwMode="auto">
            <a:xfrm flipV="1">
              <a:off x="5940311" y="3910783"/>
              <a:ext cx="580321" cy="296797"/>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sp>
        <p:nvSpPr>
          <p:cNvPr id="51" name="Textfeld 50"/>
          <p:cNvSpPr txBox="1"/>
          <p:nvPr/>
        </p:nvSpPr>
        <p:spPr>
          <a:xfrm>
            <a:off x="1643042" y="4857760"/>
            <a:ext cx="1672253" cy="646331"/>
          </a:xfrm>
          <a:prstGeom prst="rect">
            <a:avLst/>
          </a:prstGeom>
          <a:noFill/>
        </p:spPr>
        <p:txBody>
          <a:bodyPr wrap="none" rtlCol="0">
            <a:spAutoFit/>
          </a:bodyPr>
          <a:lstStyle/>
          <a:p>
            <a:pPr algn="r"/>
            <a:r>
              <a:rPr lang="en-GB" dirty="0" smtClean="0"/>
              <a:t>Heating platen</a:t>
            </a:r>
          </a:p>
          <a:p>
            <a:pPr algn="r"/>
            <a:r>
              <a:rPr lang="en-GB" dirty="0" smtClean="0"/>
              <a:t>or steel belt</a:t>
            </a:r>
            <a:endParaRPr lang="en-GB" dirty="0"/>
          </a:p>
        </p:txBody>
      </p:sp>
      <p:sp>
        <p:nvSpPr>
          <p:cNvPr id="52" name="Textfeld 51"/>
          <p:cNvSpPr txBox="1"/>
          <p:nvPr/>
        </p:nvSpPr>
        <p:spPr>
          <a:xfrm>
            <a:off x="2156010" y="3429000"/>
            <a:ext cx="1159292" cy="369332"/>
          </a:xfrm>
          <a:prstGeom prst="rect">
            <a:avLst/>
          </a:prstGeom>
          <a:noFill/>
        </p:spPr>
        <p:txBody>
          <a:bodyPr wrap="none" rtlCol="0">
            <a:spAutoFit/>
          </a:bodyPr>
          <a:lstStyle/>
          <a:p>
            <a:pPr algn="r"/>
            <a:r>
              <a:rPr lang="en-GB" dirty="0" smtClean="0"/>
              <a:t>Fibre mat</a:t>
            </a:r>
            <a:endParaRPr lang="en-GB" dirty="0"/>
          </a:p>
        </p:txBody>
      </p:sp>
      <p:sp>
        <p:nvSpPr>
          <p:cNvPr id="31" name="Textfeld 30"/>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Bern University of Applied Sciences</a:t>
            </a:r>
            <a:endParaRPr lang="en-GB" dirty="0"/>
          </a:p>
        </p:txBody>
      </p:sp>
      <p:grpSp>
        <p:nvGrpSpPr>
          <p:cNvPr id="41" name="Gruppieren 40"/>
          <p:cNvGrpSpPr/>
          <p:nvPr/>
        </p:nvGrpSpPr>
        <p:grpSpPr>
          <a:xfrm>
            <a:off x="540147" y="980728"/>
            <a:ext cx="5976069" cy="5688632"/>
            <a:chOff x="35496" y="1124744"/>
            <a:chExt cx="5976069" cy="5688632"/>
          </a:xfrm>
        </p:grpSpPr>
        <p:sp>
          <p:nvSpPr>
            <p:cNvPr id="4" name="Rechteck 3"/>
            <p:cNvSpPr/>
            <p:nvPr/>
          </p:nvSpPr>
          <p:spPr bwMode="auto">
            <a:xfrm>
              <a:off x="3840045" y="5047084"/>
              <a:ext cx="864096" cy="648072"/>
            </a:xfrm>
            <a:prstGeom prst="rect">
              <a:avLst/>
            </a:prstGeom>
            <a:solidFill>
              <a:srgbClr val="E6E6E6"/>
            </a:solidFill>
            <a:ln w="9525" cap="flat" cmpd="sng" algn="ctr">
              <a:noFill/>
              <a:prstDash val="solid"/>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charset="0"/>
              </a:endParaRPr>
            </a:p>
          </p:txBody>
        </p:sp>
        <p:pic>
          <p:nvPicPr>
            <p:cNvPr id="5" name="Picture 2"/>
            <p:cNvPicPr>
              <a:picLocks noChangeArrowheads="1"/>
            </p:cNvPicPr>
            <p:nvPr/>
          </p:nvPicPr>
          <p:blipFill>
            <a:blip r:embed="rId3" cstate="print"/>
            <a:srcRect/>
            <a:stretch>
              <a:fillRect/>
            </a:stretch>
          </p:blipFill>
          <p:spPr bwMode="auto">
            <a:xfrm>
              <a:off x="35496" y="1124744"/>
              <a:ext cx="5976069" cy="5688632"/>
            </a:xfrm>
            <a:prstGeom prst="rect">
              <a:avLst/>
            </a:prstGeom>
            <a:noFill/>
            <a:ln w="9525">
              <a:noFill/>
              <a:miter lim="800000"/>
              <a:headEnd/>
              <a:tailEnd/>
            </a:ln>
          </p:spPr>
        </p:pic>
        <p:sp>
          <p:nvSpPr>
            <p:cNvPr id="22" name="Ellipse 21"/>
            <p:cNvSpPr/>
            <p:nvPr/>
          </p:nvSpPr>
          <p:spPr bwMode="auto">
            <a:xfrm>
              <a:off x="2327282" y="4714027"/>
              <a:ext cx="144016" cy="144016"/>
            </a:xfrm>
            <a:prstGeom prst="ellipse">
              <a:avLst/>
            </a:prstGeom>
            <a:solidFill>
              <a:srgbClr val="FF0000"/>
            </a:solidFill>
            <a:ln w="9525" cap="flat" cmpd="sng" algn="ctr">
              <a:noFill/>
              <a:prstDash val="solid"/>
              <a:round/>
              <a:headEnd type="none" w="med" len="med"/>
              <a:tailEnd type="none" w="med" len="med"/>
            </a:ln>
            <a:effectLst>
              <a:innerShdw blurRad="63500" dist="50800" dir="2700000">
                <a:prstClr val="black">
                  <a:alpha val="50000"/>
                </a:prstClr>
              </a:innerShdw>
            </a:effectLst>
            <a:scene3d>
              <a:camera prst="orthographicFront"/>
              <a:lightRig rig="threePt" dir="t"/>
            </a:scene3d>
            <a:sp3d>
              <a:bevelT/>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charset="0"/>
              </a:endParaRPr>
            </a:p>
          </p:txBody>
        </p:sp>
        <p:sp>
          <p:nvSpPr>
            <p:cNvPr id="31" name="Freihandform 30"/>
            <p:cNvSpPr/>
            <p:nvPr/>
          </p:nvSpPr>
          <p:spPr bwMode="auto">
            <a:xfrm>
              <a:off x="4064759" y="5301161"/>
              <a:ext cx="676185" cy="369268"/>
            </a:xfrm>
            <a:custGeom>
              <a:avLst/>
              <a:gdLst>
                <a:gd name="connsiteX0" fmla="*/ 190963 w 676185"/>
                <a:gd name="connsiteY0" fmla="*/ 377777 h 420640"/>
                <a:gd name="connsiteX1" fmla="*/ 190963 w 676185"/>
                <a:gd name="connsiteY1" fmla="*/ 377777 h 420640"/>
                <a:gd name="connsiteX2" fmla="*/ 171913 w 676185"/>
                <a:gd name="connsiteY2" fmla="*/ 389683 h 420640"/>
                <a:gd name="connsiteX3" fmla="*/ 167150 w 676185"/>
                <a:gd name="connsiteY3" fmla="*/ 396827 h 420640"/>
                <a:gd name="connsiteX4" fmla="*/ 160006 w 676185"/>
                <a:gd name="connsiteY4" fmla="*/ 401590 h 420640"/>
                <a:gd name="connsiteX5" fmla="*/ 143338 w 676185"/>
                <a:gd name="connsiteY5" fmla="*/ 418258 h 420640"/>
                <a:gd name="connsiteX6" fmla="*/ 114763 w 676185"/>
                <a:gd name="connsiteY6" fmla="*/ 415877 h 420640"/>
                <a:gd name="connsiteX7" fmla="*/ 71900 w 676185"/>
                <a:gd name="connsiteY7" fmla="*/ 420640 h 420640"/>
                <a:gd name="connsiteX8" fmla="*/ 69519 w 676185"/>
                <a:gd name="connsiteY8" fmla="*/ 365871 h 420640"/>
                <a:gd name="connsiteX9" fmla="*/ 64756 w 676185"/>
                <a:gd name="connsiteY9" fmla="*/ 351583 h 420640"/>
                <a:gd name="connsiteX10" fmla="*/ 50469 w 676185"/>
                <a:gd name="connsiteY10" fmla="*/ 342058 h 420640"/>
                <a:gd name="connsiteX11" fmla="*/ 43325 w 676185"/>
                <a:gd name="connsiteY11" fmla="*/ 334915 h 420640"/>
                <a:gd name="connsiteX12" fmla="*/ 33800 w 676185"/>
                <a:gd name="connsiteY12" fmla="*/ 332533 h 420640"/>
                <a:gd name="connsiteX13" fmla="*/ 21894 w 676185"/>
                <a:gd name="connsiteY13" fmla="*/ 318246 h 420640"/>
                <a:gd name="connsiteX14" fmla="*/ 19513 w 676185"/>
                <a:gd name="connsiteY14" fmla="*/ 311102 h 420640"/>
                <a:gd name="connsiteX15" fmla="*/ 14750 w 676185"/>
                <a:gd name="connsiteY15" fmla="*/ 303958 h 420640"/>
                <a:gd name="connsiteX16" fmla="*/ 12369 w 676185"/>
                <a:gd name="connsiteY16" fmla="*/ 296815 h 420640"/>
                <a:gd name="connsiteX17" fmla="*/ 12369 w 676185"/>
                <a:gd name="connsiteY17" fmla="*/ 225377 h 420640"/>
                <a:gd name="connsiteX18" fmla="*/ 21894 w 676185"/>
                <a:gd name="connsiteY18" fmla="*/ 211090 h 420640"/>
                <a:gd name="connsiteX19" fmla="*/ 52850 w 676185"/>
                <a:gd name="connsiteY19" fmla="*/ 203946 h 420640"/>
                <a:gd name="connsiteX20" fmla="*/ 59994 w 676185"/>
                <a:gd name="connsiteY20" fmla="*/ 201565 h 420640"/>
                <a:gd name="connsiteX21" fmla="*/ 62375 w 676185"/>
                <a:gd name="connsiteY21" fmla="*/ 194421 h 420640"/>
                <a:gd name="connsiteX22" fmla="*/ 67138 w 676185"/>
                <a:gd name="connsiteY22" fmla="*/ 187277 h 420640"/>
                <a:gd name="connsiteX23" fmla="*/ 67138 w 676185"/>
                <a:gd name="connsiteY23" fmla="*/ 161083 h 420640"/>
                <a:gd name="connsiteX24" fmla="*/ 62375 w 676185"/>
                <a:gd name="connsiteY24" fmla="*/ 146796 h 420640"/>
                <a:gd name="connsiteX25" fmla="*/ 55231 w 676185"/>
                <a:gd name="connsiteY25" fmla="*/ 142033 h 420640"/>
                <a:gd name="connsiteX26" fmla="*/ 40944 w 676185"/>
                <a:gd name="connsiteY26" fmla="*/ 127746 h 420640"/>
                <a:gd name="connsiteX27" fmla="*/ 36181 w 676185"/>
                <a:gd name="connsiteY27" fmla="*/ 120602 h 420640"/>
                <a:gd name="connsiteX28" fmla="*/ 21894 w 676185"/>
                <a:gd name="connsiteY28" fmla="*/ 108696 h 420640"/>
                <a:gd name="connsiteX29" fmla="*/ 17131 w 676185"/>
                <a:gd name="connsiteY29" fmla="*/ 101552 h 420640"/>
                <a:gd name="connsiteX30" fmla="*/ 14750 w 676185"/>
                <a:gd name="connsiteY30" fmla="*/ 94408 h 420640"/>
                <a:gd name="connsiteX31" fmla="*/ 7606 w 676185"/>
                <a:gd name="connsiteY31" fmla="*/ 89646 h 420640"/>
                <a:gd name="connsiteX32" fmla="*/ 5225 w 676185"/>
                <a:gd name="connsiteY32" fmla="*/ 82502 h 420640"/>
                <a:gd name="connsiteX33" fmla="*/ 463 w 676185"/>
                <a:gd name="connsiteY33" fmla="*/ 75358 h 420640"/>
                <a:gd name="connsiteX34" fmla="*/ 2844 w 676185"/>
                <a:gd name="connsiteY34" fmla="*/ 65833 h 420640"/>
                <a:gd name="connsiteX35" fmla="*/ 5225 w 676185"/>
                <a:gd name="connsiteY35" fmla="*/ 49165 h 420640"/>
                <a:gd name="connsiteX36" fmla="*/ 17131 w 676185"/>
                <a:gd name="connsiteY36" fmla="*/ 37258 h 420640"/>
                <a:gd name="connsiteX37" fmla="*/ 31419 w 676185"/>
                <a:gd name="connsiteY37" fmla="*/ 27733 h 420640"/>
                <a:gd name="connsiteX38" fmla="*/ 48088 w 676185"/>
                <a:gd name="connsiteY38" fmla="*/ 34877 h 420640"/>
                <a:gd name="connsiteX39" fmla="*/ 50469 w 676185"/>
                <a:gd name="connsiteY39" fmla="*/ 42021 h 420640"/>
                <a:gd name="connsiteX40" fmla="*/ 52850 w 676185"/>
                <a:gd name="connsiteY40" fmla="*/ 53927 h 420640"/>
                <a:gd name="connsiteX41" fmla="*/ 67138 w 676185"/>
                <a:gd name="connsiteY41" fmla="*/ 63452 h 420640"/>
                <a:gd name="connsiteX42" fmla="*/ 81425 w 676185"/>
                <a:gd name="connsiteY42" fmla="*/ 68215 h 420640"/>
                <a:gd name="connsiteX43" fmla="*/ 138575 w 676185"/>
                <a:gd name="connsiteY43" fmla="*/ 72977 h 420640"/>
                <a:gd name="connsiteX44" fmla="*/ 260019 w 676185"/>
                <a:gd name="connsiteY44" fmla="*/ 77740 h 420640"/>
                <a:gd name="connsiteX45" fmla="*/ 274306 w 676185"/>
                <a:gd name="connsiteY45" fmla="*/ 82502 h 420640"/>
                <a:gd name="connsiteX46" fmla="*/ 295738 w 676185"/>
                <a:gd name="connsiteY46" fmla="*/ 94408 h 420640"/>
                <a:gd name="connsiteX47" fmla="*/ 336219 w 676185"/>
                <a:gd name="connsiteY47" fmla="*/ 99171 h 420640"/>
                <a:gd name="connsiteX48" fmla="*/ 350506 w 676185"/>
                <a:gd name="connsiteY48" fmla="*/ 94408 h 420640"/>
                <a:gd name="connsiteX49" fmla="*/ 357650 w 676185"/>
                <a:gd name="connsiteY49" fmla="*/ 92027 h 420640"/>
                <a:gd name="connsiteX50" fmla="*/ 371938 w 676185"/>
                <a:gd name="connsiteY50" fmla="*/ 84883 h 420640"/>
                <a:gd name="connsiteX51" fmla="*/ 388606 w 676185"/>
                <a:gd name="connsiteY51" fmla="*/ 65833 h 420640"/>
                <a:gd name="connsiteX52" fmla="*/ 393369 w 676185"/>
                <a:gd name="connsiteY52" fmla="*/ 51546 h 420640"/>
                <a:gd name="connsiteX53" fmla="*/ 395750 w 676185"/>
                <a:gd name="connsiteY53" fmla="*/ 44402 h 420640"/>
                <a:gd name="connsiteX54" fmla="*/ 402894 w 676185"/>
                <a:gd name="connsiteY54" fmla="*/ 39640 h 420640"/>
                <a:gd name="connsiteX55" fmla="*/ 414800 w 676185"/>
                <a:gd name="connsiteY55" fmla="*/ 27733 h 420640"/>
                <a:gd name="connsiteX56" fmla="*/ 419563 w 676185"/>
                <a:gd name="connsiteY56" fmla="*/ 20590 h 420640"/>
                <a:gd name="connsiteX57" fmla="*/ 433850 w 676185"/>
                <a:gd name="connsiteY57" fmla="*/ 15827 h 420640"/>
                <a:gd name="connsiteX58" fmla="*/ 514813 w 676185"/>
                <a:gd name="connsiteY58" fmla="*/ 11065 h 420640"/>
                <a:gd name="connsiteX59" fmla="*/ 519575 w 676185"/>
                <a:gd name="connsiteY59" fmla="*/ 3921 h 420640"/>
                <a:gd name="connsiteX60" fmla="*/ 548150 w 676185"/>
                <a:gd name="connsiteY60" fmla="*/ 1540 h 420640"/>
                <a:gd name="connsiteX61" fmla="*/ 664831 w 676185"/>
                <a:gd name="connsiteY61" fmla="*/ 32496 h 420640"/>
                <a:gd name="connsiteX62" fmla="*/ 667213 w 676185"/>
                <a:gd name="connsiteY62" fmla="*/ 37258 h 420640"/>
                <a:gd name="connsiteX63" fmla="*/ 664831 w 676185"/>
                <a:gd name="connsiteY63" fmla="*/ 203946 h 420640"/>
                <a:gd name="connsiteX64" fmla="*/ 662450 w 676185"/>
                <a:gd name="connsiteY64" fmla="*/ 211090 h 420640"/>
                <a:gd name="connsiteX65" fmla="*/ 657688 w 676185"/>
                <a:gd name="connsiteY65" fmla="*/ 218233 h 420640"/>
                <a:gd name="connsiteX66" fmla="*/ 655306 w 676185"/>
                <a:gd name="connsiteY66" fmla="*/ 230140 h 420640"/>
                <a:gd name="connsiteX67" fmla="*/ 652925 w 676185"/>
                <a:gd name="connsiteY67" fmla="*/ 239665 h 420640"/>
                <a:gd name="connsiteX68" fmla="*/ 638638 w 676185"/>
                <a:gd name="connsiteY68" fmla="*/ 323008 h 420640"/>
                <a:gd name="connsiteX69" fmla="*/ 624350 w 676185"/>
                <a:gd name="connsiteY69" fmla="*/ 332533 h 420640"/>
                <a:gd name="connsiteX70" fmla="*/ 602919 w 676185"/>
                <a:gd name="connsiteY70" fmla="*/ 327771 h 420640"/>
                <a:gd name="connsiteX71" fmla="*/ 595775 w 676185"/>
                <a:gd name="connsiteY71" fmla="*/ 325390 h 420640"/>
                <a:gd name="connsiteX72" fmla="*/ 581488 w 676185"/>
                <a:gd name="connsiteY72" fmla="*/ 315865 h 420640"/>
                <a:gd name="connsiteX73" fmla="*/ 579106 w 676185"/>
                <a:gd name="connsiteY73" fmla="*/ 308721 h 420640"/>
                <a:gd name="connsiteX74" fmla="*/ 567200 w 676185"/>
                <a:gd name="connsiteY74" fmla="*/ 294433 h 420640"/>
                <a:gd name="connsiteX75" fmla="*/ 562438 w 676185"/>
                <a:gd name="connsiteY75" fmla="*/ 287290 h 420640"/>
                <a:gd name="connsiteX76" fmla="*/ 541006 w 676185"/>
                <a:gd name="connsiteY76" fmla="*/ 294433 h 420640"/>
                <a:gd name="connsiteX77" fmla="*/ 538625 w 676185"/>
                <a:gd name="connsiteY77" fmla="*/ 313483 h 420640"/>
                <a:gd name="connsiteX78" fmla="*/ 517194 w 676185"/>
                <a:gd name="connsiteY78" fmla="*/ 325390 h 420640"/>
                <a:gd name="connsiteX79" fmla="*/ 510050 w 676185"/>
                <a:gd name="connsiteY79" fmla="*/ 332533 h 420640"/>
                <a:gd name="connsiteX80" fmla="*/ 474331 w 676185"/>
                <a:gd name="connsiteY80" fmla="*/ 327771 h 420640"/>
                <a:gd name="connsiteX81" fmla="*/ 452900 w 676185"/>
                <a:gd name="connsiteY81" fmla="*/ 320627 h 420640"/>
                <a:gd name="connsiteX82" fmla="*/ 445756 w 676185"/>
                <a:gd name="connsiteY82" fmla="*/ 318246 h 420640"/>
                <a:gd name="connsiteX83" fmla="*/ 429088 w 676185"/>
                <a:gd name="connsiteY83" fmla="*/ 320627 h 420640"/>
                <a:gd name="connsiteX84" fmla="*/ 424325 w 676185"/>
                <a:gd name="connsiteY84" fmla="*/ 334915 h 420640"/>
                <a:gd name="connsiteX85" fmla="*/ 424325 w 676185"/>
                <a:gd name="connsiteY85" fmla="*/ 392065 h 420640"/>
                <a:gd name="connsiteX86" fmla="*/ 417181 w 676185"/>
                <a:gd name="connsiteY86" fmla="*/ 394446 h 420640"/>
                <a:gd name="connsiteX87" fmla="*/ 381463 w 676185"/>
                <a:gd name="connsiteY87" fmla="*/ 392065 h 420640"/>
                <a:gd name="connsiteX88" fmla="*/ 364794 w 676185"/>
                <a:gd name="connsiteY88" fmla="*/ 394446 h 420640"/>
                <a:gd name="connsiteX89" fmla="*/ 362413 w 676185"/>
                <a:gd name="connsiteY89" fmla="*/ 387302 h 420640"/>
                <a:gd name="connsiteX90" fmla="*/ 329075 w 676185"/>
                <a:gd name="connsiteY90" fmla="*/ 394446 h 420640"/>
                <a:gd name="connsiteX91" fmla="*/ 321931 w 676185"/>
                <a:gd name="connsiteY91" fmla="*/ 399208 h 420640"/>
                <a:gd name="connsiteX92" fmla="*/ 314788 w 676185"/>
                <a:gd name="connsiteY92" fmla="*/ 401590 h 420640"/>
                <a:gd name="connsiteX93" fmla="*/ 295738 w 676185"/>
                <a:gd name="connsiteY93" fmla="*/ 396827 h 420640"/>
                <a:gd name="connsiteX94" fmla="*/ 243350 w 676185"/>
                <a:gd name="connsiteY94" fmla="*/ 392065 h 420640"/>
                <a:gd name="connsiteX95" fmla="*/ 236206 w 676185"/>
                <a:gd name="connsiteY95" fmla="*/ 387302 h 420640"/>
                <a:gd name="connsiteX96" fmla="*/ 231444 w 676185"/>
                <a:gd name="connsiteY96" fmla="*/ 380158 h 420640"/>
                <a:gd name="connsiteX97" fmla="*/ 224300 w 676185"/>
                <a:gd name="connsiteY97" fmla="*/ 377777 h 420640"/>
                <a:gd name="connsiteX98" fmla="*/ 202869 w 676185"/>
                <a:gd name="connsiteY98" fmla="*/ 375396 h 420640"/>
                <a:gd name="connsiteX99" fmla="*/ 195725 w 676185"/>
                <a:gd name="connsiteY99" fmla="*/ 373015 h 420640"/>
                <a:gd name="connsiteX100" fmla="*/ 181438 w 676185"/>
                <a:gd name="connsiteY100" fmla="*/ 377777 h 420640"/>
                <a:gd name="connsiteX101" fmla="*/ 190963 w 676185"/>
                <a:gd name="connsiteY101" fmla="*/ 377777 h 420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676185" h="420640">
                  <a:moveTo>
                    <a:pt x="190963" y="377777"/>
                  </a:moveTo>
                  <a:lnTo>
                    <a:pt x="190963" y="377777"/>
                  </a:lnTo>
                  <a:cubicBezTo>
                    <a:pt x="184613" y="381746"/>
                    <a:pt x="177760" y="385005"/>
                    <a:pt x="171913" y="389683"/>
                  </a:cubicBezTo>
                  <a:cubicBezTo>
                    <a:pt x="169678" y="391471"/>
                    <a:pt x="169174" y="394803"/>
                    <a:pt x="167150" y="396827"/>
                  </a:cubicBezTo>
                  <a:cubicBezTo>
                    <a:pt x="165126" y="398851"/>
                    <a:pt x="162387" y="400002"/>
                    <a:pt x="160006" y="401590"/>
                  </a:cubicBezTo>
                  <a:cubicBezTo>
                    <a:pt x="149089" y="417965"/>
                    <a:pt x="155911" y="414067"/>
                    <a:pt x="143338" y="418258"/>
                  </a:cubicBezTo>
                  <a:cubicBezTo>
                    <a:pt x="133813" y="417464"/>
                    <a:pt x="124321" y="415877"/>
                    <a:pt x="114763" y="415877"/>
                  </a:cubicBezTo>
                  <a:cubicBezTo>
                    <a:pt x="88614" y="415877"/>
                    <a:pt x="89162" y="416323"/>
                    <a:pt x="71900" y="420640"/>
                  </a:cubicBezTo>
                  <a:cubicBezTo>
                    <a:pt x="62864" y="393528"/>
                    <a:pt x="66843" y="411364"/>
                    <a:pt x="69519" y="365871"/>
                  </a:cubicBezTo>
                  <a:cubicBezTo>
                    <a:pt x="67931" y="361108"/>
                    <a:pt x="67892" y="355503"/>
                    <a:pt x="64756" y="351583"/>
                  </a:cubicBezTo>
                  <a:cubicBezTo>
                    <a:pt x="61180" y="347114"/>
                    <a:pt x="54517" y="346105"/>
                    <a:pt x="50469" y="342058"/>
                  </a:cubicBezTo>
                  <a:cubicBezTo>
                    <a:pt x="48088" y="339677"/>
                    <a:pt x="46249" y="336586"/>
                    <a:pt x="43325" y="334915"/>
                  </a:cubicBezTo>
                  <a:cubicBezTo>
                    <a:pt x="40483" y="333291"/>
                    <a:pt x="36975" y="333327"/>
                    <a:pt x="33800" y="332533"/>
                  </a:cubicBezTo>
                  <a:cubicBezTo>
                    <a:pt x="29831" y="327771"/>
                    <a:pt x="25333" y="323404"/>
                    <a:pt x="21894" y="318246"/>
                  </a:cubicBezTo>
                  <a:cubicBezTo>
                    <a:pt x="20502" y="316157"/>
                    <a:pt x="20636" y="313347"/>
                    <a:pt x="19513" y="311102"/>
                  </a:cubicBezTo>
                  <a:cubicBezTo>
                    <a:pt x="18233" y="308542"/>
                    <a:pt x="16338" y="306339"/>
                    <a:pt x="14750" y="303958"/>
                  </a:cubicBezTo>
                  <a:cubicBezTo>
                    <a:pt x="13956" y="301577"/>
                    <a:pt x="12751" y="299296"/>
                    <a:pt x="12369" y="296815"/>
                  </a:cubicBezTo>
                  <a:cubicBezTo>
                    <a:pt x="8986" y="274822"/>
                    <a:pt x="8436" y="245830"/>
                    <a:pt x="12369" y="225377"/>
                  </a:cubicBezTo>
                  <a:cubicBezTo>
                    <a:pt x="13450" y="219756"/>
                    <a:pt x="16464" y="212900"/>
                    <a:pt x="21894" y="211090"/>
                  </a:cubicBezTo>
                  <a:cubicBezTo>
                    <a:pt x="41506" y="204552"/>
                    <a:pt x="31211" y="207037"/>
                    <a:pt x="52850" y="203946"/>
                  </a:cubicBezTo>
                  <a:cubicBezTo>
                    <a:pt x="55231" y="203152"/>
                    <a:pt x="58219" y="203340"/>
                    <a:pt x="59994" y="201565"/>
                  </a:cubicBezTo>
                  <a:cubicBezTo>
                    <a:pt x="61769" y="199790"/>
                    <a:pt x="61252" y="196666"/>
                    <a:pt x="62375" y="194421"/>
                  </a:cubicBezTo>
                  <a:cubicBezTo>
                    <a:pt x="63655" y="191861"/>
                    <a:pt x="65550" y="189658"/>
                    <a:pt x="67138" y="187277"/>
                  </a:cubicBezTo>
                  <a:cubicBezTo>
                    <a:pt x="71083" y="175440"/>
                    <a:pt x="71001" y="179110"/>
                    <a:pt x="67138" y="161083"/>
                  </a:cubicBezTo>
                  <a:cubicBezTo>
                    <a:pt x="66086" y="156174"/>
                    <a:pt x="66552" y="149581"/>
                    <a:pt x="62375" y="146796"/>
                  </a:cubicBezTo>
                  <a:lnTo>
                    <a:pt x="55231" y="142033"/>
                  </a:lnTo>
                  <a:cubicBezTo>
                    <a:pt x="44009" y="125200"/>
                    <a:pt x="58665" y="145467"/>
                    <a:pt x="40944" y="127746"/>
                  </a:cubicBezTo>
                  <a:cubicBezTo>
                    <a:pt x="38920" y="125722"/>
                    <a:pt x="38013" y="122801"/>
                    <a:pt x="36181" y="120602"/>
                  </a:cubicBezTo>
                  <a:cubicBezTo>
                    <a:pt x="30450" y="113724"/>
                    <a:pt x="28921" y="113380"/>
                    <a:pt x="21894" y="108696"/>
                  </a:cubicBezTo>
                  <a:cubicBezTo>
                    <a:pt x="20306" y="106315"/>
                    <a:pt x="18411" y="104112"/>
                    <a:pt x="17131" y="101552"/>
                  </a:cubicBezTo>
                  <a:cubicBezTo>
                    <a:pt x="16008" y="99307"/>
                    <a:pt x="16318" y="96368"/>
                    <a:pt x="14750" y="94408"/>
                  </a:cubicBezTo>
                  <a:cubicBezTo>
                    <a:pt x="12962" y="92173"/>
                    <a:pt x="9987" y="91233"/>
                    <a:pt x="7606" y="89646"/>
                  </a:cubicBezTo>
                  <a:cubicBezTo>
                    <a:pt x="6812" y="87265"/>
                    <a:pt x="6347" y="84747"/>
                    <a:pt x="5225" y="82502"/>
                  </a:cubicBezTo>
                  <a:cubicBezTo>
                    <a:pt x="3945" y="79942"/>
                    <a:pt x="868" y="78191"/>
                    <a:pt x="463" y="75358"/>
                  </a:cubicBezTo>
                  <a:cubicBezTo>
                    <a:pt x="0" y="72118"/>
                    <a:pt x="2259" y="69053"/>
                    <a:pt x="2844" y="65833"/>
                  </a:cubicBezTo>
                  <a:cubicBezTo>
                    <a:pt x="3848" y="60311"/>
                    <a:pt x="3612" y="54541"/>
                    <a:pt x="5225" y="49165"/>
                  </a:cubicBezTo>
                  <a:cubicBezTo>
                    <a:pt x="7553" y="41406"/>
                    <a:pt x="11629" y="41843"/>
                    <a:pt x="17131" y="37258"/>
                  </a:cubicBezTo>
                  <a:cubicBezTo>
                    <a:pt x="29021" y="27350"/>
                    <a:pt x="18866" y="31919"/>
                    <a:pt x="31419" y="27733"/>
                  </a:cubicBezTo>
                  <a:cubicBezTo>
                    <a:pt x="35686" y="29156"/>
                    <a:pt x="45148" y="31937"/>
                    <a:pt x="48088" y="34877"/>
                  </a:cubicBezTo>
                  <a:cubicBezTo>
                    <a:pt x="49863" y="36652"/>
                    <a:pt x="49860" y="39586"/>
                    <a:pt x="50469" y="42021"/>
                  </a:cubicBezTo>
                  <a:cubicBezTo>
                    <a:pt x="51451" y="45947"/>
                    <a:pt x="50365" y="50732"/>
                    <a:pt x="52850" y="53927"/>
                  </a:cubicBezTo>
                  <a:cubicBezTo>
                    <a:pt x="56364" y="58445"/>
                    <a:pt x="61708" y="61642"/>
                    <a:pt x="67138" y="63452"/>
                  </a:cubicBezTo>
                  <a:lnTo>
                    <a:pt x="81425" y="68215"/>
                  </a:lnTo>
                  <a:cubicBezTo>
                    <a:pt x="104395" y="75872"/>
                    <a:pt x="86095" y="70478"/>
                    <a:pt x="138575" y="72977"/>
                  </a:cubicBezTo>
                  <a:cubicBezTo>
                    <a:pt x="186146" y="84869"/>
                    <a:pt x="123786" y="70028"/>
                    <a:pt x="260019" y="77740"/>
                  </a:cubicBezTo>
                  <a:cubicBezTo>
                    <a:pt x="265031" y="78024"/>
                    <a:pt x="274306" y="82502"/>
                    <a:pt x="274306" y="82502"/>
                  </a:cubicBezTo>
                  <a:cubicBezTo>
                    <a:pt x="290683" y="93419"/>
                    <a:pt x="283164" y="90217"/>
                    <a:pt x="295738" y="94408"/>
                  </a:cubicBezTo>
                  <a:cubicBezTo>
                    <a:pt x="306689" y="110837"/>
                    <a:pt x="299433" y="104426"/>
                    <a:pt x="336219" y="99171"/>
                  </a:cubicBezTo>
                  <a:cubicBezTo>
                    <a:pt x="341189" y="98461"/>
                    <a:pt x="345744" y="95996"/>
                    <a:pt x="350506" y="94408"/>
                  </a:cubicBezTo>
                  <a:cubicBezTo>
                    <a:pt x="352887" y="93614"/>
                    <a:pt x="355561" y="93419"/>
                    <a:pt x="357650" y="92027"/>
                  </a:cubicBezTo>
                  <a:cubicBezTo>
                    <a:pt x="366883" y="85873"/>
                    <a:pt x="362079" y="88170"/>
                    <a:pt x="371938" y="84883"/>
                  </a:cubicBezTo>
                  <a:cubicBezTo>
                    <a:pt x="383050" y="68215"/>
                    <a:pt x="376701" y="73771"/>
                    <a:pt x="388606" y="65833"/>
                  </a:cubicBezTo>
                  <a:lnTo>
                    <a:pt x="393369" y="51546"/>
                  </a:lnTo>
                  <a:cubicBezTo>
                    <a:pt x="394163" y="49165"/>
                    <a:pt x="393661" y="45794"/>
                    <a:pt x="395750" y="44402"/>
                  </a:cubicBezTo>
                  <a:lnTo>
                    <a:pt x="402894" y="39640"/>
                  </a:lnTo>
                  <a:cubicBezTo>
                    <a:pt x="415587" y="20598"/>
                    <a:pt x="398931" y="43601"/>
                    <a:pt x="414800" y="27733"/>
                  </a:cubicBezTo>
                  <a:cubicBezTo>
                    <a:pt x="416824" y="25709"/>
                    <a:pt x="417136" y="22107"/>
                    <a:pt x="419563" y="20590"/>
                  </a:cubicBezTo>
                  <a:cubicBezTo>
                    <a:pt x="423820" y="17929"/>
                    <a:pt x="429088" y="17415"/>
                    <a:pt x="433850" y="15827"/>
                  </a:cubicBezTo>
                  <a:cubicBezTo>
                    <a:pt x="464344" y="5662"/>
                    <a:pt x="438547" y="13525"/>
                    <a:pt x="514813" y="11065"/>
                  </a:cubicBezTo>
                  <a:cubicBezTo>
                    <a:pt x="516400" y="8684"/>
                    <a:pt x="517194" y="5509"/>
                    <a:pt x="519575" y="3921"/>
                  </a:cubicBezTo>
                  <a:cubicBezTo>
                    <a:pt x="525456" y="0"/>
                    <a:pt x="544850" y="1540"/>
                    <a:pt x="548150" y="1540"/>
                  </a:cubicBezTo>
                  <a:lnTo>
                    <a:pt x="664831" y="32496"/>
                  </a:lnTo>
                  <a:lnTo>
                    <a:pt x="667213" y="37258"/>
                  </a:lnTo>
                  <a:cubicBezTo>
                    <a:pt x="666419" y="92821"/>
                    <a:pt x="666353" y="148399"/>
                    <a:pt x="664831" y="203946"/>
                  </a:cubicBezTo>
                  <a:cubicBezTo>
                    <a:pt x="664762" y="206455"/>
                    <a:pt x="663572" y="208845"/>
                    <a:pt x="662450" y="211090"/>
                  </a:cubicBezTo>
                  <a:cubicBezTo>
                    <a:pt x="661170" y="213650"/>
                    <a:pt x="659275" y="215852"/>
                    <a:pt x="657688" y="218233"/>
                  </a:cubicBezTo>
                  <a:cubicBezTo>
                    <a:pt x="656894" y="222202"/>
                    <a:pt x="656184" y="226189"/>
                    <a:pt x="655306" y="230140"/>
                  </a:cubicBezTo>
                  <a:cubicBezTo>
                    <a:pt x="654596" y="233335"/>
                    <a:pt x="653176" y="236402"/>
                    <a:pt x="652925" y="239665"/>
                  </a:cubicBezTo>
                  <a:cubicBezTo>
                    <a:pt x="646271" y="326178"/>
                    <a:pt x="676185" y="323008"/>
                    <a:pt x="638638" y="323008"/>
                  </a:cubicBezTo>
                  <a:lnTo>
                    <a:pt x="624350" y="332533"/>
                  </a:lnTo>
                  <a:cubicBezTo>
                    <a:pt x="617206" y="330946"/>
                    <a:pt x="610018" y="329546"/>
                    <a:pt x="602919" y="327771"/>
                  </a:cubicBezTo>
                  <a:cubicBezTo>
                    <a:pt x="600484" y="327162"/>
                    <a:pt x="597969" y="326609"/>
                    <a:pt x="595775" y="325390"/>
                  </a:cubicBezTo>
                  <a:cubicBezTo>
                    <a:pt x="590772" y="322610"/>
                    <a:pt x="581488" y="315865"/>
                    <a:pt x="581488" y="315865"/>
                  </a:cubicBezTo>
                  <a:cubicBezTo>
                    <a:pt x="580694" y="313484"/>
                    <a:pt x="580229" y="310966"/>
                    <a:pt x="579106" y="308721"/>
                  </a:cubicBezTo>
                  <a:cubicBezTo>
                    <a:pt x="574670" y="299850"/>
                    <a:pt x="573785" y="302335"/>
                    <a:pt x="567200" y="294433"/>
                  </a:cubicBezTo>
                  <a:cubicBezTo>
                    <a:pt x="565368" y="292235"/>
                    <a:pt x="564025" y="289671"/>
                    <a:pt x="562438" y="287290"/>
                  </a:cubicBezTo>
                  <a:cubicBezTo>
                    <a:pt x="560123" y="287676"/>
                    <a:pt x="543397" y="288454"/>
                    <a:pt x="541006" y="294433"/>
                  </a:cubicBezTo>
                  <a:cubicBezTo>
                    <a:pt x="538629" y="300375"/>
                    <a:pt x="541849" y="307955"/>
                    <a:pt x="538625" y="313483"/>
                  </a:cubicBezTo>
                  <a:cubicBezTo>
                    <a:pt x="534673" y="320258"/>
                    <a:pt x="524319" y="323014"/>
                    <a:pt x="517194" y="325390"/>
                  </a:cubicBezTo>
                  <a:cubicBezTo>
                    <a:pt x="514813" y="327771"/>
                    <a:pt x="513384" y="332057"/>
                    <a:pt x="510050" y="332533"/>
                  </a:cubicBezTo>
                  <a:cubicBezTo>
                    <a:pt x="501600" y="333740"/>
                    <a:pt x="484521" y="330828"/>
                    <a:pt x="474331" y="327771"/>
                  </a:cubicBezTo>
                  <a:cubicBezTo>
                    <a:pt x="467118" y="325607"/>
                    <a:pt x="460044" y="323008"/>
                    <a:pt x="452900" y="320627"/>
                  </a:cubicBezTo>
                  <a:lnTo>
                    <a:pt x="445756" y="318246"/>
                  </a:lnTo>
                  <a:cubicBezTo>
                    <a:pt x="440200" y="319040"/>
                    <a:pt x="433518" y="317181"/>
                    <a:pt x="429088" y="320627"/>
                  </a:cubicBezTo>
                  <a:cubicBezTo>
                    <a:pt x="425125" y="323709"/>
                    <a:pt x="424325" y="334915"/>
                    <a:pt x="424325" y="334915"/>
                  </a:cubicBezTo>
                  <a:cubicBezTo>
                    <a:pt x="425948" y="352771"/>
                    <a:pt x="429379" y="374376"/>
                    <a:pt x="424325" y="392065"/>
                  </a:cubicBezTo>
                  <a:cubicBezTo>
                    <a:pt x="423635" y="394479"/>
                    <a:pt x="419562" y="393652"/>
                    <a:pt x="417181" y="394446"/>
                  </a:cubicBezTo>
                  <a:cubicBezTo>
                    <a:pt x="405275" y="393652"/>
                    <a:pt x="393395" y="392065"/>
                    <a:pt x="381463" y="392065"/>
                  </a:cubicBezTo>
                  <a:cubicBezTo>
                    <a:pt x="375850" y="392065"/>
                    <a:pt x="370239" y="395807"/>
                    <a:pt x="364794" y="394446"/>
                  </a:cubicBezTo>
                  <a:cubicBezTo>
                    <a:pt x="362359" y="393837"/>
                    <a:pt x="363207" y="389683"/>
                    <a:pt x="362413" y="387302"/>
                  </a:cubicBezTo>
                  <a:cubicBezTo>
                    <a:pt x="345389" y="398652"/>
                    <a:pt x="366038" y="386526"/>
                    <a:pt x="329075" y="394446"/>
                  </a:cubicBezTo>
                  <a:cubicBezTo>
                    <a:pt x="326277" y="395046"/>
                    <a:pt x="324491" y="397928"/>
                    <a:pt x="321931" y="399208"/>
                  </a:cubicBezTo>
                  <a:cubicBezTo>
                    <a:pt x="319686" y="400331"/>
                    <a:pt x="317169" y="400796"/>
                    <a:pt x="314788" y="401590"/>
                  </a:cubicBezTo>
                  <a:cubicBezTo>
                    <a:pt x="308438" y="400002"/>
                    <a:pt x="302257" y="397420"/>
                    <a:pt x="295738" y="396827"/>
                  </a:cubicBezTo>
                  <a:lnTo>
                    <a:pt x="243350" y="392065"/>
                  </a:lnTo>
                  <a:cubicBezTo>
                    <a:pt x="240969" y="390477"/>
                    <a:pt x="238230" y="389326"/>
                    <a:pt x="236206" y="387302"/>
                  </a:cubicBezTo>
                  <a:cubicBezTo>
                    <a:pt x="234182" y="385278"/>
                    <a:pt x="233679" y="381946"/>
                    <a:pt x="231444" y="380158"/>
                  </a:cubicBezTo>
                  <a:cubicBezTo>
                    <a:pt x="229484" y="378590"/>
                    <a:pt x="226776" y="378190"/>
                    <a:pt x="224300" y="377777"/>
                  </a:cubicBezTo>
                  <a:cubicBezTo>
                    <a:pt x="217210" y="376595"/>
                    <a:pt x="210013" y="376190"/>
                    <a:pt x="202869" y="375396"/>
                  </a:cubicBezTo>
                  <a:cubicBezTo>
                    <a:pt x="200488" y="374602"/>
                    <a:pt x="198220" y="372738"/>
                    <a:pt x="195725" y="373015"/>
                  </a:cubicBezTo>
                  <a:cubicBezTo>
                    <a:pt x="190736" y="373569"/>
                    <a:pt x="181438" y="377777"/>
                    <a:pt x="181438" y="377777"/>
                  </a:cubicBezTo>
                  <a:cubicBezTo>
                    <a:pt x="178554" y="369127"/>
                    <a:pt x="189376" y="377777"/>
                    <a:pt x="190963" y="377777"/>
                  </a:cubicBezTo>
                  <a:close/>
                </a:path>
              </a:pathLst>
            </a:custGeom>
            <a:solidFill>
              <a:srgbClr val="E3E4E9"/>
            </a:solidFill>
            <a:ln w="6350" cap="flat" cmpd="sng" algn="ctr">
              <a:solidFill>
                <a:schemeClr val="bg1"/>
              </a:solidFill>
              <a:prstDash val="sysDot"/>
              <a:round/>
              <a:headEnd type="none" w="med" len="med"/>
              <a:tailEnd type="none" w="med" len="med"/>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CH" sz="2400" b="0" i="0" u="none" strike="noStrike" cap="none" normalizeH="0" baseline="0" smtClean="0">
                <a:ln>
                  <a:noFill/>
                </a:ln>
                <a:solidFill>
                  <a:schemeClr val="tx1"/>
                </a:solidFill>
                <a:effectLst/>
                <a:latin typeface="Times" charset="0"/>
              </a:endParaRPr>
            </a:p>
          </p:txBody>
        </p:sp>
      </p:grpSp>
      <p:pic>
        <p:nvPicPr>
          <p:cNvPr id="40" name="Picture 4"/>
          <p:cNvPicPr>
            <a:picLocks noChangeAspect="1" noChangeArrowheads="1"/>
          </p:cNvPicPr>
          <p:nvPr/>
        </p:nvPicPr>
        <p:blipFill>
          <a:blip r:embed="rId4" cstate="print"/>
          <a:srcRect l="2799" t="1087" r="11062"/>
          <a:stretch>
            <a:fillRect/>
          </a:stretch>
        </p:blipFill>
        <p:spPr bwMode="auto">
          <a:xfrm>
            <a:off x="7158801" y="548680"/>
            <a:ext cx="1985199" cy="5904656"/>
          </a:xfrm>
          <a:prstGeom prst="rect">
            <a:avLst/>
          </a:prstGeom>
          <a:noFill/>
          <a:ln w="9525">
            <a:noFill/>
            <a:miter lim="800000"/>
            <a:headEnd/>
            <a:tailEnd/>
          </a:ln>
        </p:spPr>
      </p:pic>
      <p:sp>
        <p:nvSpPr>
          <p:cNvPr id="42" name="Textfeld 41"/>
          <p:cNvSpPr txBox="1"/>
          <p:nvPr/>
        </p:nvSpPr>
        <p:spPr>
          <a:xfrm>
            <a:off x="476332" y="548680"/>
            <a:ext cx="5235921" cy="400110"/>
          </a:xfrm>
          <a:prstGeom prst="rect">
            <a:avLst/>
          </a:prstGeom>
          <a:noFill/>
        </p:spPr>
        <p:txBody>
          <a:bodyPr wrap="none" rtlCol="0">
            <a:spAutoFit/>
          </a:bodyPr>
          <a:lstStyle/>
          <a:p>
            <a:r>
              <a:rPr lang="de-DE" sz="2000" b="1" dirty="0" err="1" smtClean="0">
                <a:solidFill>
                  <a:srgbClr val="990000"/>
                </a:solidFill>
              </a:rPr>
              <a:t>Architecture</a:t>
            </a:r>
            <a:r>
              <a:rPr lang="de-DE" sz="2000" b="1" dirty="0" smtClean="0">
                <a:solidFill>
                  <a:srgbClr val="990000"/>
                </a:solidFill>
              </a:rPr>
              <a:t>, Wood </a:t>
            </a:r>
            <a:r>
              <a:rPr lang="de-DE" sz="2000" b="1" dirty="0" err="1" smtClean="0">
                <a:solidFill>
                  <a:srgbClr val="990000"/>
                </a:solidFill>
              </a:rPr>
              <a:t>and</a:t>
            </a:r>
            <a:r>
              <a:rPr lang="de-DE" sz="2000" b="1" dirty="0" smtClean="0">
                <a:solidFill>
                  <a:srgbClr val="990000"/>
                </a:solidFill>
              </a:rPr>
              <a:t> </a:t>
            </a:r>
            <a:r>
              <a:rPr lang="de-DE" sz="2000" b="1" dirty="0" err="1" smtClean="0">
                <a:solidFill>
                  <a:srgbClr val="990000"/>
                </a:solidFill>
              </a:rPr>
              <a:t>Civil</a:t>
            </a:r>
            <a:r>
              <a:rPr lang="de-DE" sz="2000" b="1" dirty="0" smtClean="0">
                <a:solidFill>
                  <a:srgbClr val="990000"/>
                </a:solidFill>
              </a:rPr>
              <a:t> Engineering</a:t>
            </a:r>
            <a:endParaRPr lang="en-GB" sz="2000" b="1" dirty="0">
              <a:solidFill>
                <a:srgbClr val="99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09600" y="50800"/>
            <a:ext cx="7772400" cy="457200"/>
          </a:xfrm>
        </p:spPr>
        <p:txBody>
          <a:bodyPr/>
          <a:lstStyle/>
          <a:p>
            <a:r>
              <a:rPr lang="de-DE" dirty="0" err="1"/>
              <a:t>Heat</a:t>
            </a:r>
            <a:r>
              <a:rPr lang="de-DE" dirty="0"/>
              <a:t> </a:t>
            </a:r>
            <a:r>
              <a:rPr lang="de-DE" dirty="0" err="1"/>
              <a:t>and</a:t>
            </a:r>
            <a:r>
              <a:rPr lang="de-DE" dirty="0"/>
              <a:t> </a:t>
            </a:r>
            <a:r>
              <a:rPr lang="de-DE" dirty="0" err="1"/>
              <a:t>moisture</a:t>
            </a:r>
            <a:r>
              <a:rPr lang="de-DE" dirty="0"/>
              <a:t> </a:t>
            </a:r>
            <a:r>
              <a:rPr lang="de-DE" dirty="0" err="1"/>
              <a:t>transfer</a:t>
            </a:r>
            <a:endParaRPr lang="en-GB" dirty="0"/>
          </a:p>
        </p:txBody>
      </p:sp>
      <p:sp>
        <p:nvSpPr>
          <p:cNvPr id="14" name="Textfeld 13"/>
          <p:cNvSpPr txBox="1"/>
          <p:nvPr/>
        </p:nvSpPr>
        <p:spPr>
          <a:xfrm>
            <a:off x="714348" y="714356"/>
            <a:ext cx="4190571" cy="461665"/>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sz="2400" b="1" dirty="0" smtClean="0"/>
              <a:t>Basic transfer mechanisms</a:t>
            </a:r>
            <a:endParaRPr lang="en-GB" sz="2400" dirty="0"/>
          </a:p>
        </p:txBody>
      </p:sp>
      <p:sp>
        <p:nvSpPr>
          <p:cNvPr id="15" name="Freeform 61" descr="Diagonal hell nach oben"/>
          <p:cNvSpPr>
            <a:spLocks/>
          </p:cNvSpPr>
          <p:nvPr/>
        </p:nvSpPr>
        <p:spPr bwMode="auto">
          <a:xfrm rot="651873">
            <a:off x="4444657" y="3105503"/>
            <a:ext cx="1704351" cy="373179"/>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6" name="Freeform 62" descr="Diagonal hell nach oben"/>
          <p:cNvSpPr>
            <a:spLocks/>
          </p:cNvSpPr>
          <p:nvPr/>
        </p:nvSpPr>
        <p:spPr bwMode="auto">
          <a:xfrm rot="1161436">
            <a:off x="2368681" y="340230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8" name="Freeform 64" descr="Diagonal hell nach oben"/>
          <p:cNvSpPr>
            <a:spLocks/>
          </p:cNvSpPr>
          <p:nvPr/>
        </p:nvSpPr>
        <p:spPr bwMode="auto">
          <a:xfrm flipH="1">
            <a:off x="2617651" y="444109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2" name="Group 65"/>
          <p:cNvGrpSpPr>
            <a:grpSpLocks/>
          </p:cNvGrpSpPr>
          <p:nvPr/>
        </p:nvGrpSpPr>
        <p:grpSpPr bwMode="auto">
          <a:xfrm>
            <a:off x="2451061" y="4133381"/>
            <a:ext cx="1246684" cy="495389"/>
            <a:chOff x="1655" y="2958"/>
            <a:chExt cx="454" cy="227"/>
          </a:xfrm>
        </p:grpSpPr>
        <p:sp>
          <p:nvSpPr>
            <p:cNvPr id="46" name="Oval 66"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7" name="Oval 67"/>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0" name="Freeform 68" descr="Diagonal hell nach oben"/>
          <p:cNvSpPr>
            <a:spLocks/>
          </p:cNvSpPr>
          <p:nvPr/>
        </p:nvSpPr>
        <p:spPr bwMode="auto">
          <a:xfrm flipH="1">
            <a:off x="2368681" y="3747108"/>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3" name="Group 69"/>
          <p:cNvGrpSpPr>
            <a:grpSpLocks/>
          </p:cNvGrpSpPr>
          <p:nvPr/>
        </p:nvGrpSpPr>
        <p:grpSpPr bwMode="auto">
          <a:xfrm>
            <a:off x="5273948" y="3402300"/>
            <a:ext cx="831123" cy="495389"/>
            <a:chOff x="1655" y="2958"/>
            <a:chExt cx="454" cy="227"/>
          </a:xfrm>
        </p:grpSpPr>
        <p:sp>
          <p:nvSpPr>
            <p:cNvPr id="44" name="Oval 70"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5" name="Oval 71"/>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2" name="Freeform 72" descr="Diagonal hell nach oben"/>
          <p:cNvSpPr>
            <a:spLocks/>
          </p:cNvSpPr>
          <p:nvPr/>
        </p:nvSpPr>
        <p:spPr bwMode="auto">
          <a:xfrm flipH="1">
            <a:off x="2451061" y="2461715"/>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23" name="Freeform 73"/>
          <p:cNvSpPr>
            <a:spLocks/>
          </p:cNvSpPr>
          <p:nvPr/>
        </p:nvSpPr>
        <p:spPr bwMode="auto">
          <a:xfrm>
            <a:off x="5656558" y="2906911"/>
            <a:ext cx="373456" cy="2177967"/>
          </a:xfrm>
          <a:custGeom>
            <a:avLst/>
            <a:gdLst/>
            <a:ahLst/>
            <a:cxnLst>
              <a:cxn ang="0">
                <a:pos x="98" y="998"/>
              </a:cxn>
              <a:cxn ang="0">
                <a:pos x="189" y="817"/>
              </a:cxn>
              <a:cxn ang="0">
                <a:pos x="143" y="590"/>
              </a:cxn>
              <a:cxn ang="0">
                <a:pos x="143" y="454"/>
              </a:cxn>
              <a:cxn ang="0">
                <a:pos x="189" y="318"/>
              </a:cxn>
              <a:cxn ang="0">
                <a:pos x="53" y="137"/>
              </a:cxn>
              <a:cxn ang="0">
                <a:pos x="7" y="0"/>
              </a:cxn>
            </a:cxnLst>
            <a:rect l="0" t="0" r="r" b="b"/>
            <a:pathLst>
              <a:path w="204" h="998">
                <a:moveTo>
                  <a:pt x="98" y="998"/>
                </a:moveTo>
                <a:cubicBezTo>
                  <a:pt x="139" y="941"/>
                  <a:pt x="181" y="885"/>
                  <a:pt x="189" y="817"/>
                </a:cubicBezTo>
                <a:cubicBezTo>
                  <a:pt x="197" y="749"/>
                  <a:pt x="151" y="650"/>
                  <a:pt x="143" y="590"/>
                </a:cubicBezTo>
                <a:cubicBezTo>
                  <a:pt x="135" y="530"/>
                  <a:pt x="135" y="499"/>
                  <a:pt x="143" y="454"/>
                </a:cubicBezTo>
                <a:cubicBezTo>
                  <a:pt x="151" y="409"/>
                  <a:pt x="204" y="371"/>
                  <a:pt x="189" y="318"/>
                </a:cubicBezTo>
                <a:cubicBezTo>
                  <a:pt x="174" y="265"/>
                  <a:pt x="83" y="190"/>
                  <a:pt x="53" y="137"/>
                </a:cubicBezTo>
                <a:cubicBezTo>
                  <a:pt x="23" y="84"/>
                  <a:pt x="0" y="23"/>
                  <a:pt x="7" y="0"/>
                </a:cubicBezTo>
              </a:path>
            </a:pathLst>
          </a:custGeom>
          <a:noFill/>
          <a:ln w="63500" cap="flat" cmpd="sng">
            <a:solidFill>
              <a:srgbClr val="FF0000"/>
            </a:solidFill>
            <a:prstDash val="solid"/>
            <a:round/>
            <a:headEnd type="none" w="med" len="med"/>
            <a:tailEnd type="triangle" w="med" len="lg"/>
          </a:ln>
          <a:effectLst>
            <a:outerShdw dist="35921" dir="2700000" algn="ctr" rotWithShape="0">
              <a:schemeClr val="tx1"/>
            </a:outerShdw>
          </a:effectLst>
        </p:spPr>
        <p:txBody>
          <a:bodyPr wrap="none" lIns="90000" tIns="46800" rIns="90000" bIns="46800" anchor="ctr"/>
          <a:lstStyle/>
          <a:p>
            <a:endParaRPr lang="en-GB"/>
          </a:p>
        </p:txBody>
      </p:sp>
      <p:sp>
        <p:nvSpPr>
          <p:cNvPr id="26" name="Rectangle 76" descr="Diagonal weit nach oben"/>
          <p:cNvSpPr>
            <a:spLocks noChangeArrowheads="1"/>
          </p:cNvSpPr>
          <p:nvPr/>
        </p:nvSpPr>
        <p:spPr bwMode="auto">
          <a:xfrm>
            <a:off x="2535271" y="4984490"/>
            <a:ext cx="3901150" cy="595777"/>
          </a:xfrm>
          <a:prstGeom prst="rect">
            <a:avLst/>
          </a:prstGeom>
          <a:pattFill prst="wdUpDiag">
            <a:fgClr>
              <a:srgbClr val="000000"/>
            </a:fgClr>
            <a:bgClr>
              <a:srgbClr val="FF0000"/>
            </a:bgClr>
          </a:pattFill>
          <a:ln w="25400">
            <a:solidFill>
              <a:schemeClr val="tx1"/>
            </a:solidFill>
            <a:miter lim="800000"/>
            <a:headEnd/>
            <a:tailEnd/>
          </a:ln>
          <a:effectLst/>
        </p:spPr>
        <p:txBody>
          <a:bodyPr wrap="none" lIns="90000" tIns="46800" rIns="90000" bIns="46800" anchor="ctr"/>
          <a:lstStyle/>
          <a:p>
            <a:pPr algn="ctr"/>
            <a:endParaRPr lang="en-US"/>
          </a:p>
        </p:txBody>
      </p:sp>
      <p:sp>
        <p:nvSpPr>
          <p:cNvPr id="27" name="Rectangle 77"/>
          <p:cNvSpPr>
            <a:spLocks noChangeArrowheads="1"/>
          </p:cNvSpPr>
          <p:nvPr/>
        </p:nvSpPr>
        <p:spPr bwMode="auto">
          <a:xfrm>
            <a:off x="2286301" y="2114724"/>
            <a:ext cx="1162473" cy="3762340"/>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28" name="Rectangle 78"/>
          <p:cNvSpPr>
            <a:spLocks noChangeArrowheads="1"/>
          </p:cNvSpPr>
          <p:nvPr/>
        </p:nvSpPr>
        <p:spPr bwMode="auto">
          <a:xfrm>
            <a:off x="6189282" y="2114724"/>
            <a:ext cx="413731" cy="3762340"/>
          </a:xfrm>
          <a:prstGeom prst="rect">
            <a:avLst/>
          </a:prstGeom>
          <a:solidFill>
            <a:schemeClr val="bg1"/>
          </a:solidFill>
          <a:ln w="9525">
            <a:noFill/>
            <a:miter lim="800000"/>
            <a:headEnd/>
            <a:tailEnd/>
          </a:ln>
          <a:effectLst/>
        </p:spPr>
        <p:txBody>
          <a:bodyPr wrap="none" lIns="90000" tIns="46800" rIns="90000" bIns="46800" anchor="ctr"/>
          <a:lstStyle/>
          <a:p>
            <a:pPr algn="ctr"/>
            <a:endParaRPr lang="en-US"/>
          </a:p>
        </p:txBody>
      </p:sp>
      <p:sp>
        <p:nvSpPr>
          <p:cNvPr id="29" name="Rectangle 79"/>
          <p:cNvSpPr>
            <a:spLocks noChangeArrowheads="1"/>
          </p:cNvSpPr>
          <p:nvPr/>
        </p:nvSpPr>
        <p:spPr bwMode="auto">
          <a:xfrm>
            <a:off x="2286301" y="5479880"/>
            <a:ext cx="4150121" cy="495389"/>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30" name="Text Box 80"/>
          <p:cNvSpPr txBox="1">
            <a:spLocks noChangeArrowheads="1"/>
          </p:cNvSpPr>
          <p:nvPr/>
        </p:nvSpPr>
        <p:spPr bwMode="auto">
          <a:xfrm>
            <a:off x="6471204" y="3526869"/>
            <a:ext cx="1297448" cy="648512"/>
          </a:xfrm>
          <a:prstGeom prst="rect">
            <a:avLst/>
          </a:prstGeom>
          <a:noFill/>
          <a:ln w="9525">
            <a:noFill/>
            <a:miter lim="800000"/>
            <a:headEnd/>
            <a:tailEnd/>
          </a:ln>
          <a:effectLst/>
        </p:spPr>
        <p:txBody>
          <a:bodyPr wrap="none" lIns="90000" tIns="46800" rIns="90000" bIns="46800">
            <a:spAutoFit/>
          </a:bodyPr>
          <a:lstStyle/>
          <a:p>
            <a:r>
              <a:rPr lang="en-US" i="1" dirty="0" smtClean="0"/>
              <a:t>heat</a:t>
            </a:r>
          </a:p>
          <a:p>
            <a:r>
              <a:rPr lang="en-US" i="1" dirty="0" smtClean="0"/>
              <a:t>conduction</a:t>
            </a:r>
            <a:endParaRPr lang="en-US" i="1" dirty="0"/>
          </a:p>
        </p:txBody>
      </p:sp>
      <p:sp>
        <p:nvSpPr>
          <p:cNvPr id="34" name="Text Box 81"/>
          <p:cNvSpPr txBox="1">
            <a:spLocks noChangeArrowheads="1"/>
          </p:cNvSpPr>
          <p:nvPr/>
        </p:nvSpPr>
        <p:spPr bwMode="auto">
          <a:xfrm>
            <a:off x="4278066" y="5012861"/>
            <a:ext cx="1171627" cy="504119"/>
          </a:xfrm>
          <a:prstGeom prst="rect">
            <a:avLst/>
          </a:prstGeom>
          <a:noFill/>
          <a:ln w="9525">
            <a:noFill/>
            <a:miter lim="800000"/>
            <a:headEnd/>
            <a:tailEnd/>
          </a:ln>
          <a:effectLst/>
        </p:spPr>
        <p:txBody>
          <a:bodyPr wrap="none" lIns="90000" tIns="46800" rIns="90000" bIns="46800">
            <a:spAutoFit/>
          </a:bodyPr>
          <a:lstStyle/>
          <a:p>
            <a:r>
              <a:rPr lang="en-US" b="1" dirty="0">
                <a:solidFill>
                  <a:schemeClr val="bg1"/>
                </a:solidFill>
              </a:rPr>
              <a:t>&gt; 200°C</a:t>
            </a:r>
          </a:p>
        </p:txBody>
      </p:sp>
      <p:sp>
        <p:nvSpPr>
          <p:cNvPr id="35" name="Line 82"/>
          <p:cNvSpPr>
            <a:spLocks noChangeShapeType="1"/>
          </p:cNvSpPr>
          <p:nvPr/>
        </p:nvSpPr>
        <p:spPr bwMode="auto">
          <a:xfrm flipV="1">
            <a:off x="5951295" y="3926059"/>
            <a:ext cx="580321" cy="296797"/>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6" name="Line 83"/>
          <p:cNvSpPr>
            <a:spLocks noChangeShapeType="1"/>
          </p:cNvSpPr>
          <p:nvPr/>
        </p:nvSpPr>
        <p:spPr bwMode="auto">
          <a:xfrm flipV="1">
            <a:off x="5940311" y="3910783"/>
            <a:ext cx="580321" cy="296797"/>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nvGrpSpPr>
          <p:cNvPr id="4" name="Gruppieren 49"/>
          <p:cNvGrpSpPr/>
          <p:nvPr/>
        </p:nvGrpSpPr>
        <p:grpSpPr>
          <a:xfrm>
            <a:off x="3436455" y="4578577"/>
            <a:ext cx="1387216" cy="1779381"/>
            <a:chOff x="3756288" y="4578577"/>
            <a:chExt cx="1387216" cy="1779381"/>
          </a:xfrm>
        </p:grpSpPr>
        <p:sp>
          <p:nvSpPr>
            <p:cNvPr id="24" name="AutoShape 74"/>
            <p:cNvSpPr>
              <a:spLocks noChangeArrowheads="1"/>
            </p:cNvSpPr>
            <p:nvPr/>
          </p:nvSpPr>
          <p:spPr bwMode="auto">
            <a:xfrm flipH="1">
              <a:off x="4266548" y="4578577"/>
              <a:ext cx="439360" cy="209504"/>
            </a:xfrm>
            <a:prstGeom prst="curvedUpArrow">
              <a:avLst>
                <a:gd name="adj1" fmla="val 50000"/>
                <a:gd name="adj2" fmla="val 100000"/>
                <a:gd name="adj3" fmla="val 33333"/>
              </a:avLst>
            </a:prstGeom>
            <a:solidFill>
              <a:schemeClr val="accent2"/>
            </a:solidFill>
            <a:ln w="9525">
              <a:solidFill>
                <a:schemeClr val="tx1"/>
              </a:solidFill>
              <a:miter lim="800000"/>
              <a:headEnd/>
              <a:tailEnd/>
            </a:ln>
            <a:effectLst/>
          </p:spPr>
          <p:txBody>
            <a:bodyPr wrap="none" anchor="ctr"/>
            <a:lstStyle/>
            <a:p>
              <a:endParaRPr lang="en-GB"/>
            </a:p>
          </p:txBody>
        </p:sp>
        <p:sp>
          <p:nvSpPr>
            <p:cNvPr id="43" name="Line 90"/>
            <p:cNvSpPr>
              <a:spLocks noChangeShapeType="1"/>
            </p:cNvSpPr>
            <p:nvPr/>
          </p:nvSpPr>
          <p:spPr bwMode="auto">
            <a:xfrm flipH="1">
              <a:off x="4502704" y="4770917"/>
              <a:ext cx="1831" cy="988596"/>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7" name="Text Box 84"/>
            <p:cNvSpPr txBox="1">
              <a:spLocks noChangeArrowheads="1"/>
            </p:cNvSpPr>
            <p:nvPr/>
          </p:nvSpPr>
          <p:spPr bwMode="auto">
            <a:xfrm>
              <a:off x="3756288" y="5709446"/>
              <a:ext cx="1387216" cy="648512"/>
            </a:xfrm>
            <a:prstGeom prst="rect">
              <a:avLst/>
            </a:prstGeom>
            <a:noFill/>
            <a:ln w="9525">
              <a:noFill/>
              <a:miter lim="800000"/>
              <a:headEnd/>
              <a:tailEnd/>
            </a:ln>
            <a:effectLst/>
          </p:spPr>
          <p:txBody>
            <a:bodyPr wrap="none" lIns="90000" tIns="46800" rIns="90000" bIns="46800">
              <a:spAutoFit/>
            </a:bodyPr>
            <a:lstStyle/>
            <a:p>
              <a:r>
                <a:rPr lang="en-US" i="1" dirty="0" smtClean="0"/>
                <a:t>evaporation</a:t>
              </a:r>
            </a:p>
            <a:p>
              <a:r>
                <a:rPr lang="en-US" i="1" dirty="0" smtClean="0"/>
                <a:t>of water</a:t>
              </a:r>
              <a:endParaRPr lang="en-US" i="1" dirty="0"/>
            </a:p>
          </p:txBody>
        </p:sp>
        <p:sp>
          <p:nvSpPr>
            <p:cNvPr id="41" name="Line 88"/>
            <p:cNvSpPr>
              <a:spLocks noChangeShapeType="1"/>
            </p:cNvSpPr>
            <p:nvPr/>
          </p:nvSpPr>
          <p:spPr bwMode="auto">
            <a:xfrm flipH="1">
              <a:off x="4515519" y="4748339"/>
              <a:ext cx="1831" cy="988596"/>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sp>
        <p:nvSpPr>
          <p:cNvPr id="31" name="Textfeld 30"/>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09600" y="50800"/>
            <a:ext cx="7772400" cy="457200"/>
          </a:xfrm>
        </p:spPr>
        <p:txBody>
          <a:bodyPr/>
          <a:lstStyle/>
          <a:p>
            <a:r>
              <a:rPr lang="de-DE" dirty="0" err="1"/>
              <a:t>Heat</a:t>
            </a:r>
            <a:r>
              <a:rPr lang="de-DE" dirty="0"/>
              <a:t> </a:t>
            </a:r>
            <a:r>
              <a:rPr lang="de-DE" dirty="0" err="1"/>
              <a:t>and</a:t>
            </a:r>
            <a:r>
              <a:rPr lang="de-DE" dirty="0"/>
              <a:t> </a:t>
            </a:r>
            <a:r>
              <a:rPr lang="de-DE" dirty="0" err="1"/>
              <a:t>moisture</a:t>
            </a:r>
            <a:r>
              <a:rPr lang="de-DE" dirty="0"/>
              <a:t> </a:t>
            </a:r>
            <a:r>
              <a:rPr lang="de-DE" dirty="0" err="1"/>
              <a:t>transfer</a:t>
            </a:r>
            <a:endParaRPr lang="en-GB" dirty="0"/>
          </a:p>
        </p:txBody>
      </p:sp>
      <p:sp>
        <p:nvSpPr>
          <p:cNvPr id="14" name="Textfeld 13"/>
          <p:cNvSpPr txBox="1"/>
          <p:nvPr/>
        </p:nvSpPr>
        <p:spPr>
          <a:xfrm>
            <a:off x="714348" y="714356"/>
            <a:ext cx="4190571" cy="461665"/>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sz="2400" b="1" dirty="0" smtClean="0"/>
              <a:t>Basic transfer mechanisms</a:t>
            </a:r>
            <a:endParaRPr lang="en-GB" sz="2400" dirty="0"/>
          </a:p>
        </p:txBody>
      </p:sp>
      <p:sp>
        <p:nvSpPr>
          <p:cNvPr id="15" name="Freeform 61" descr="Diagonal hell nach oben"/>
          <p:cNvSpPr>
            <a:spLocks/>
          </p:cNvSpPr>
          <p:nvPr/>
        </p:nvSpPr>
        <p:spPr bwMode="auto">
          <a:xfrm rot="651873">
            <a:off x="4444657" y="3105503"/>
            <a:ext cx="1704351" cy="373179"/>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6" name="Freeform 62" descr="Diagonal hell nach oben"/>
          <p:cNvSpPr>
            <a:spLocks/>
          </p:cNvSpPr>
          <p:nvPr/>
        </p:nvSpPr>
        <p:spPr bwMode="auto">
          <a:xfrm rot="1161436">
            <a:off x="2368681" y="340230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7" name="AutoShape 63"/>
          <p:cNvSpPr>
            <a:spLocks noChangeArrowheads="1"/>
          </p:cNvSpPr>
          <p:nvPr/>
        </p:nvSpPr>
        <p:spPr bwMode="auto">
          <a:xfrm>
            <a:off x="3862505" y="3105503"/>
            <a:ext cx="333181" cy="1385781"/>
          </a:xfrm>
          <a:prstGeom prst="upArrow">
            <a:avLst>
              <a:gd name="adj1" fmla="val 50000"/>
              <a:gd name="adj2" fmla="val 87225"/>
            </a:avLst>
          </a:prstGeom>
          <a:solidFill>
            <a:srgbClr val="00CC00"/>
          </a:solidFill>
          <a:ln w="9525">
            <a:solidFill>
              <a:schemeClr val="tx1"/>
            </a:solidFill>
            <a:miter lim="800000"/>
            <a:headEnd/>
            <a:tailEnd/>
          </a:ln>
          <a:effectLst/>
        </p:spPr>
        <p:txBody>
          <a:bodyPr wrap="none" lIns="90000" tIns="46800" rIns="90000" bIns="46800" anchor="ctr"/>
          <a:lstStyle/>
          <a:p>
            <a:endParaRPr lang="en-GB"/>
          </a:p>
        </p:txBody>
      </p:sp>
      <p:sp>
        <p:nvSpPr>
          <p:cNvPr id="18" name="Freeform 64" descr="Diagonal hell nach oben"/>
          <p:cNvSpPr>
            <a:spLocks/>
          </p:cNvSpPr>
          <p:nvPr/>
        </p:nvSpPr>
        <p:spPr bwMode="auto">
          <a:xfrm flipH="1">
            <a:off x="2617651" y="444109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2" name="Group 65"/>
          <p:cNvGrpSpPr>
            <a:grpSpLocks/>
          </p:cNvGrpSpPr>
          <p:nvPr/>
        </p:nvGrpSpPr>
        <p:grpSpPr bwMode="auto">
          <a:xfrm>
            <a:off x="2451061" y="4133381"/>
            <a:ext cx="1246684" cy="495389"/>
            <a:chOff x="1655" y="2958"/>
            <a:chExt cx="454" cy="227"/>
          </a:xfrm>
        </p:grpSpPr>
        <p:sp>
          <p:nvSpPr>
            <p:cNvPr id="46" name="Oval 66"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7" name="Oval 67"/>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0" name="Freeform 68" descr="Diagonal hell nach oben"/>
          <p:cNvSpPr>
            <a:spLocks/>
          </p:cNvSpPr>
          <p:nvPr/>
        </p:nvSpPr>
        <p:spPr bwMode="auto">
          <a:xfrm flipH="1">
            <a:off x="2368681" y="3747108"/>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3" name="Group 69"/>
          <p:cNvGrpSpPr>
            <a:grpSpLocks/>
          </p:cNvGrpSpPr>
          <p:nvPr/>
        </p:nvGrpSpPr>
        <p:grpSpPr bwMode="auto">
          <a:xfrm>
            <a:off x="5273948" y="3402300"/>
            <a:ext cx="831123" cy="495389"/>
            <a:chOff x="1655" y="2958"/>
            <a:chExt cx="454" cy="227"/>
          </a:xfrm>
        </p:grpSpPr>
        <p:sp>
          <p:nvSpPr>
            <p:cNvPr id="44" name="Oval 70"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5" name="Oval 71"/>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2" name="Freeform 72" descr="Diagonal hell nach oben"/>
          <p:cNvSpPr>
            <a:spLocks/>
          </p:cNvSpPr>
          <p:nvPr/>
        </p:nvSpPr>
        <p:spPr bwMode="auto">
          <a:xfrm flipH="1">
            <a:off x="2451061" y="2461715"/>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23" name="Freeform 73"/>
          <p:cNvSpPr>
            <a:spLocks/>
          </p:cNvSpPr>
          <p:nvPr/>
        </p:nvSpPr>
        <p:spPr bwMode="auto">
          <a:xfrm>
            <a:off x="5656558" y="2906911"/>
            <a:ext cx="373456" cy="2177967"/>
          </a:xfrm>
          <a:custGeom>
            <a:avLst/>
            <a:gdLst/>
            <a:ahLst/>
            <a:cxnLst>
              <a:cxn ang="0">
                <a:pos x="98" y="998"/>
              </a:cxn>
              <a:cxn ang="0">
                <a:pos x="189" y="817"/>
              </a:cxn>
              <a:cxn ang="0">
                <a:pos x="143" y="590"/>
              </a:cxn>
              <a:cxn ang="0">
                <a:pos x="143" y="454"/>
              </a:cxn>
              <a:cxn ang="0">
                <a:pos x="189" y="318"/>
              </a:cxn>
              <a:cxn ang="0">
                <a:pos x="53" y="137"/>
              </a:cxn>
              <a:cxn ang="0">
                <a:pos x="7" y="0"/>
              </a:cxn>
            </a:cxnLst>
            <a:rect l="0" t="0" r="r" b="b"/>
            <a:pathLst>
              <a:path w="204" h="998">
                <a:moveTo>
                  <a:pt x="98" y="998"/>
                </a:moveTo>
                <a:cubicBezTo>
                  <a:pt x="139" y="941"/>
                  <a:pt x="181" y="885"/>
                  <a:pt x="189" y="817"/>
                </a:cubicBezTo>
                <a:cubicBezTo>
                  <a:pt x="197" y="749"/>
                  <a:pt x="151" y="650"/>
                  <a:pt x="143" y="590"/>
                </a:cubicBezTo>
                <a:cubicBezTo>
                  <a:pt x="135" y="530"/>
                  <a:pt x="135" y="499"/>
                  <a:pt x="143" y="454"/>
                </a:cubicBezTo>
                <a:cubicBezTo>
                  <a:pt x="151" y="409"/>
                  <a:pt x="204" y="371"/>
                  <a:pt x="189" y="318"/>
                </a:cubicBezTo>
                <a:cubicBezTo>
                  <a:pt x="174" y="265"/>
                  <a:pt x="83" y="190"/>
                  <a:pt x="53" y="137"/>
                </a:cubicBezTo>
                <a:cubicBezTo>
                  <a:pt x="23" y="84"/>
                  <a:pt x="0" y="23"/>
                  <a:pt x="7" y="0"/>
                </a:cubicBezTo>
              </a:path>
            </a:pathLst>
          </a:custGeom>
          <a:noFill/>
          <a:ln w="63500" cap="flat" cmpd="sng">
            <a:solidFill>
              <a:srgbClr val="FF0000"/>
            </a:solidFill>
            <a:prstDash val="solid"/>
            <a:round/>
            <a:headEnd type="none" w="med" len="med"/>
            <a:tailEnd type="triangle" w="med" len="lg"/>
          </a:ln>
          <a:effectLst>
            <a:outerShdw dist="35921" dir="2700000" algn="ctr" rotWithShape="0">
              <a:schemeClr val="tx1"/>
            </a:outerShdw>
          </a:effectLst>
        </p:spPr>
        <p:txBody>
          <a:bodyPr wrap="none" lIns="90000" tIns="46800" rIns="90000" bIns="46800" anchor="ctr"/>
          <a:lstStyle/>
          <a:p>
            <a:endParaRPr lang="en-GB"/>
          </a:p>
        </p:txBody>
      </p:sp>
      <p:sp>
        <p:nvSpPr>
          <p:cNvPr id="26" name="Rectangle 76" descr="Diagonal weit nach oben"/>
          <p:cNvSpPr>
            <a:spLocks noChangeArrowheads="1"/>
          </p:cNvSpPr>
          <p:nvPr/>
        </p:nvSpPr>
        <p:spPr bwMode="auto">
          <a:xfrm>
            <a:off x="2535271" y="4984490"/>
            <a:ext cx="3901150" cy="595777"/>
          </a:xfrm>
          <a:prstGeom prst="rect">
            <a:avLst/>
          </a:prstGeom>
          <a:pattFill prst="wdUpDiag">
            <a:fgClr>
              <a:srgbClr val="000000"/>
            </a:fgClr>
            <a:bgClr>
              <a:srgbClr val="FF0000"/>
            </a:bgClr>
          </a:pattFill>
          <a:ln w="25400">
            <a:solidFill>
              <a:schemeClr val="tx1"/>
            </a:solidFill>
            <a:miter lim="800000"/>
            <a:headEnd/>
            <a:tailEnd/>
          </a:ln>
          <a:effectLst/>
        </p:spPr>
        <p:txBody>
          <a:bodyPr wrap="none" lIns="90000" tIns="46800" rIns="90000" bIns="46800" anchor="ctr"/>
          <a:lstStyle/>
          <a:p>
            <a:pPr algn="ctr"/>
            <a:endParaRPr lang="en-US"/>
          </a:p>
        </p:txBody>
      </p:sp>
      <p:sp>
        <p:nvSpPr>
          <p:cNvPr id="27" name="Rectangle 77"/>
          <p:cNvSpPr>
            <a:spLocks noChangeArrowheads="1"/>
          </p:cNvSpPr>
          <p:nvPr/>
        </p:nvSpPr>
        <p:spPr bwMode="auto">
          <a:xfrm>
            <a:off x="2286301" y="2114724"/>
            <a:ext cx="1162473" cy="3762340"/>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28" name="Rectangle 78"/>
          <p:cNvSpPr>
            <a:spLocks noChangeArrowheads="1"/>
          </p:cNvSpPr>
          <p:nvPr/>
        </p:nvSpPr>
        <p:spPr bwMode="auto">
          <a:xfrm>
            <a:off x="6189282" y="2114724"/>
            <a:ext cx="413731" cy="3762340"/>
          </a:xfrm>
          <a:prstGeom prst="rect">
            <a:avLst/>
          </a:prstGeom>
          <a:solidFill>
            <a:schemeClr val="bg1"/>
          </a:solidFill>
          <a:ln w="9525">
            <a:noFill/>
            <a:miter lim="800000"/>
            <a:headEnd/>
            <a:tailEnd/>
          </a:ln>
          <a:effectLst/>
        </p:spPr>
        <p:txBody>
          <a:bodyPr wrap="none" lIns="90000" tIns="46800" rIns="90000" bIns="46800" anchor="ctr"/>
          <a:lstStyle/>
          <a:p>
            <a:pPr algn="ctr"/>
            <a:endParaRPr lang="en-US"/>
          </a:p>
        </p:txBody>
      </p:sp>
      <p:sp>
        <p:nvSpPr>
          <p:cNvPr id="29" name="Rectangle 79"/>
          <p:cNvSpPr>
            <a:spLocks noChangeArrowheads="1"/>
          </p:cNvSpPr>
          <p:nvPr/>
        </p:nvSpPr>
        <p:spPr bwMode="auto">
          <a:xfrm>
            <a:off x="2286301" y="5479880"/>
            <a:ext cx="4150121" cy="495389"/>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30" name="Text Box 80"/>
          <p:cNvSpPr txBox="1">
            <a:spLocks noChangeArrowheads="1"/>
          </p:cNvSpPr>
          <p:nvPr/>
        </p:nvSpPr>
        <p:spPr bwMode="auto">
          <a:xfrm>
            <a:off x="6471204" y="3526869"/>
            <a:ext cx="1297448" cy="648512"/>
          </a:xfrm>
          <a:prstGeom prst="rect">
            <a:avLst/>
          </a:prstGeom>
          <a:noFill/>
          <a:ln w="9525">
            <a:noFill/>
            <a:miter lim="800000"/>
            <a:headEnd/>
            <a:tailEnd/>
          </a:ln>
          <a:effectLst/>
        </p:spPr>
        <p:txBody>
          <a:bodyPr wrap="none" lIns="90000" tIns="46800" rIns="90000" bIns="46800">
            <a:spAutoFit/>
          </a:bodyPr>
          <a:lstStyle/>
          <a:p>
            <a:r>
              <a:rPr lang="en-US" i="1" dirty="0" smtClean="0"/>
              <a:t>heat</a:t>
            </a:r>
          </a:p>
          <a:p>
            <a:r>
              <a:rPr lang="en-US" i="1" dirty="0" smtClean="0"/>
              <a:t>conduction</a:t>
            </a:r>
            <a:endParaRPr lang="en-US" i="1" dirty="0"/>
          </a:p>
        </p:txBody>
      </p:sp>
      <p:sp>
        <p:nvSpPr>
          <p:cNvPr id="34" name="Text Box 81"/>
          <p:cNvSpPr txBox="1">
            <a:spLocks noChangeArrowheads="1"/>
          </p:cNvSpPr>
          <p:nvPr/>
        </p:nvSpPr>
        <p:spPr bwMode="auto">
          <a:xfrm>
            <a:off x="4278066" y="5012861"/>
            <a:ext cx="1171627" cy="504119"/>
          </a:xfrm>
          <a:prstGeom prst="rect">
            <a:avLst/>
          </a:prstGeom>
          <a:noFill/>
          <a:ln w="9525">
            <a:noFill/>
            <a:miter lim="800000"/>
            <a:headEnd/>
            <a:tailEnd/>
          </a:ln>
          <a:effectLst/>
        </p:spPr>
        <p:txBody>
          <a:bodyPr wrap="none" lIns="90000" tIns="46800" rIns="90000" bIns="46800">
            <a:spAutoFit/>
          </a:bodyPr>
          <a:lstStyle/>
          <a:p>
            <a:r>
              <a:rPr lang="en-US" b="1" dirty="0">
                <a:solidFill>
                  <a:schemeClr val="bg1"/>
                </a:solidFill>
              </a:rPr>
              <a:t>&gt; 200°C</a:t>
            </a:r>
          </a:p>
        </p:txBody>
      </p:sp>
      <p:sp>
        <p:nvSpPr>
          <p:cNvPr id="35" name="Line 82"/>
          <p:cNvSpPr>
            <a:spLocks noChangeShapeType="1"/>
          </p:cNvSpPr>
          <p:nvPr/>
        </p:nvSpPr>
        <p:spPr bwMode="auto">
          <a:xfrm flipV="1">
            <a:off x="5951295" y="3926059"/>
            <a:ext cx="580321" cy="296797"/>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6" name="Line 83"/>
          <p:cNvSpPr>
            <a:spLocks noChangeShapeType="1"/>
          </p:cNvSpPr>
          <p:nvPr/>
        </p:nvSpPr>
        <p:spPr bwMode="auto">
          <a:xfrm flipV="1">
            <a:off x="5940311" y="3910783"/>
            <a:ext cx="580321" cy="296797"/>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nvGrpSpPr>
          <p:cNvPr id="4" name="Gruppieren 49"/>
          <p:cNvGrpSpPr/>
          <p:nvPr/>
        </p:nvGrpSpPr>
        <p:grpSpPr>
          <a:xfrm>
            <a:off x="3436455" y="4578577"/>
            <a:ext cx="1387216" cy="1779381"/>
            <a:chOff x="3756288" y="4578577"/>
            <a:chExt cx="1387216" cy="1779381"/>
          </a:xfrm>
        </p:grpSpPr>
        <p:sp>
          <p:nvSpPr>
            <p:cNvPr id="24" name="AutoShape 74"/>
            <p:cNvSpPr>
              <a:spLocks noChangeArrowheads="1"/>
            </p:cNvSpPr>
            <p:nvPr/>
          </p:nvSpPr>
          <p:spPr bwMode="auto">
            <a:xfrm flipH="1">
              <a:off x="4266548" y="4578577"/>
              <a:ext cx="439360" cy="209504"/>
            </a:xfrm>
            <a:prstGeom prst="curvedUpArrow">
              <a:avLst>
                <a:gd name="adj1" fmla="val 50000"/>
                <a:gd name="adj2" fmla="val 100000"/>
                <a:gd name="adj3" fmla="val 33333"/>
              </a:avLst>
            </a:prstGeom>
            <a:solidFill>
              <a:schemeClr val="accent2"/>
            </a:solidFill>
            <a:ln w="9525">
              <a:solidFill>
                <a:schemeClr val="tx1"/>
              </a:solidFill>
              <a:miter lim="800000"/>
              <a:headEnd/>
              <a:tailEnd/>
            </a:ln>
            <a:effectLst/>
          </p:spPr>
          <p:txBody>
            <a:bodyPr wrap="none" anchor="ctr"/>
            <a:lstStyle/>
            <a:p>
              <a:endParaRPr lang="en-GB"/>
            </a:p>
          </p:txBody>
        </p:sp>
        <p:sp>
          <p:nvSpPr>
            <p:cNvPr id="43" name="Line 90"/>
            <p:cNvSpPr>
              <a:spLocks noChangeShapeType="1"/>
            </p:cNvSpPr>
            <p:nvPr/>
          </p:nvSpPr>
          <p:spPr bwMode="auto">
            <a:xfrm flipH="1">
              <a:off x="4502704" y="4770917"/>
              <a:ext cx="1831" cy="988596"/>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7" name="Text Box 84"/>
            <p:cNvSpPr txBox="1">
              <a:spLocks noChangeArrowheads="1"/>
            </p:cNvSpPr>
            <p:nvPr/>
          </p:nvSpPr>
          <p:spPr bwMode="auto">
            <a:xfrm>
              <a:off x="3756288" y="5709446"/>
              <a:ext cx="1387216" cy="648512"/>
            </a:xfrm>
            <a:prstGeom prst="rect">
              <a:avLst/>
            </a:prstGeom>
            <a:noFill/>
            <a:ln w="9525">
              <a:noFill/>
              <a:miter lim="800000"/>
              <a:headEnd/>
              <a:tailEnd/>
            </a:ln>
            <a:effectLst/>
          </p:spPr>
          <p:txBody>
            <a:bodyPr wrap="none" lIns="90000" tIns="46800" rIns="90000" bIns="46800">
              <a:spAutoFit/>
            </a:bodyPr>
            <a:lstStyle/>
            <a:p>
              <a:r>
                <a:rPr lang="en-US" i="1" dirty="0" smtClean="0"/>
                <a:t>evaporation</a:t>
              </a:r>
            </a:p>
            <a:p>
              <a:r>
                <a:rPr lang="en-US" i="1" dirty="0" smtClean="0"/>
                <a:t>of water</a:t>
              </a:r>
              <a:endParaRPr lang="en-US" i="1" dirty="0"/>
            </a:p>
          </p:txBody>
        </p:sp>
        <p:sp>
          <p:nvSpPr>
            <p:cNvPr id="41" name="Line 88"/>
            <p:cNvSpPr>
              <a:spLocks noChangeShapeType="1"/>
            </p:cNvSpPr>
            <p:nvPr/>
          </p:nvSpPr>
          <p:spPr bwMode="auto">
            <a:xfrm flipH="1">
              <a:off x="4515519" y="4748339"/>
              <a:ext cx="1831" cy="988596"/>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grpSp>
        <p:nvGrpSpPr>
          <p:cNvPr id="5" name="Gruppieren 50"/>
          <p:cNvGrpSpPr/>
          <p:nvPr/>
        </p:nvGrpSpPr>
        <p:grpSpPr>
          <a:xfrm>
            <a:off x="2016751" y="3816926"/>
            <a:ext cx="1993753" cy="574635"/>
            <a:chOff x="2336584" y="3816926"/>
            <a:chExt cx="1993753" cy="574635"/>
          </a:xfrm>
        </p:grpSpPr>
        <p:sp>
          <p:nvSpPr>
            <p:cNvPr id="39" name="Text Box 86"/>
            <p:cNvSpPr txBox="1">
              <a:spLocks noChangeArrowheads="1"/>
            </p:cNvSpPr>
            <p:nvPr/>
          </p:nvSpPr>
          <p:spPr bwMode="auto">
            <a:xfrm>
              <a:off x="2336584" y="4020048"/>
              <a:ext cx="1284624" cy="371513"/>
            </a:xfrm>
            <a:prstGeom prst="rect">
              <a:avLst/>
            </a:prstGeom>
            <a:noFill/>
            <a:ln w="9525">
              <a:noFill/>
              <a:miter lim="800000"/>
              <a:headEnd/>
              <a:tailEnd/>
            </a:ln>
            <a:effectLst/>
          </p:spPr>
          <p:txBody>
            <a:bodyPr wrap="none" lIns="90000" tIns="46800" rIns="90000" bIns="46800">
              <a:spAutoFit/>
            </a:bodyPr>
            <a:lstStyle/>
            <a:p>
              <a:pPr algn="r"/>
              <a:r>
                <a:rPr lang="en-US" i="1" dirty="0" smtClean="0"/>
                <a:t>convection</a:t>
              </a:r>
              <a:endParaRPr lang="en-US" i="1" dirty="0"/>
            </a:p>
          </p:txBody>
        </p:sp>
        <p:sp>
          <p:nvSpPr>
            <p:cNvPr id="49" name="Line 83"/>
            <p:cNvSpPr>
              <a:spLocks noChangeAspect="1" noChangeShapeType="1"/>
            </p:cNvSpPr>
            <p:nvPr/>
          </p:nvSpPr>
          <p:spPr bwMode="auto">
            <a:xfrm flipV="1">
              <a:off x="3556216" y="3837537"/>
              <a:ext cx="774121" cy="395913"/>
            </a:xfrm>
            <a:prstGeom prst="line">
              <a:avLst/>
            </a:prstGeom>
            <a:noFill/>
            <a:ln w="9525">
              <a:solidFill>
                <a:schemeClr val="bg1"/>
              </a:solidFill>
              <a:round/>
              <a:headEnd type="none" w="med" len="med"/>
              <a:tailEnd type="oval"/>
            </a:ln>
            <a:effectLst/>
          </p:spPr>
          <p:txBody>
            <a:bodyPr wrap="none" lIns="90000" tIns="46800" rIns="90000" bIns="46800" anchor="ctr"/>
            <a:lstStyle/>
            <a:p>
              <a:endParaRPr lang="en-GB"/>
            </a:p>
          </p:txBody>
        </p:sp>
        <p:sp>
          <p:nvSpPr>
            <p:cNvPr id="48" name="Line 83"/>
            <p:cNvSpPr>
              <a:spLocks noChangeAspect="1" noChangeShapeType="1"/>
            </p:cNvSpPr>
            <p:nvPr/>
          </p:nvSpPr>
          <p:spPr bwMode="auto">
            <a:xfrm flipV="1">
              <a:off x="3556216" y="3816926"/>
              <a:ext cx="774121" cy="395913"/>
            </a:xfrm>
            <a:prstGeom prst="line">
              <a:avLst/>
            </a:prstGeom>
            <a:noFill/>
            <a:ln w="9525">
              <a:solidFill>
                <a:schemeClr val="tx1"/>
              </a:solidFill>
              <a:round/>
              <a:headEnd type="none" w="med" len="med"/>
              <a:tailEnd type="oval"/>
            </a:ln>
            <a:effectLst/>
          </p:spPr>
          <p:txBody>
            <a:bodyPr wrap="none" lIns="90000" tIns="46800" rIns="90000" bIns="46800" anchor="ctr"/>
            <a:lstStyle/>
            <a:p>
              <a:endParaRPr lang="en-GB"/>
            </a:p>
          </p:txBody>
        </p:sp>
      </p:grpSp>
      <p:sp>
        <p:nvSpPr>
          <p:cNvPr id="38" name="Textfeld 37"/>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09600" y="50800"/>
            <a:ext cx="7772400" cy="457200"/>
          </a:xfrm>
        </p:spPr>
        <p:txBody>
          <a:bodyPr/>
          <a:lstStyle/>
          <a:p>
            <a:r>
              <a:rPr lang="de-DE" dirty="0" err="1"/>
              <a:t>Heat</a:t>
            </a:r>
            <a:r>
              <a:rPr lang="de-DE" dirty="0"/>
              <a:t> </a:t>
            </a:r>
            <a:r>
              <a:rPr lang="de-DE" dirty="0" err="1"/>
              <a:t>and</a:t>
            </a:r>
            <a:r>
              <a:rPr lang="de-DE" dirty="0"/>
              <a:t> </a:t>
            </a:r>
            <a:r>
              <a:rPr lang="de-DE" dirty="0" err="1"/>
              <a:t>moisture</a:t>
            </a:r>
            <a:r>
              <a:rPr lang="de-DE" dirty="0"/>
              <a:t> </a:t>
            </a:r>
            <a:r>
              <a:rPr lang="de-DE" dirty="0" err="1"/>
              <a:t>transfer</a:t>
            </a:r>
            <a:endParaRPr lang="en-GB" dirty="0"/>
          </a:p>
        </p:txBody>
      </p:sp>
      <p:sp>
        <p:nvSpPr>
          <p:cNvPr id="14" name="Textfeld 13"/>
          <p:cNvSpPr txBox="1"/>
          <p:nvPr/>
        </p:nvSpPr>
        <p:spPr>
          <a:xfrm>
            <a:off x="714348" y="714356"/>
            <a:ext cx="4190571" cy="461665"/>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sz="2400" b="1" dirty="0" smtClean="0"/>
              <a:t>Basic transfer mechanisms</a:t>
            </a:r>
            <a:endParaRPr lang="en-GB" sz="2400" dirty="0"/>
          </a:p>
        </p:txBody>
      </p:sp>
      <p:sp>
        <p:nvSpPr>
          <p:cNvPr id="15" name="Freeform 61" descr="Diagonal hell nach oben"/>
          <p:cNvSpPr>
            <a:spLocks/>
          </p:cNvSpPr>
          <p:nvPr/>
        </p:nvSpPr>
        <p:spPr bwMode="auto">
          <a:xfrm rot="651873">
            <a:off x="4444657" y="3105503"/>
            <a:ext cx="1704351" cy="373179"/>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6" name="Freeform 62" descr="Diagonal hell nach oben"/>
          <p:cNvSpPr>
            <a:spLocks/>
          </p:cNvSpPr>
          <p:nvPr/>
        </p:nvSpPr>
        <p:spPr bwMode="auto">
          <a:xfrm rot="1161436">
            <a:off x="2368681" y="340230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17" name="AutoShape 63"/>
          <p:cNvSpPr>
            <a:spLocks noChangeArrowheads="1"/>
          </p:cNvSpPr>
          <p:nvPr/>
        </p:nvSpPr>
        <p:spPr bwMode="auto">
          <a:xfrm>
            <a:off x="3862505" y="3105503"/>
            <a:ext cx="333181" cy="1385781"/>
          </a:xfrm>
          <a:prstGeom prst="upArrow">
            <a:avLst>
              <a:gd name="adj1" fmla="val 50000"/>
              <a:gd name="adj2" fmla="val 87225"/>
            </a:avLst>
          </a:prstGeom>
          <a:solidFill>
            <a:srgbClr val="00CC00"/>
          </a:solidFill>
          <a:ln w="9525">
            <a:solidFill>
              <a:schemeClr val="tx1"/>
            </a:solidFill>
            <a:miter lim="800000"/>
            <a:headEnd/>
            <a:tailEnd/>
          </a:ln>
          <a:effectLst/>
        </p:spPr>
        <p:txBody>
          <a:bodyPr wrap="none" lIns="90000" tIns="46800" rIns="90000" bIns="46800" anchor="ctr"/>
          <a:lstStyle/>
          <a:p>
            <a:endParaRPr lang="en-GB"/>
          </a:p>
        </p:txBody>
      </p:sp>
      <p:sp>
        <p:nvSpPr>
          <p:cNvPr id="18" name="Freeform 64" descr="Diagonal hell nach oben"/>
          <p:cNvSpPr>
            <a:spLocks/>
          </p:cNvSpPr>
          <p:nvPr/>
        </p:nvSpPr>
        <p:spPr bwMode="auto">
          <a:xfrm flipH="1">
            <a:off x="2617651" y="4441090"/>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2" name="Group 65"/>
          <p:cNvGrpSpPr>
            <a:grpSpLocks/>
          </p:cNvGrpSpPr>
          <p:nvPr/>
        </p:nvGrpSpPr>
        <p:grpSpPr bwMode="auto">
          <a:xfrm>
            <a:off x="2451061" y="4133381"/>
            <a:ext cx="1246684" cy="495389"/>
            <a:chOff x="1655" y="2958"/>
            <a:chExt cx="454" cy="227"/>
          </a:xfrm>
        </p:grpSpPr>
        <p:sp>
          <p:nvSpPr>
            <p:cNvPr id="46" name="Oval 66"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7" name="Oval 67"/>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0" name="Freeform 68" descr="Diagonal hell nach oben"/>
          <p:cNvSpPr>
            <a:spLocks/>
          </p:cNvSpPr>
          <p:nvPr/>
        </p:nvSpPr>
        <p:spPr bwMode="auto">
          <a:xfrm flipH="1">
            <a:off x="2368681" y="3747108"/>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grpSp>
        <p:nvGrpSpPr>
          <p:cNvPr id="3" name="Group 69"/>
          <p:cNvGrpSpPr>
            <a:grpSpLocks/>
          </p:cNvGrpSpPr>
          <p:nvPr/>
        </p:nvGrpSpPr>
        <p:grpSpPr bwMode="auto">
          <a:xfrm>
            <a:off x="5273948" y="3402300"/>
            <a:ext cx="831123" cy="495389"/>
            <a:chOff x="1655" y="2958"/>
            <a:chExt cx="454" cy="227"/>
          </a:xfrm>
        </p:grpSpPr>
        <p:sp>
          <p:nvSpPr>
            <p:cNvPr id="44" name="Oval 70" descr="Diagonal hell nach oben"/>
            <p:cNvSpPr>
              <a:spLocks noChangeArrowheads="1"/>
            </p:cNvSpPr>
            <p:nvPr/>
          </p:nvSpPr>
          <p:spPr bwMode="auto">
            <a:xfrm>
              <a:off x="1655" y="2958"/>
              <a:ext cx="454" cy="227"/>
            </a:xfrm>
            <a:prstGeom prst="ellipse">
              <a:avLst/>
            </a:prstGeom>
            <a:pattFill prst="ltUpDiag">
              <a:fgClr>
                <a:srgbClr val="000000"/>
              </a:fgClr>
              <a:bgClr>
                <a:schemeClr val="bg1"/>
              </a:bgClr>
            </a:pattFill>
            <a:ln w="9525">
              <a:solidFill>
                <a:schemeClr val="tx1"/>
              </a:solidFill>
              <a:round/>
              <a:headEnd/>
              <a:tailEnd/>
            </a:ln>
            <a:effectLst>
              <a:outerShdw dist="35921" dir="2700000" algn="ctr" rotWithShape="0">
                <a:schemeClr val="bg2"/>
              </a:outerShdw>
            </a:effectLst>
          </p:spPr>
          <p:txBody>
            <a:bodyPr wrap="none" lIns="90000" tIns="46800" rIns="90000" bIns="46800" anchor="ctr"/>
            <a:lstStyle/>
            <a:p>
              <a:endParaRPr lang="en-GB"/>
            </a:p>
          </p:txBody>
        </p:sp>
        <p:sp>
          <p:nvSpPr>
            <p:cNvPr id="45" name="Oval 71"/>
            <p:cNvSpPr>
              <a:spLocks noChangeArrowheads="1"/>
            </p:cNvSpPr>
            <p:nvPr/>
          </p:nvSpPr>
          <p:spPr bwMode="auto">
            <a:xfrm>
              <a:off x="1773" y="3030"/>
              <a:ext cx="227" cy="91"/>
            </a:xfrm>
            <a:prstGeom prst="ellipse">
              <a:avLst/>
            </a:prstGeom>
            <a:solidFill>
              <a:schemeClr val="bg1"/>
            </a:solidFill>
            <a:ln w="9525">
              <a:solidFill>
                <a:schemeClr val="tx1"/>
              </a:solidFill>
              <a:round/>
              <a:headEnd/>
              <a:tailEnd/>
            </a:ln>
            <a:effectLst>
              <a:outerShdw dist="53882" dir="13500000" algn="ctr" rotWithShape="0">
                <a:schemeClr val="bg2"/>
              </a:outerShdw>
            </a:effectLst>
          </p:spPr>
          <p:txBody>
            <a:bodyPr wrap="none" lIns="90000" tIns="46800" rIns="90000" bIns="46800" anchor="ctr"/>
            <a:lstStyle/>
            <a:p>
              <a:endParaRPr lang="en-GB"/>
            </a:p>
          </p:txBody>
        </p:sp>
      </p:grpSp>
      <p:sp>
        <p:nvSpPr>
          <p:cNvPr id="22" name="Freeform 72" descr="Diagonal hell nach oben"/>
          <p:cNvSpPr>
            <a:spLocks/>
          </p:cNvSpPr>
          <p:nvPr/>
        </p:nvSpPr>
        <p:spPr bwMode="auto">
          <a:xfrm flipH="1">
            <a:off x="2451061" y="2461715"/>
            <a:ext cx="4040281" cy="643788"/>
          </a:xfrm>
          <a:custGeom>
            <a:avLst/>
            <a:gdLst/>
            <a:ahLst/>
            <a:cxnLst>
              <a:cxn ang="0">
                <a:pos x="151" y="197"/>
              </a:cxn>
              <a:cxn ang="0">
                <a:pos x="1013" y="287"/>
              </a:cxn>
              <a:cxn ang="0">
                <a:pos x="1557" y="151"/>
              </a:cxn>
              <a:cxn ang="0">
                <a:pos x="1965" y="242"/>
              </a:cxn>
              <a:cxn ang="0">
                <a:pos x="2192" y="197"/>
              </a:cxn>
              <a:cxn ang="0">
                <a:pos x="2056" y="106"/>
              </a:cxn>
              <a:cxn ang="0">
                <a:pos x="1739" y="15"/>
              </a:cxn>
              <a:cxn ang="0">
                <a:pos x="1512" y="15"/>
              </a:cxn>
              <a:cxn ang="0">
                <a:pos x="1240" y="106"/>
              </a:cxn>
              <a:cxn ang="0">
                <a:pos x="1058" y="106"/>
              </a:cxn>
              <a:cxn ang="0">
                <a:pos x="650" y="106"/>
              </a:cxn>
              <a:cxn ang="0">
                <a:pos x="332" y="61"/>
              </a:cxn>
              <a:cxn ang="0">
                <a:pos x="106" y="61"/>
              </a:cxn>
              <a:cxn ang="0">
                <a:pos x="151" y="197"/>
              </a:cxn>
            </a:cxnLst>
            <a:rect l="0" t="0" r="r" b="b"/>
            <a:pathLst>
              <a:path w="2207" h="295">
                <a:moveTo>
                  <a:pt x="151" y="197"/>
                </a:moveTo>
                <a:cubicBezTo>
                  <a:pt x="302" y="235"/>
                  <a:pt x="779" y="295"/>
                  <a:pt x="1013" y="287"/>
                </a:cubicBezTo>
                <a:cubicBezTo>
                  <a:pt x="1247" y="279"/>
                  <a:pt x="1398" y="158"/>
                  <a:pt x="1557" y="151"/>
                </a:cubicBezTo>
                <a:cubicBezTo>
                  <a:pt x="1716" y="144"/>
                  <a:pt x="1859" y="234"/>
                  <a:pt x="1965" y="242"/>
                </a:cubicBezTo>
                <a:cubicBezTo>
                  <a:pt x="2071" y="250"/>
                  <a:pt x="2177" y="220"/>
                  <a:pt x="2192" y="197"/>
                </a:cubicBezTo>
                <a:cubicBezTo>
                  <a:pt x="2207" y="174"/>
                  <a:pt x="2132" y="136"/>
                  <a:pt x="2056" y="106"/>
                </a:cubicBezTo>
                <a:cubicBezTo>
                  <a:pt x="1980" y="76"/>
                  <a:pt x="1830" y="30"/>
                  <a:pt x="1739" y="15"/>
                </a:cubicBezTo>
                <a:cubicBezTo>
                  <a:pt x="1648" y="0"/>
                  <a:pt x="1595" y="0"/>
                  <a:pt x="1512" y="15"/>
                </a:cubicBezTo>
                <a:cubicBezTo>
                  <a:pt x="1429" y="30"/>
                  <a:pt x="1316" y="91"/>
                  <a:pt x="1240" y="106"/>
                </a:cubicBezTo>
                <a:cubicBezTo>
                  <a:pt x="1164" y="121"/>
                  <a:pt x="1156" y="106"/>
                  <a:pt x="1058" y="106"/>
                </a:cubicBezTo>
                <a:cubicBezTo>
                  <a:pt x="960" y="106"/>
                  <a:pt x="771" y="113"/>
                  <a:pt x="650" y="106"/>
                </a:cubicBezTo>
                <a:cubicBezTo>
                  <a:pt x="529" y="99"/>
                  <a:pt x="423" y="69"/>
                  <a:pt x="332" y="61"/>
                </a:cubicBezTo>
                <a:cubicBezTo>
                  <a:pt x="241" y="53"/>
                  <a:pt x="143" y="38"/>
                  <a:pt x="106" y="61"/>
                </a:cubicBezTo>
                <a:cubicBezTo>
                  <a:pt x="69" y="84"/>
                  <a:pt x="0" y="159"/>
                  <a:pt x="151" y="197"/>
                </a:cubicBezTo>
                <a:close/>
              </a:path>
            </a:pathLst>
          </a:custGeom>
          <a:pattFill prst="ltUpDiag">
            <a:fgClr>
              <a:srgbClr val="000000"/>
            </a:fgClr>
            <a:bgClr>
              <a:schemeClr val="bg1"/>
            </a:bgClr>
          </a:pattFill>
          <a:ln w="9525" cap="flat" cmpd="sng">
            <a:solidFill>
              <a:schemeClr val="tx1"/>
            </a:solidFill>
            <a:prstDash val="solid"/>
            <a:round/>
            <a:headEnd type="none" w="med" len="med"/>
            <a:tailEnd type="none" w="med" len="med"/>
          </a:ln>
          <a:effectLst>
            <a:outerShdw dist="56796" dir="3806097" algn="ctr" rotWithShape="0">
              <a:schemeClr val="tx1">
                <a:alpha val="50000"/>
              </a:schemeClr>
            </a:outerShdw>
          </a:effectLst>
        </p:spPr>
        <p:txBody>
          <a:bodyPr wrap="none" lIns="90000" tIns="46800" rIns="90000" bIns="46800" anchor="ctr"/>
          <a:lstStyle/>
          <a:p>
            <a:endParaRPr lang="en-GB"/>
          </a:p>
        </p:txBody>
      </p:sp>
      <p:sp>
        <p:nvSpPr>
          <p:cNvPr id="23" name="Freeform 73"/>
          <p:cNvSpPr>
            <a:spLocks/>
          </p:cNvSpPr>
          <p:nvPr/>
        </p:nvSpPr>
        <p:spPr bwMode="auto">
          <a:xfrm>
            <a:off x="5656558" y="2906911"/>
            <a:ext cx="373456" cy="2177967"/>
          </a:xfrm>
          <a:custGeom>
            <a:avLst/>
            <a:gdLst/>
            <a:ahLst/>
            <a:cxnLst>
              <a:cxn ang="0">
                <a:pos x="98" y="998"/>
              </a:cxn>
              <a:cxn ang="0">
                <a:pos x="189" y="817"/>
              </a:cxn>
              <a:cxn ang="0">
                <a:pos x="143" y="590"/>
              </a:cxn>
              <a:cxn ang="0">
                <a:pos x="143" y="454"/>
              </a:cxn>
              <a:cxn ang="0">
                <a:pos x="189" y="318"/>
              </a:cxn>
              <a:cxn ang="0">
                <a:pos x="53" y="137"/>
              </a:cxn>
              <a:cxn ang="0">
                <a:pos x="7" y="0"/>
              </a:cxn>
            </a:cxnLst>
            <a:rect l="0" t="0" r="r" b="b"/>
            <a:pathLst>
              <a:path w="204" h="998">
                <a:moveTo>
                  <a:pt x="98" y="998"/>
                </a:moveTo>
                <a:cubicBezTo>
                  <a:pt x="139" y="941"/>
                  <a:pt x="181" y="885"/>
                  <a:pt x="189" y="817"/>
                </a:cubicBezTo>
                <a:cubicBezTo>
                  <a:pt x="197" y="749"/>
                  <a:pt x="151" y="650"/>
                  <a:pt x="143" y="590"/>
                </a:cubicBezTo>
                <a:cubicBezTo>
                  <a:pt x="135" y="530"/>
                  <a:pt x="135" y="499"/>
                  <a:pt x="143" y="454"/>
                </a:cubicBezTo>
                <a:cubicBezTo>
                  <a:pt x="151" y="409"/>
                  <a:pt x="204" y="371"/>
                  <a:pt x="189" y="318"/>
                </a:cubicBezTo>
                <a:cubicBezTo>
                  <a:pt x="174" y="265"/>
                  <a:pt x="83" y="190"/>
                  <a:pt x="53" y="137"/>
                </a:cubicBezTo>
                <a:cubicBezTo>
                  <a:pt x="23" y="84"/>
                  <a:pt x="0" y="23"/>
                  <a:pt x="7" y="0"/>
                </a:cubicBezTo>
              </a:path>
            </a:pathLst>
          </a:custGeom>
          <a:noFill/>
          <a:ln w="63500" cap="flat" cmpd="sng">
            <a:solidFill>
              <a:srgbClr val="FF0000"/>
            </a:solidFill>
            <a:prstDash val="solid"/>
            <a:round/>
            <a:headEnd type="none" w="med" len="med"/>
            <a:tailEnd type="triangle" w="med" len="lg"/>
          </a:ln>
          <a:effectLst>
            <a:outerShdw dist="35921" dir="2700000" algn="ctr" rotWithShape="0">
              <a:schemeClr val="tx1"/>
            </a:outerShdw>
          </a:effectLst>
        </p:spPr>
        <p:txBody>
          <a:bodyPr wrap="none" lIns="90000" tIns="46800" rIns="90000" bIns="46800" anchor="ctr"/>
          <a:lstStyle/>
          <a:p>
            <a:endParaRPr lang="en-GB"/>
          </a:p>
        </p:txBody>
      </p:sp>
      <p:sp>
        <p:nvSpPr>
          <p:cNvPr id="26" name="Rectangle 76" descr="Diagonal weit nach oben"/>
          <p:cNvSpPr>
            <a:spLocks noChangeArrowheads="1"/>
          </p:cNvSpPr>
          <p:nvPr/>
        </p:nvSpPr>
        <p:spPr bwMode="auto">
          <a:xfrm>
            <a:off x="2535271" y="4984490"/>
            <a:ext cx="3901150" cy="595777"/>
          </a:xfrm>
          <a:prstGeom prst="rect">
            <a:avLst/>
          </a:prstGeom>
          <a:pattFill prst="wdUpDiag">
            <a:fgClr>
              <a:srgbClr val="000000"/>
            </a:fgClr>
            <a:bgClr>
              <a:srgbClr val="FF0000"/>
            </a:bgClr>
          </a:pattFill>
          <a:ln w="25400">
            <a:solidFill>
              <a:schemeClr val="tx1"/>
            </a:solidFill>
            <a:miter lim="800000"/>
            <a:headEnd/>
            <a:tailEnd/>
          </a:ln>
          <a:effectLst/>
        </p:spPr>
        <p:txBody>
          <a:bodyPr wrap="none" lIns="90000" tIns="46800" rIns="90000" bIns="46800" anchor="ctr"/>
          <a:lstStyle/>
          <a:p>
            <a:pPr algn="ctr"/>
            <a:endParaRPr lang="en-US"/>
          </a:p>
        </p:txBody>
      </p:sp>
      <p:sp>
        <p:nvSpPr>
          <p:cNvPr id="27" name="Rectangle 77"/>
          <p:cNvSpPr>
            <a:spLocks noChangeArrowheads="1"/>
          </p:cNvSpPr>
          <p:nvPr/>
        </p:nvSpPr>
        <p:spPr bwMode="auto">
          <a:xfrm>
            <a:off x="2286301" y="2114724"/>
            <a:ext cx="1162473" cy="3762340"/>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28" name="Rectangle 78"/>
          <p:cNvSpPr>
            <a:spLocks noChangeArrowheads="1"/>
          </p:cNvSpPr>
          <p:nvPr/>
        </p:nvSpPr>
        <p:spPr bwMode="auto">
          <a:xfrm>
            <a:off x="6189282" y="2114724"/>
            <a:ext cx="413731" cy="3762340"/>
          </a:xfrm>
          <a:prstGeom prst="rect">
            <a:avLst/>
          </a:prstGeom>
          <a:solidFill>
            <a:schemeClr val="bg1"/>
          </a:solidFill>
          <a:ln w="9525">
            <a:noFill/>
            <a:miter lim="800000"/>
            <a:headEnd/>
            <a:tailEnd/>
          </a:ln>
          <a:effectLst/>
        </p:spPr>
        <p:txBody>
          <a:bodyPr wrap="none" lIns="90000" tIns="46800" rIns="90000" bIns="46800" anchor="ctr"/>
          <a:lstStyle/>
          <a:p>
            <a:pPr algn="ctr"/>
            <a:endParaRPr lang="en-US"/>
          </a:p>
        </p:txBody>
      </p:sp>
      <p:sp>
        <p:nvSpPr>
          <p:cNvPr id="29" name="Rectangle 79"/>
          <p:cNvSpPr>
            <a:spLocks noChangeArrowheads="1"/>
          </p:cNvSpPr>
          <p:nvPr/>
        </p:nvSpPr>
        <p:spPr bwMode="auto">
          <a:xfrm>
            <a:off x="2286301" y="5479880"/>
            <a:ext cx="4150121" cy="495389"/>
          </a:xfrm>
          <a:prstGeom prst="rect">
            <a:avLst/>
          </a:prstGeom>
          <a:solidFill>
            <a:schemeClr val="bg1"/>
          </a:solidFill>
          <a:ln w="9525">
            <a:noFill/>
            <a:miter lim="800000"/>
            <a:headEnd/>
            <a:tailEnd/>
          </a:ln>
          <a:effectLst/>
        </p:spPr>
        <p:txBody>
          <a:bodyPr wrap="none" lIns="90000" tIns="46800" rIns="90000" bIns="46800" anchor="ctr"/>
          <a:lstStyle/>
          <a:p>
            <a:endParaRPr lang="en-GB"/>
          </a:p>
        </p:txBody>
      </p:sp>
      <p:sp>
        <p:nvSpPr>
          <p:cNvPr id="30" name="Text Box 80"/>
          <p:cNvSpPr txBox="1">
            <a:spLocks noChangeArrowheads="1"/>
          </p:cNvSpPr>
          <p:nvPr/>
        </p:nvSpPr>
        <p:spPr bwMode="auto">
          <a:xfrm>
            <a:off x="6471204" y="3526869"/>
            <a:ext cx="1297448" cy="648512"/>
          </a:xfrm>
          <a:prstGeom prst="rect">
            <a:avLst/>
          </a:prstGeom>
          <a:noFill/>
          <a:ln w="9525">
            <a:noFill/>
            <a:miter lim="800000"/>
            <a:headEnd/>
            <a:tailEnd/>
          </a:ln>
          <a:effectLst/>
        </p:spPr>
        <p:txBody>
          <a:bodyPr wrap="none" lIns="90000" tIns="46800" rIns="90000" bIns="46800">
            <a:spAutoFit/>
          </a:bodyPr>
          <a:lstStyle/>
          <a:p>
            <a:r>
              <a:rPr lang="en-US" i="1" dirty="0" smtClean="0"/>
              <a:t>heat</a:t>
            </a:r>
          </a:p>
          <a:p>
            <a:r>
              <a:rPr lang="en-US" i="1" dirty="0" smtClean="0"/>
              <a:t>conduction</a:t>
            </a:r>
            <a:endParaRPr lang="en-US" i="1" dirty="0"/>
          </a:p>
        </p:txBody>
      </p:sp>
      <p:sp>
        <p:nvSpPr>
          <p:cNvPr id="34" name="Text Box 81"/>
          <p:cNvSpPr txBox="1">
            <a:spLocks noChangeArrowheads="1"/>
          </p:cNvSpPr>
          <p:nvPr/>
        </p:nvSpPr>
        <p:spPr bwMode="auto">
          <a:xfrm>
            <a:off x="4278066" y="5012861"/>
            <a:ext cx="1171627" cy="504119"/>
          </a:xfrm>
          <a:prstGeom prst="rect">
            <a:avLst/>
          </a:prstGeom>
          <a:noFill/>
          <a:ln w="9525">
            <a:noFill/>
            <a:miter lim="800000"/>
            <a:headEnd/>
            <a:tailEnd/>
          </a:ln>
          <a:effectLst/>
        </p:spPr>
        <p:txBody>
          <a:bodyPr wrap="none" lIns="90000" tIns="46800" rIns="90000" bIns="46800">
            <a:spAutoFit/>
          </a:bodyPr>
          <a:lstStyle/>
          <a:p>
            <a:r>
              <a:rPr lang="en-US" b="1" dirty="0">
                <a:solidFill>
                  <a:schemeClr val="bg1"/>
                </a:solidFill>
              </a:rPr>
              <a:t>&gt; 200°C</a:t>
            </a:r>
          </a:p>
        </p:txBody>
      </p:sp>
      <p:sp>
        <p:nvSpPr>
          <p:cNvPr id="35" name="Line 82"/>
          <p:cNvSpPr>
            <a:spLocks noChangeShapeType="1"/>
          </p:cNvSpPr>
          <p:nvPr/>
        </p:nvSpPr>
        <p:spPr bwMode="auto">
          <a:xfrm flipV="1">
            <a:off x="5951295" y="3926059"/>
            <a:ext cx="580321" cy="296797"/>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6" name="Line 83"/>
          <p:cNvSpPr>
            <a:spLocks noChangeShapeType="1"/>
          </p:cNvSpPr>
          <p:nvPr/>
        </p:nvSpPr>
        <p:spPr bwMode="auto">
          <a:xfrm flipV="1">
            <a:off x="5940311" y="3910783"/>
            <a:ext cx="580321" cy="296797"/>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nvGrpSpPr>
          <p:cNvPr id="4" name="Gruppieren 49"/>
          <p:cNvGrpSpPr/>
          <p:nvPr/>
        </p:nvGrpSpPr>
        <p:grpSpPr>
          <a:xfrm>
            <a:off x="3436455" y="4578577"/>
            <a:ext cx="1387216" cy="1779381"/>
            <a:chOff x="3756288" y="4578577"/>
            <a:chExt cx="1387216" cy="1779381"/>
          </a:xfrm>
        </p:grpSpPr>
        <p:sp>
          <p:nvSpPr>
            <p:cNvPr id="24" name="AutoShape 74"/>
            <p:cNvSpPr>
              <a:spLocks noChangeArrowheads="1"/>
            </p:cNvSpPr>
            <p:nvPr/>
          </p:nvSpPr>
          <p:spPr bwMode="auto">
            <a:xfrm flipH="1">
              <a:off x="4266548" y="4578577"/>
              <a:ext cx="439360" cy="209504"/>
            </a:xfrm>
            <a:prstGeom prst="curvedUpArrow">
              <a:avLst>
                <a:gd name="adj1" fmla="val 50000"/>
                <a:gd name="adj2" fmla="val 100000"/>
                <a:gd name="adj3" fmla="val 33333"/>
              </a:avLst>
            </a:prstGeom>
            <a:solidFill>
              <a:schemeClr val="accent2"/>
            </a:solidFill>
            <a:ln w="9525">
              <a:solidFill>
                <a:schemeClr val="tx1"/>
              </a:solidFill>
              <a:miter lim="800000"/>
              <a:headEnd/>
              <a:tailEnd/>
            </a:ln>
            <a:effectLst/>
          </p:spPr>
          <p:txBody>
            <a:bodyPr wrap="none" anchor="ctr"/>
            <a:lstStyle/>
            <a:p>
              <a:endParaRPr lang="en-GB"/>
            </a:p>
          </p:txBody>
        </p:sp>
        <p:sp>
          <p:nvSpPr>
            <p:cNvPr id="43" name="Line 90"/>
            <p:cNvSpPr>
              <a:spLocks noChangeShapeType="1"/>
            </p:cNvSpPr>
            <p:nvPr/>
          </p:nvSpPr>
          <p:spPr bwMode="auto">
            <a:xfrm flipH="1">
              <a:off x="4502704" y="4770917"/>
              <a:ext cx="1831" cy="988596"/>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37" name="Text Box 84"/>
            <p:cNvSpPr txBox="1">
              <a:spLocks noChangeArrowheads="1"/>
            </p:cNvSpPr>
            <p:nvPr/>
          </p:nvSpPr>
          <p:spPr bwMode="auto">
            <a:xfrm>
              <a:off x="3756288" y="5709446"/>
              <a:ext cx="1387216" cy="648512"/>
            </a:xfrm>
            <a:prstGeom prst="rect">
              <a:avLst/>
            </a:prstGeom>
            <a:noFill/>
            <a:ln w="9525">
              <a:noFill/>
              <a:miter lim="800000"/>
              <a:headEnd/>
              <a:tailEnd/>
            </a:ln>
            <a:effectLst/>
          </p:spPr>
          <p:txBody>
            <a:bodyPr wrap="none" lIns="90000" tIns="46800" rIns="90000" bIns="46800">
              <a:spAutoFit/>
            </a:bodyPr>
            <a:lstStyle/>
            <a:p>
              <a:r>
                <a:rPr lang="en-US" i="1" dirty="0" smtClean="0"/>
                <a:t>evaporation</a:t>
              </a:r>
            </a:p>
            <a:p>
              <a:r>
                <a:rPr lang="en-US" i="1" dirty="0" smtClean="0"/>
                <a:t>of water</a:t>
              </a:r>
              <a:endParaRPr lang="en-US" i="1" dirty="0"/>
            </a:p>
          </p:txBody>
        </p:sp>
        <p:sp>
          <p:nvSpPr>
            <p:cNvPr id="41" name="Line 88"/>
            <p:cNvSpPr>
              <a:spLocks noChangeShapeType="1"/>
            </p:cNvSpPr>
            <p:nvPr/>
          </p:nvSpPr>
          <p:spPr bwMode="auto">
            <a:xfrm flipH="1">
              <a:off x="4515519" y="4748339"/>
              <a:ext cx="1831" cy="988596"/>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grpSp>
        <p:nvGrpSpPr>
          <p:cNvPr id="5" name="Gruppieren 51"/>
          <p:cNvGrpSpPr/>
          <p:nvPr/>
        </p:nvGrpSpPr>
        <p:grpSpPr>
          <a:xfrm>
            <a:off x="3394911" y="1643050"/>
            <a:ext cx="1643696" cy="1372977"/>
            <a:chOff x="3714744" y="1643050"/>
            <a:chExt cx="1643696" cy="1372977"/>
          </a:xfrm>
        </p:grpSpPr>
        <p:sp>
          <p:nvSpPr>
            <p:cNvPr id="25" name="AutoShape 75"/>
            <p:cNvSpPr>
              <a:spLocks noChangeArrowheads="1"/>
            </p:cNvSpPr>
            <p:nvPr/>
          </p:nvSpPr>
          <p:spPr bwMode="auto">
            <a:xfrm flipV="1">
              <a:off x="4299500" y="2806523"/>
              <a:ext cx="439360" cy="209504"/>
            </a:xfrm>
            <a:prstGeom prst="curvedUpArrow">
              <a:avLst>
                <a:gd name="adj1" fmla="val 50000"/>
                <a:gd name="adj2" fmla="val 100000"/>
                <a:gd name="adj3" fmla="val 33333"/>
              </a:avLst>
            </a:prstGeom>
            <a:solidFill>
              <a:srgbClr val="FF0000"/>
            </a:solidFill>
            <a:ln w="9525">
              <a:solidFill>
                <a:schemeClr val="tx1"/>
              </a:solidFill>
              <a:miter lim="800000"/>
              <a:headEnd/>
              <a:tailEnd/>
            </a:ln>
            <a:effectLst/>
          </p:spPr>
          <p:txBody>
            <a:bodyPr wrap="none" anchor="ctr"/>
            <a:lstStyle/>
            <a:p>
              <a:endParaRPr lang="en-GB"/>
            </a:p>
          </p:txBody>
        </p:sp>
        <p:sp>
          <p:nvSpPr>
            <p:cNvPr id="38" name="Text Box 85"/>
            <p:cNvSpPr txBox="1">
              <a:spLocks noChangeArrowheads="1"/>
            </p:cNvSpPr>
            <p:nvPr/>
          </p:nvSpPr>
          <p:spPr bwMode="auto">
            <a:xfrm>
              <a:off x="3714744" y="1643050"/>
              <a:ext cx="1643696" cy="648512"/>
            </a:xfrm>
            <a:prstGeom prst="rect">
              <a:avLst/>
            </a:prstGeom>
            <a:noFill/>
            <a:ln w="9525">
              <a:noFill/>
              <a:miter lim="800000"/>
              <a:headEnd/>
              <a:tailEnd/>
            </a:ln>
            <a:effectLst/>
          </p:spPr>
          <p:txBody>
            <a:bodyPr wrap="none" lIns="90000" tIns="46800" rIns="90000" bIns="46800">
              <a:spAutoFit/>
            </a:bodyPr>
            <a:lstStyle/>
            <a:p>
              <a:r>
                <a:rPr lang="en-US" i="1" dirty="0" smtClean="0"/>
                <a:t>condensation</a:t>
              </a:r>
            </a:p>
            <a:p>
              <a:r>
                <a:rPr lang="en-US" i="1" dirty="0" smtClean="0"/>
                <a:t>of water vapor</a:t>
              </a:r>
              <a:endParaRPr lang="en-US" i="1" dirty="0"/>
            </a:p>
          </p:txBody>
        </p:sp>
        <p:sp>
          <p:nvSpPr>
            <p:cNvPr id="40" name="Line 87"/>
            <p:cNvSpPr>
              <a:spLocks noChangeShapeType="1"/>
            </p:cNvSpPr>
            <p:nvPr/>
          </p:nvSpPr>
          <p:spPr bwMode="auto">
            <a:xfrm flipH="1" flipV="1">
              <a:off x="4521011" y="2282764"/>
              <a:ext cx="1831" cy="493207"/>
            </a:xfrm>
            <a:prstGeom prst="line">
              <a:avLst/>
            </a:prstGeom>
            <a:noFill/>
            <a:ln w="9525">
              <a:solidFill>
                <a:schemeClr val="bg1"/>
              </a:solidFill>
              <a:round/>
              <a:headEnd type="oval" w="med" len="med"/>
              <a:tailEnd/>
            </a:ln>
            <a:effectLst/>
          </p:spPr>
          <p:txBody>
            <a:bodyPr wrap="none" lIns="90000" tIns="46800" rIns="90000" bIns="46800" anchor="ctr"/>
            <a:lstStyle/>
            <a:p>
              <a:endParaRPr lang="en-GB"/>
            </a:p>
          </p:txBody>
        </p:sp>
        <p:sp>
          <p:nvSpPr>
            <p:cNvPr id="42" name="Line 89"/>
            <p:cNvSpPr>
              <a:spLocks noChangeShapeType="1"/>
            </p:cNvSpPr>
            <p:nvPr/>
          </p:nvSpPr>
          <p:spPr bwMode="auto">
            <a:xfrm flipH="1" flipV="1">
              <a:off x="4508196" y="2267487"/>
              <a:ext cx="1831" cy="493207"/>
            </a:xfrm>
            <a:prstGeom prst="line">
              <a:avLst/>
            </a:prstGeom>
            <a:noFill/>
            <a:ln w="9525">
              <a:solidFill>
                <a:schemeClr val="tx1"/>
              </a:solidFill>
              <a:round/>
              <a:headEnd type="oval" w="med" len="med"/>
              <a:tailEnd/>
            </a:ln>
            <a:effectLst/>
          </p:spPr>
          <p:txBody>
            <a:bodyPr wrap="none" lIns="90000" tIns="46800" rIns="90000" bIns="46800" anchor="ctr"/>
            <a:lstStyle/>
            <a:p>
              <a:endParaRPr lang="en-GB"/>
            </a:p>
          </p:txBody>
        </p:sp>
      </p:grpSp>
      <p:grpSp>
        <p:nvGrpSpPr>
          <p:cNvPr id="6" name="Gruppieren 50"/>
          <p:cNvGrpSpPr/>
          <p:nvPr/>
        </p:nvGrpSpPr>
        <p:grpSpPr>
          <a:xfrm>
            <a:off x="1785918" y="3816926"/>
            <a:ext cx="2224586" cy="760801"/>
            <a:chOff x="2105751" y="3816926"/>
            <a:chExt cx="2224586" cy="760801"/>
          </a:xfrm>
        </p:grpSpPr>
        <p:sp>
          <p:nvSpPr>
            <p:cNvPr id="39" name="Text Box 86"/>
            <p:cNvSpPr txBox="1">
              <a:spLocks noChangeArrowheads="1"/>
            </p:cNvSpPr>
            <p:nvPr/>
          </p:nvSpPr>
          <p:spPr bwMode="auto">
            <a:xfrm>
              <a:off x="2105751" y="3929215"/>
              <a:ext cx="1515456" cy="648512"/>
            </a:xfrm>
            <a:prstGeom prst="rect">
              <a:avLst/>
            </a:prstGeom>
            <a:noFill/>
            <a:ln w="9525">
              <a:noFill/>
              <a:miter lim="800000"/>
              <a:headEnd/>
              <a:tailEnd/>
            </a:ln>
            <a:effectLst/>
          </p:spPr>
          <p:txBody>
            <a:bodyPr wrap="none" lIns="90000" tIns="46800" rIns="90000" bIns="46800">
              <a:spAutoFit/>
            </a:bodyPr>
            <a:lstStyle/>
            <a:p>
              <a:pPr algn="r"/>
              <a:r>
                <a:rPr lang="en-US" i="1" dirty="0" smtClean="0"/>
                <a:t>gas and heat</a:t>
              </a:r>
            </a:p>
            <a:p>
              <a:pPr algn="r"/>
              <a:r>
                <a:rPr lang="en-US" i="1" dirty="0" smtClean="0"/>
                <a:t>convection</a:t>
              </a:r>
              <a:endParaRPr lang="en-US" i="1" dirty="0"/>
            </a:p>
          </p:txBody>
        </p:sp>
        <p:sp>
          <p:nvSpPr>
            <p:cNvPr id="49" name="Line 83"/>
            <p:cNvSpPr>
              <a:spLocks noChangeAspect="1" noChangeShapeType="1"/>
            </p:cNvSpPr>
            <p:nvPr/>
          </p:nvSpPr>
          <p:spPr bwMode="auto">
            <a:xfrm flipV="1">
              <a:off x="3556216" y="3837537"/>
              <a:ext cx="774121" cy="395913"/>
            </a:xfrm>
            <a:prstGeom prst="line">
              <a:avLst/>
            </a:prstGeom>
            <a:noFill/>
            <a:ln w="9525">
              <a:solidFill>
                <a:schemeClr val="bg1"/>
              </a:solidFill>
              <a:round/>
              <a:headEnd type="none" w="med" len="med"/>
              <a:tailEnd type="oval"/>
            </a:ln>
            <a:effectLst/>
          </p:spPr>
          <p:txBody>
            <a:bodyPr wrap="none" lIns="90000" tIns="46800" rIns="90000" bIns="46800" anchor="ctr"/>
            <a:lstStyle/>
            <a:p>
              <a:endParaRPr lang="en-GB"/>
            </a:p>
          </p:txBody>
        </p:sp>
        <p:sp>
          <p:nvSpPr>
            <p:cNvPr id="48" name="Line 83"/>
            <p:cNvSpPr>
              <a:spLocks noChangeAspect="1" noChangeShapeType="1"/>
            </p:cNvSpPr>
            <p:nvPr/>
          </p:nvSpPr>
          <p:spPr bwMode="auto">
            <a:xfrm flipV="1">
              <a:off x="3556216" y="3816926"/>
              <a:ext cx="774121" cy="395913"/>
            </a:xfrm>
            <a:prstGeom prst="line">
              <a:avLst/>
            </a:prstGeom>
            <a:noFill/>
            <a:ln w="9525">
              <a:solidFill>
                <a:schemeClr val="tx1"/>
              </a:solidFill>
              <a:round/>
              <a:headEnd type="none" w="med" len="med"/>
              <a:tailEnd type="oval"/>
            </a:ln>
            <a:effectLst/>
          </p:spPr>
          <p:txBody>
            <a:bodyPr wrap="none" lIns="90000" tIns="46800" rIns="90000" bIns="46800" anchor="ctr"/>
            <a:lstStyle/>
            <a:p>
              <a:endParaRPr lang="en-GB"/>
            </a:p>
          </p:txBody>
        </p:sp>
      </p:grpSp>
      <p:sp>
        <p:nvSpPr>
          <p:cNvPr id="50" name="Textfeld 49"/>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09600" y="50800"/>
            <a:ext cx="7772400" cy="457200"/>
          </a:xfrm>
        </p:spPr>
        <p:txBody>
          <a:bodyPr/>
          <a:lstStyle/>
          <a:p>
            <a:r>
              <a:rPr lang="de-DE" dirty="0" err="1"/>
              <a:t>Heat</a:t>
            </a:r>
            <a:r>
              <a:rPr lang="de-DE" dirty="0"/>
              <a:t> </a:t>
            </a:r>
            <a:r>
              <a:rPr lang="de-DE" dirty="0" err="1"/>
              <a:t>and</a:t>
            </a:r>
            <a:r>
              <a:rPr lang="de-DE" dirty="0"/>
              <a:t> </a:t>
            </a:r>
            <a:r>
              <a:rPr lang="de-DE" dirty="0" err="1"/>
              <a:t>moisture</a:t>
            </a:r>
            <a:r>
              <a:rPr lang="de-DE" dirty="0"/>
              <a:t> </a:t>
            </a:r>
            <a:r>
              <a:rPr lang="de-DE" dirty="0" err="1"/>
              <a:t>transfer</a:t>
            </a:r>
            <a:endParaRPr lang="en-GB" dirty="0"/>
          </a:p>
        </p:txBody>
      </p:sp>
      <p:sp>
        <p:nvSpPr>
          <p:cNvPr id="50" name="Textfeld 49"/>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grpSp>
        <p:nvGrpSpPr>
          <p:cNvPr id="51" name="Group 3"/>
          <p:cNvGrpSpPr>
            <a:grpSpLocks/>
          </p:cNvGrpSpPr>
          <p:nvPr/>
        </p:nvGrpSpPr>
        <p:grpSpPr bwMode="auto">
          <a:xfrm>
            <a:off x="-900608" y="692696"/>
            <a:ext cx="9215438" cy="5616575"/>
            <a:chOff x="0" y="527"/>
            <a:chExt cx="5805" cy="3538"/>
          </a:xfrm>
        </p:grpSpPr>
        <p:sp>
          <p:nvSpPr>
            <p:cNvPr id="52" name="Rectangle 4"/>
            <p:cNvSpPr>
              <a:spLocks noChangeArrowheads="1"/>
            </p:cNvSpPr>
            <p:nvPr/>
          </p:nvSpPr>
          <p:spPr bwMode="auto">
            <a:xfrm>
              <a:off x="1233" y="900"/>
              <a:ext cx="3211" cy="0"/>
            </a:xfrm>
            <a:prstGeom prst="rect">
              <a:avLst/>
            </a:prstGeom>
            <a:noFill/>
            <a:ln w="9525">
              <a:noFill/>
              <a:miter lim="800000"/>
              <a:headEnd/>
              <a:tailEnd/>
            </a:ln>
            <a:effectLst/>
          </p:spPr>
          <p:txBody>
            <a:bodyPr wrap="none" lIns="90000" tIns="46800" rIns="90000" bIns="46800">
              <a:spAutoFit/>
            </a:bodyPr>
            <a:lstStyle/>
            <a:p>
              <a:endParaRPr lang="en-GB"/>
            </a:p>
          </p:txBody>
        </p:sp>
        <p:graphicFrame>
          <p:nvGraphicFramePr>
            <p:cNvPr id="53" name="Object 5"/>
            <p:cNvGraphicFramePr>
              <a:graphicFrameLocks noChangeAspect="1"/>
            </p:cNvGraphicFramePr>
            <p:nvPr/>
          </p:nvGraphicFramePr>
          <p:xfrm>
            <a:off x="1172" y="841"/>
            <a:ext cx="4331" cy="510"/>
          </p:xfrm>
          <a:graphic>
            <a:graphicData uri="http://schemas.openxmlformats.org/presentationml/2006/ole">
              <p:oleObj spid="_x0000_s189442" name="Formel" r:id="rId4" imgW="3797300" imgH="444500" progId="Equation.3">
                <p:embed/>
              </p:oleObj>
            </a:graphicData>
          </a:graphic>
        </p:graphicFrame>
        <p:sp>
          <p:nvSpPr>
            <p:cNvPr id="54" name="Text Box 6"/>
            <p:cNvSpPr txBox="1">
              <a:spLocks noChangeArrowheads="1"/>
            </p:cNvSpPr>
            <p:nvPr/>
          </p:nvSpPr>
          <p:spPr bwMode="auto">
            <a:xfrm>
              <a:off x="1403" y="1567"/>
              <a:ext cx="647"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(gas flux)</a:t>
              </a:r>
              <a:endParaRPr lang="en-US" sz="1600" dirty="0"/>
            </a:p>
          </p:txBody>
        </p:sp>
        <p:sp>
          <p:nvSpPr>
            <p:cNvPr id="55" name="AutoShape 7"/>
            <p:cNvSpPr>
              <a:spLocks/>
            </p:cNvSpPr>
            <p:nvPr/>
          </p:nvSpPr>
          <p:spPr bwMode="auto">
            <a:xfrm rot="-5400000">
              <a:off x="1667" y="1023"/>
              <a:ext cx="90" cy="816"/>
            </a:xfrm>
            <a:prstGeom prst="leftBrace">
              <a:avLst>
                <a:gd name="adj1" fmla="val 75556"/>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56" name="AutoShape 8"/>
            <p:cNvSpPr>
              <a:spLocks/>
            </p:cNvSpPr>
            <p:nvPr/>
          </p:nvSpPr>
          <p:spPr bwMode="auto">
            <a:xfrm rot="-5400000">
              <a:off x="2529" y="1158"/>
              <a:ext cx="90" cy="545"/>
            </a:xfrm>
            <a:prstGeom prst="leftBrace">
              <a:avLst>
                <a:gd name="adj1" fmla="val 50463"/>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57" name="AutoShape 9"/>
            <p:cNvSpPr>
              <a:spLocks/>
            </p:cNvSpPr>
            <p:nvPr/>
          </p:nvSpPr>
          <p:spPr bwMode="auto">
            <a:xfrm rot="-5400000">
              <a:off x="3346" y="1113"/>
              <a:ext cx="90" cy="635"/>
            </a:xfrm>
            <a:prstGeom prst="leftBrace">
              <a:avLst>
                <a:gd name="adj1" fmla="val 58796"/>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58" name="AutoShape 10"/>
            <p:cNvSpPr>
              <a:spLocks/>
            </p:cNvSpPr>
            <p:nvPr/>
          </p:nvSpPr>
          <p:spPr bwMode="auto">
            <a:xfrm rot="-5400000">
              <a:off x="4253" y="1113"/>
              <a:ext cx="90" cy="635"/>
            </a:xfrm>
            <a:prstGeom prst="leftBrace">
              <a:avLst>
                <a:gd name="adj1" fmla="val 58796"/>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59" name="AutoShape 11"/>
            <p:cNvSpPr>
              <a:spLocks/>
            </p:cNvSpPr>
            <p:nvPr/>
          </p:nvSpPr>
          <p:spPr bwMode="auto">
            <a:xfrm rot="-5400000">
              <a:off x="5250" y="1159"/>
              <a:ext cx="90" cy="544"/>
            </a:xfrm>
            <a:prstGeom prst="leftBrace">
              <a:avLst>
                <a:gd name="adj1" fmla="val 50370"/>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60" name="Text Box 12"/>
            <p:cNvSpPr txBox="1">
              <a:spLocks noChangeArrowheads="1"/>
            </p:cNvSpPr>
            <p:nvPr/>
          </p:nvSpPr>
          <p:spPr bwMode="auto">
            <a:xfrm>
              <a:off x="1156" y="527"/>
              <a:ext cx="1326" cy="234"/>
            </a:xfrm>
            <a:prstGeom prst="rect">
              <a:avLst/>
            </a:prstGeom>
            <a:solidFill>
              <a:srgbClr val="FFFF99"/>
            </a:solidFill>
            <a:ln w="9525">
              <a:noFill/>
              <a:miter lim="800000"/>
              <a:headEnd/>
              <a:tailEnd/>
            </a:ln>
            <a:effectLst>
              <a:outerShdw dist="35921" dir="2700000" algn="ctr" rotWithShape="0">
                <a:schemeClr val="bg2"/>
              </a:outerShdw>
            </a:effectLst>
          </p:spPr>
          <p:txBody>
            <a:bodyPr wrap="none" lIns="90000" tIns="46800" rIns="90000" bIns="46800">
              <a:spAutoFit/>
            </a:bodyPr>
            <a:lstStyle/>
            <a:p>
              <a:r>
                <a:rPr lang="en-US" dirty="0" smtClean="0"/>
                <a:t>Mass conservation</a:t>
              </a:r>
              <a:endParaRPr lang="en-US" dirty="0"/>
            </a:p>
          </p:txBody>
        </p:sp>
        <p:sp>
          <p:nvSpPr>
            <p:cNvPr id="61" name="Text Box 13"/>
            <p:cNvSpPr txBox="1">
              <a:spLocks noChangeArrowheads="1"/>
            </p:cNvSpPr>
            <p:nvPr/>
          </p:nvSpPr>
          <p:spPr bwMode="auto">
            <a:xfrm>
              <a:off x="2119" y="1567"/>
              <a:ext cx="933"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(compression)</a:t>
              </a:r>
              <a:endParaRPr lang="en-US" sz="1600" dirty="0"/>
            </a:p>
          </p:txBody>
        </p:sp>
        <p:sp>
          <p:nvSpPr>
            <p:cNvPr id="62" name="Text Box 14"/>
            <p:cNvSpPr txBox="1">
              <a:spLocks noChangeArrowheads="1"/>
            </p:cNvSpPr>
            <p:nvPr/>
          </p:nvSpPr>
          <p:spPr bwMode="auto">
            <a:xfrm>
              <a:off x="2963" y="1567"/>
              <a:ext cx="899"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(temperature)</a:t>
              </a:r>
              <a:endParaRPr lang="en-US" sz="1600" dirty="0"/>
            </a:p>
          </p:txBody>
        </p:sp>
        <p:sp>
          <p:nvSpPr>
            <p:cNvPr id="63" name="Text Box 15"/>
            <p:cNvSpPr txBox="1">
              <a:spLocks noChangeArrowheads="1"/>
            </p:cNvSpPr>
            <p:nvPr/>
          </p:nvSpPr>
          <p:spPr bwMode="auto">
            <a:xfrm>
              <a:off x="3779" y="1567"/>
              <a:ext cx="1049"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(phase change)</a:t>
              </a:r>
              <a:r>
                <a:rPr lang="de-DE" sz="1600" dirty="0" smtClean="0"/>
                <a:t> </a:t>
              </a:r>
              <a:endParaRPr lang="en-US" sz="1600" dirty="0"/>
            </a:p>
          </p:txBody>
        </p:sp>
        <p:sp>
          <p:nvSpPr>
            <p:cNvPr id="64" name="Text Box 16"/>
            <p:cNvSpPr txBox="1">
              <a:spLocks noChangeArrowheads="1"/>
            </p:cNvSpPr>
            <p:nvPr/>
          </p:nvSpPr>
          <p:spPr bwMode="auto">
            <a:xfrm>
              <a:off x="4820" y="1567"/>
              <a:ext cx="985"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(gas pressure)</a:t>
              </a:r>
              <a:r>
                <a:rPr lang="de-DE" sz="1600" dirty="0" smtClean="0"/>
                <a:t> </a:t>
              </a:r>
              <a:endParaRPr lang="en-US" sz="1600" dirty="0"/>
            </a:p>
          </p:txBody>
        </p:sp>
        <p:sp>
          <p:nvSpPr>
            <p:cNvPr id="65" name="Rectangle 17"/>
            <p:cNvSpPr>
              <a:spLocks noChangeArrowheads="1"/>
            </p:cNvSpPr>
            <p:nvPr/>
          </p:nvSpPr>
          <p:spPr bwMode="auto">
            <a:xfrm>
              <a:off x="0" y="2022"/>
              <a:ext cx="5760" cy="0"/>
            </a:xfrm>
            <a:prstGeom prst="rect">
              <a:avLst/>
            </a:prstGeom>
            <a:noFill/>
            <a:ln w="9525">
              <a:noFill/>
              <a:miter lim="800000"/>
              <a:headEnd/>
              <a:tailEnd/>
            </a:ln>
            <a:effectLst/>
          </p:spPr>
          <p:txBody>
            <a:bodyPr wrap="none" lIns="90000" tIns="46800" rIns="90000" bIns="46800" anchor="ctr">
              <a:spAutoFit/>
            </a:bodyPr>
            <a:lstStyle/>
            <a:p>
              <a:endParaRPr lang="en-GB"/>
            </a:p>
          </p:txBody>
        </p:sp>
        <p:sp>
          <p:nvSpPr>
            <p:cNvPr id="66" name="Text Box 18"/>
            <p:cNvSpPr txBox="1">
              <a:spLocks noChangeArrowheads="1"/>
            </p:cNvSpPr>
            <p:nvPr/>
          </p:nvSpPr>
          <p:spPr bwMode="auto">
            <a:xfrm>
              <a:off x="1156" y="2160"/>
              <a:ext cx="2182" cy="234"/>
            </a:xfrm>
            <a:prstGeom prst="rect">
              <a:avLst/>
            </a:prstGeom>
            <a:solidFill>
              <a:srgbClr val="FFFF99"/>
            </a:solidFill>
            <a:ln w="9525">
              <a:noFill/>
              <a:miter lim="800000"/>
              <a:headEnd/>
              <a:tailEnd/>
            </a:ln>
            <a:effectLst>
              <a:outerShdw dist="35921" dir="2700000" algn="ctr" rotWithShape="0">
                <a:schemeClr val="bg2"/>
              </a:outerShdw>
            </a:effectLst>
          </p:spPr>
          <p:txBody>
            <a:bodyPr wrap="none" lIns="90000" tIns="46800" rIns="90000" bIns="46800">
              <a:spAutoFit/>
            </a:bodyPr>
            <a:lstStyle/>
            <a:p>
              <a:r>
                <a:rPr lang="en-US" dirty="0" smtClean="0"/>
                <a:t>Energy conservation (simplified)</a:t>
              </a:r>
              <a:endParaRPr lang="en-US" dirty="0"/>
            </a:p>
          </p:txBody>
        </p:sp>
        <p:sp>
          <p:nvSpPr>
            <p:cNvPr id="67" name="AutoShape 19"/>
            <p:cNvSpPr>
              <a:spLocks/>
            </p:cNvSpPr>
            <p:nvPr/>
          </p:nvSpPr>
          <p:spPr bwMode="auto">
            <a:xfrm rot="-5400000">
              <a:off x="1451" y="2718"/>
              <a:ext cx="91" cy="499"/>
            </a:xfrm>
            <a:prstGeom prst="leftBrace">
              <a:avLst>
                <a:gd name="adj1" fmla="val 45696"/>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68" name="AutoShape 20"/>
            <p:cNvSpPr>
              <a:spLocks/>
            </p:cNvSpPr>
            <p:nvPr/>
          </p:nvSpPr>
          <p:spPr bwMode="auto">
            <a:xfrm rot="-5400000">
              <a:off x="2378" y="2718"/>
              <a:ext cx="91" cy="499"/>
            </a:xfrm>
            <a:prstGeom prst="leftBrace">
              <a:avLst>
                <a:gd name="adj1" fmla="val 45696"/>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69" name="AutoShape 21"/>
            <p:cNvSpPr>
              <a:spLocks/>
            </p:cNvSpPr>
            <p:nvPr/>
          </p:nvSpPr>
          <p:spPr bwMode="auto">
            <a:xfrm rot="-5400000">
              <a:off x="3343" y="2615"/>
              <a:ext cx="91" cy="706"/>
            </a:xfrm>
            <a:prstGeom prst="leftBrace">
              <a:avLst>
                <a:gd name="adj1" fmla="val 64652"/>
                <a:gd name="adj2" fmla="val 50000"/>
              </a:avLst>
            </a:prstGeom>
            <a:noFill/>
            <a:ln w="9525">
              <a:solidFill>
                <a:schemeClr val="tx1"/>
              </a:solidFill>
              <a:round/>
              <a:headEnd/>
              <a:tailEnd/>
            </a:ln>
            <a:effectLst/>
          </p:spPr>
          <p:txBody>
            <a:bodyPr wrap="none" lIns="90000" tIns="46800" rIns="90000" bIns="46800" anchor="ctr"/>
            <a:lstStyle/>
            <a:p>
              <a:endParaRPr lang="en-GB"/>
            </a:p>
          </p:txBody>
        </p:sp>
        <p:sp>
          <p:nvSpPr>
            <p:cNvPr id="70" name="Text Box 22"/>
            <p:cNvSpPr txBox="1">
              <a:spLocks noChangeArrowheads="1"/>
            </p:cNvSpPr>
            <p:nvPr/>
          </p:nvSpPr>
          <p:spPr bwMode="auto">
            <a:xfrm>
              <a:off x="1073" y="3100"/>
              <a:ext cx="825"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(conduction)</a:t>
              </a:r>
              <a:endParaRPr lang="en-US" sz="1600" dirty="0"/>
            </a:p>
          </p:txBody>
        </p:sp>
        <p:sp>
          <p:nvSpPr>
            <p:cNvPr id="71" name="Text Box 23"/>
            <p:cNvSpPr txBox="1">
              <a:spLocks noChangeArrowheads="1"/>
            </p:cNvSpPr>
            <p:nvPr/>
          </p:nvSpPr>
          <p:spPr bwMode="auto">
            <a:xfrm>
              <a:off x="1953" y="3100"/>
              <a:ext cx="1012"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(phase change)</a:t>
              </a:r>
              <a:endParaRPr lang="en-US" sz="1600" dirty="0"/>
            </a:p>
          </p:txBody>
        </p:sp>
        <p:sp>
          <p:nvSpPr>
            <p:cNvPr id="72" name="Text Box 24"/>
            <p:cNvSpPr txBox="1">
              <a:spLocks noChangeArrowheads="1"/>
            </p:cNvSpPr>
            <p:nvPr/>
          </p:nvSpPr>
          <p:spPr bwMode="auto">
            <a:xfrm>
              <a:off x="2916" y="3100"/>
              <a:ext cx="935" cy="215"/>
            </a:xfrm>
            <a:prstGeom prst="rect">
              <a:avLst/>
            </a:prstGeom>
            <a:noFill/>
            <a:ln w="9525">
              <a:noFill/>
              <a:miter lim="800000"/>
              <a:headEnd/>
              <a:tailEnd/>
            </a:ln>
            <a:effectLst/>
          </p:spPr>
          <p:txBody>
            <a:bodyPr wrap="none" lIns="90000" tIns="46800" rIns="90000" bIns="46800">
              <a:spAutoFit/>
            </a:bodyPr>
            <a:lstStyle/>
            <a:p>
              <a:pPr algn="ctr"/>
              <a:r>
                <a:rPr lang="en-US" sz="1600" dirty="0" smtClean="0"/>
                <a:t>(temperature)</a:t>
              </a:r>
              <a:r>
                <a:rPr lang="de-DE" sz="1600" dirty="0" smtClean="0"/>
                <a:t> </a:t>
              </a:r>
              <a:endParaRPr lang="en-US" sz="1600" dirty="0"/>
            </a:p>
          </p:txBody>
        </p:sp>
        <p:sp>
          <p:nvSpPr>
            <p:cNvPr id="73" name="Rectangle 25"/>
            <p:cNvSpPr>
              <a:spLocks noChangeArrowheads="1"/>
            </p:cNvSpPr>
            <p:nvPr/>
          </p:nvSpPr>
          <p:spPr bwMode="auto">
            <a:xfrm>
              <a:off x="0" y="2034"/>
              <a:ext cx="5760" cy="0"/>
            </a:xfrm>
            <a:prstGeom prst="rect">
              <a:avLst/>
            </a:prstGeom>
            <a:noFill/>
            <a:ln w="9525">
              <a:noFill/>
              <a:miter lim="800000"/>
              <a:headEnd/>
              <a:tailEnd/>
            </a:ln>
            <a:effectLst/>
          </p:spPr>
          <p:txBody>
            <a:bodyPr wrap="none" lIns="90000" tIns="46800" rIns="90000" bIns="46800" anchor="ctr">
              <a:spAutoFit/>
            </a:bodyPr>
            <a:lstStyle/>
            <a:p>
              <a:endParaRPr lang="en-GB"/>
            </a:p>
          </p:txBody>
        </p:sp>
        <p:graphicFrame>
          <p:nvGraphicFramePr>
            <p:cNvPr id="74" name="Object 26"/>
            <p:cNvGraphicFramePr>
              <a:graphicFrameLocks noChangeAspect="1"/>
            </p:cNvGraphicFramePr>
            <p:nvPr/>
          </p:nvGraphicFramePr>
          <p:xfrm>
            <a:off x="1203" y="2459"/>
            <a:ext cx="2493" cy="496"/>
          </p:xfrm>
          <a:graphic>
            <a:graphicData uri="http://schemas.openxmlformats.org/presentationml/2006/ole">
              <p:oleObj spid="_x0000_s189443" name="Formel" r:id="rId5" imgW="1625400" imgH="317160" progId="Equation.3">
                <p:embed/>
              </p:oleObj>
            </a:graphicData>
          </a:graphic>
        </p:graphicFrame>
        <p:sp>
          <p:nvSpPr>
            <p:cNvPr id="75" name="Text Box 27"/>
            <p:cNvSpPr txBox="1">
              <a:spLocks noChangeArrowheads="1"/>
            </p:cNvSpPr>
            <p:nvPr/>
          </p:nvSpPr>
          <p:spPr bwMode="auto">
            <a:xfrm>
              <a:off x="4006" y="2506"/>
              <a:ext cx="1641" cy="1559"/>
            </a:xfrm>
            <a:prstGeom prst="rect">
              <a:avLst/>
            </a:prstGeom>
            <a:noFill/>
            <a:ln w="9525">
              <a:solidFill>
                <a:schemeClr val="bg2"/>
              </a:solidFill>
              <a:miter lim="800000"/>
              <a:headEnd/>
              <a:tailEnd/>
            </a:ln>
            <a:effectLst/>
          </p:spPr>
          <p:txBody>
            <a:bodyPr wrap="none" lIns="90000" tIns="46800" rIns="90000" bIns="46800">
              <a:spAutoFit/>
            </a:bodyPr>
            <a:lstStyle/>
            <a:p>
              <a:pPr marL="268288" indent="-268288"/>
              <a:r>
                <a:rPr lang="de-DE" sz="1200" i="1" dirty="0"/>
                <a:t>i</a:t>
              </a:r>
              <a:r>
                <a:rPr lang="de-DE" sz="1200" dirty="0"/>
                <a:t>	Index für Gaskomponente</a:t>
              </a:r>
              <a:r>
                <a:rPr lang="en-US" sz="1200" i="1" dirty="0"/>
                <a:t> </a:t>
              </a:r>
            </a:p>
            <a:p>
              <a:pPr marL="268288" indent="-268288"/>
              <a:r>
                <a:rPr lang="en-US" sz="1200" i="1" dirty="0"/>
                <a:t>j	</a:t>
              </a:r>
              <a:r>
                <a:rPr lang="en-US" sz="1200" dirty="0" err="1"/>
                <a:t>Massenstrom</a:t>
              </a:r>
              <a:r>
                <a:rPr lang="en-US" sz="1200" dirty="0"/>
                <a:t> (kg m</a:t>
              </a:r>
              <a:r>
                <a:rPr lang="en-US" sz="1200" baseline="30000" dirty="0"/>
                <a:t>-2 </a:t>
              </a:r>
              <a:r>
                <a:rPr lang="en-US" sz="1200" dirty="0"/>
                <a:t>s</a:t>
              </a:r>
              <a:r>
                <a:rPr lang="en-US" sz="1200" baseline="30000" dirty="0"/>
                <a:t>-1</a:t>
              </a:r>
              <a:r>
                <a:rPr lang="en-US" sz="1200" dirty="0"/>
                <a:t>)</a:t>
              </a:r>
              <a:endParaRPr lang="en-US" sz="1200" i="1" dirty="0"/>
            </a:p>
            <a:p>
              <a:pPr marL="268288" indent="-268288"/>
              <a:r>
                <a:rPr lang="en-US" sz="1200" i="1" dirty="0"/>
                <a:t>q	</a:t>
              </a:r>
              <a:r>
                <a:rPr lang="en-US" sz="1200" dirty="0" err="1"/>
                <a:t>Kond</a:t>
              </a:r>
              <a:r>
                <a:rPr lang="en-US" sz="1200" dirty="0"/>
                <a:t>. </a:t>
              </a:r>
              <a:r>
                <a:rPr lang="en-US" sz="1200" dirty="0" err="1"/>
                <a:t>Wärmestrom</a:t>
              </a:r>
              <a:r>
                <a:rPr lang="en-US" sz="1200" dirty="0"/>
                <a:t> (J m</a:t>
              </a:r>
              <a:r>
                <a:rPr lang="en-US" sz="1200" baseline="30000" dirty="0"/>
                <a:t>-2 </a:t>
              </a:r>
              <a:r>
                <a:rPr lang="en-US" sz="1200" dirty="0"/>
                <a:t>s</a:t>
              </a:r>
              <a:r>
                <a:rPr lang="en-US" sz="1200" baseline="30000" dirty="0"/>
                <a:t>-1</a:t>
              </a:r>
              <a:r>
                <a:rPr lang="en-US" sz="1200" dirty="0"/>
                <a:t>)</a:t>
              </a:r>
              <a:endParaRPr lang="en-US" sz="1200" i="1" dirty="0"/>
            </a:p>
            <a:p>
              <a:pPr marL="268288" indent="-268288"/>
              <a:r>
                <a:rPr lang="en-US" sz="1200" i="1" dirty="0"/>
                <a:t>p	</a:t>
              </a:r>
              <a:r>
                <a:rPr lang="en-US" sz="1200" dirty="0" err="1"/>
                <a:t>Gasdruck</a:t>
              </a:r>
              <a:r>
                <a:rPr lang="en-US" sz="1200" dirty="0"/>
                <a:t> (Pa)</a:t>
              </a:r>
              <a:endParaRPr lang="en-US" sz="1200" i="1" dirty="0"/>
            </a:p>
            <a:p>
              <a:pPr marL="268288" indent="-268288"/>
              <a:r>
                <a:rPr lang="en-US" sz="1200" i="1" dirty="0"/>
                <a:t>T	</a:t>
              </a:r>
              <a:r>
                <a:rPr lang="en-US" sz="1200" dirty="0" err="1"/>
                <a:t>Temperatur</a:t>
              </a:r>
              <a:r>
                <a:rPr lang="en-US" sz="1200" dirty="0"/>
                <a:t> (</a:t>
              </a:r>
              <a:r>
                <a:rPr lang="en-US" sz="1200" dirty="0">
                  <a:sym typeface="Symbol" pitchFamily="18" charset="2"/>
                </a:rPr>
                <a:t></a:t>
              </a:r>
              <a:r>
                <a:rPr lang="en-US" sz="1200" dirty="0"/>
                <a:t>C) </a:t>
              </a:r>
            </a:p>
            <a:p>
              <a:pPr marL="268288" indent="-268288"/>
              <a:r>
                <a:rPr lang="en-US" sz="1200" i="1" dirty="0"/>
                <a:t>t</a:t>
              </a:r>
              <a:r>
                <a:rPr lang="en-US" sz="1200" dirty="0"/>
                <a:t>	</a:t>
              </a:r>
              <a:r>
                <a:rPr lang="en-US" sz="1200" dirty="0" err="1"/>
                <a:t>Zeit</a:t>
              </a:r>
              <a:r>
                <a:rPr lang="en-US" sz="1200" dirty="0"/>
                <a:t> (s)</a:t>
              </a:r>
              <a:endParaRPr lang="en-US" sz="1200" i="1" dirty="0"/>
            </a:p>
            <a:p>
              <a:pPr marL="268288" indent="-268288"/>
              <a:r>
                <a:rPr lang="en-US" sz="1200" i="1" dirty="0">
                  <a:sym typeface="Symbol" pitchFamily="18" charset="2"/>
                </a:rPr>
                <a:t></a:t>
              </a:r>
              <a:r>
                <a:rPr lang="en-US" sz="1200" dirty="0"/>
                <a:t>	</a:t>
              </a:r>
              <a:r>
                <a:rPr lang="en-US" sz="1200" dirty="0" err="1"/>
                <a:t>Dichte</a:t>
              </a:r>
              <a:r>
                <a:rPr lang="en-US" sz="1200" dirty="0"/>
                <a:t> (kg m</a:t>
              </a:r>
              <a:r>
                <a:rPr lang="en-US" sz="1200" baseline="30000" dirty="0"/>
                <a:t>-3</a:t>
              </a:r>
              <a:r>
                <a:rPr lang="en-US" sz="1200" dirty="0"/>
                <a:t>)</a:t>
              </a:r>
              <a:endParaRPr lang="en-US" sz="1200" i="1" dirty="0">
                <a:sym typeface="Symbol" pitchFamily="18" charset="2"/>
              </a:endParaRPr>
            </a:p>
            <a:p>
              <a:pPr marL="268288" indent="-268288"/>
              <a:r>
                <a:rPr lang="en-US" sz="1200" i="1" dirty="0">
                  <a:sym typeface="Symbol" pitchFamily="18" charset="2"/>
                </a:rPr>
                <a:t></a:t>
              </a:r>
              <a:r>
                <a:rPr lang="en-US" sz="1200" dirty="0"/>
                <a:t>	</a:t>
              </a:r>
              <a:r>
                <a:rPr lang="en-US" sz="1200" dirty="0" err="1"/>
                <a:t>Porenanteil</a:t>
              </a:r>
              <a:r>
                <a:rPr lang="en-US" sz="1200" dirty="0"/>
                <a:t> (-)</a:t>
              </a:r>
            </a:p>
            <a:p>
              <a:pPr marL="268288" indent="-268288"/>
              <a:r>
                <a:rPr lang="en-US" sz="1200" i="1" dirty="0"/>
                <a:t>c</a:t>
              </a:r>
              <a:r>
                <a:rPr lang="en-US" sz="1200" dirty="0"/>
                <a:t>	</a:t>
              </a:r>
              <a:r>
                <a:rPr lang="en-US" sz="1200" dirty="0" err="1"/>
                <a:t>Wärmekapazität</a:t>
              </a:r>
              <a:r>
                <a:rPr lang="en-US" sz="1200" dirty="0"/>
                <a:t> (J kg</a:t>
              </a:r>
              <a:r>
                <a:rPr lang="en-US" sz="1200" baseline="30000" dirty="0"/>
                <a:t>-1</a:t>
              </a:r>
              <a:r>
                <a:rPr lang="en-US" sz="1200" dirty="0"/>
                <a:t> K</a:t>
              </a:r>
              <a:r>
                <a:rPr lang="en-US" sz="1200" baseline="30000" dirty="0"/>
                <a:t>-1</a:t>
              </a:r>
              <a:r>
                <a:rPr lang="en-US" sz="1200" dirty="0"/>
                <a:t>)</a:t>
              </a:r>
              <a:r>
                <a:rPr lang="de-DE" sz="1200" dirty="0"/>
                <a:t> </a:t>
              </a:r>
            </a:p>
            <a:p>
              <a:pPr marL="268288" indent="-268288"/>
              <a:r>
                <a:rPr lang="pt-BR" sz="1200" i="1" dirty="0"/>
                <a:t>M	</a:t>
              </a:r>
              <a:r>
                <a:rPr lang="pt-BR" sz="1200" dirty="0"/>
                <a:t>Molmasse (kg mol</a:t>
              </a:r>
              <a:r>
                <a:rPr lang="pt-BR" sz="1200" baseline="30000" dirty="0"/>
                <a:t>-1</a:t>
              </a:r>
              <a:r>
                <a:rPr lang="pt-BR" sz="1200" dirty="0"/>
                <a:t>)</a:t>
              </a:r>
              <a:endParaRPr lang="en-US" sz="1200" i="1" dirty="0"/>
            </a:p>
            <a:p>
              <a:pPr marL="268288" indent="-268288"/>
              <a:r>
                <a:rPr lang="en-US" sz="1200" i="1" dirty="0"/>
                <a:t>r</a:t>
              </a:r>
              <a:r>
                <a:rPr lang="en-US" sz="1200" dirty="0"/>
                <a:t>	</a:t>
              </a:r>
              <a:r>
                <a:rPr lang="en-US" sz="1200" dirty="0" err="1"/>
                <a:t>Umwandlungsrate</a:t>
              </a:r>
              <a:r>
                <a:rPr lang="en-US" sz="1200" dirty="0"/>
                <a:t> (kg m</a:t>
              </a:r>
              <a:r>
                <a:rPr lang="en-US" sz="1200" baseline="30000" dirty="0"/>
                <a:t>-3</a:t>
              </a:r>
              <a:r>
                <a:rPr lang="en-US" sz="1200" dirty="0"/>
                <a:t> s</a:t>
              </a:r>
              <a:r>
                <a:rPr lang="en-US" sz="1200" baseline="30000" dirty="0"/>
                <a:t>-1</a:t>
              </a:r>
              <a:r>
                <a:rPr lang="en-US" sz="1200" dirty="0"/>
                <a:t>)</a:t>
              </a:r>
              <a:endParaRPr lang="pt-BR" sz="1200" i="1" dirty="0"/>
            </a:p>
            <a:p>
              <a:pPr marL="268288" indent="-268288"/>
              <a:r>
                <a:rPr lang="en-US" sz="1200" i="1" dirty="0" err="1"/>
                <a:t>H</a:t>
              </a:r>
              <a:r>
                <a:rPr lang="en-US" sz="1200" i="1" baseline="-25000" dirty="0" err="1"/>
                <a:t>v</a:t>
              </a:r>
              <a:r>
                <a:rPr lang="en-US" sz="1200" dirty="0"/>
                <a:t>	</a:t>
              </a:r>
              <a:r>
                <a:rPr lang="en-US" sz="1200" dirty="0" err="1"/>
                <a:t>Umwandlungswärme</a:t>
              </a:r>
              <a:r>
                <a:rPr lang="en-US" sz="1200" dirty="0"/>
                <a:t> (J kg</a:t>
              </a:r>
              <a:r>
                <a:rPr lang="en-US" sz="1200" baseline="30000" dirty="0"/>
                <a:t>-1</a:t>
              </a:r>
              <a:r>
                <a:rPr lang="en-US" sz="1200" dirty="0"/>
                <a:t>)</a:t>
              </a:r>
            </a:p>
            <a:p>
              <a:pPr marL="268288" indent="-268288"/>
              <a:r>
                <a:rPr lang="pt-BR" sz="1200" i="1" dirty="0"/>
                <a:t>R	</a:t>
              </a:r>
              <a:r>
                <a:rPr lang="pt-BR" sz="1200" dirty="0"/>
                <a:t>Univ. Gaskonstante (J mol</a:t>
              </a:r>
              <a:r>
                <a:rPr lang="pt-BR" sz="1200" baseline="30000" dirty="0"/>
                <a:t>-1 </a:t>
              </a:r>
              <a:r>
                <a:rPr lang="pt-BR" sz="1200" dirty="0"/>
                <a:t>K</a:t>
              </a:r>
              <a:r>
                <a:rPr lang="pt-BR" sz="1200" baseline="30000" dirty="0"/>
                <a:t>-1</a:t>
              </a:r>
              <a:r>
                <a:rPr lang="pt-BR" sz="1200" dirty="0"/>
                <a:t>)</a:t>
              </a:r>
              <a:endParaRPr lang="en-US" sz="1200" dirty="0"/>
            </a:p>
          </p:txBody>
        </p:sp>
        <p:sp>
          <p:nvSpPr>
            <p:cNvPr id="78" name="Text Box 30"/>
            <p:cNvSpPr txBox="1">
              <a:spLocks noChangeArrowheads="1"/>
            </p:cNvSpPr>
            <p:nvPr/>
          </p:nvSpPr>
          <p:spPr bwMode="auto">
            <a:xfrm>
              <a:off x="641" y="3892"/>
              <a:ext cx="3215" cy="173"/>
            </a:xfrm>
            <a:prstGeom prst="rect">
              <a:avLst/>
            </a:prstGeom>
            <a:noFill/>
            <a:ln w="9525">
              <a:noFill/>
              <a:miter lim="800000"/>
              <a:headEnd/>
              <a:tailEnd/>
            </a:ln>
            <a:effectLst/>
          </p:spPr>
          <p:txBody>
            <a:bodyPr wrap="none" lIns="90000" tIns="46800" rIns="90000" bIns="46800">
              <a:spAutoFit/>
            </a:bodyPr>
            <a:lstStyle/>
            <a:p>
              <a:r>
                <a:rPr lang="en-US" sz="1200" dirty="0"/>
                <a:t>Thoemen, H., und P. E. Humphrey (2006): </a:t>
              </a:r>
              <a:r>
                <a:rPr lang="en-US" sz="1200" dirty="0" err="1"/>
                <a:t>Holz</a:t>
              </a:r>
              <a:r>
                <a:rPr lang="en-US" sz="1200" dirty="0"/>
                <a:t> </a:t>
              </a:r>
              <a:r>
                <a:rPr lang="en-US" sz="1200" dirty="0" err="1"/>
                <a:t>Roh</a:t>
              </a:r>
              <a:r>
                <a:rPr lang="en-US" sz="1200" dirty="0"/>
                <a:t>- </a:t>
              </a:r>
              <a:r>
                <a:rPr lang="en-US" sz="1200" dirty="0" err="1"/>
                <a:t>Werkst</a:t>
              </a:r>
              <a:r>
                <a:rPr lang="en-US" sz="1200" dirty="0"/>
                <a:t>. 64(1): 1-10</a:t>
              </a:r>
            </a:p>
          </p:txBody>
        </p:sp>
      </p:gr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0466" name="Rectangle 2"/>
          <p:cNvSpPr>
            <a:spLocks noGrp="1" noChangeArrowheads="1"/>
          </p:cNvSpPr>
          <p:nvPr>
            <p:ph type="title"/>
          </p:nvPr>
        </p:nvSpPr>
        <p:spPr/>
        <p:txBody>
          <a:bodyPr/>
          <a:lstStyle/>
          <a:p>
            <a:r>
              <a:rPr lang="de-DE"/>
              <a:t>Fundamental mechanisms</a:t>
            </a:r>
            <a:endParaRPr lang="en-GB"/>
          </a:p>
        </p:txBody>
      </p:sp>
      <p:pic>
        <p:nvPicPr>
          <p:cNvPr id="13" name="Picture 4" descr="humph94"/>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392886" y="857232"/>
            <a:ext cx="4751145" cy="5643578"/>
          </a:xfrm>
          <a:prstGeom prst="rect">
            <a:avLst/>
          </a:prstGeom>
          <a:noFill/>
          <a:ln w="9525">
            <a:noFill/>
            <a:miter lim="800000"/>
            <a:headEnd/>
            <a:tailEnd/>
          </a:ln>
        </p:spPr>
      </p:pic>
      <p:sp>
        <p:nvSpPr>
          <p:cNvPr id="14" name="Text Box 5"/>
          <p:cNvSpPr txBox="1">
            <a:spLocks noChangeArrowheads="1"/>
          </p:cNvSpPr>
          <p:nvPr/>
        </p:nvSpPr>
        <p:spPr bwMode="auto">
          <a:xfrm>
            <a:off x="4610115" y="6072206"/>
            <a:ext cx="2105025" cy="304800"/>
          </a:xfrm>
          <a:prstGeom prst="rect">
            <a:avLst/>
          </a:prstGeom>
          <a:noFill/>
          <a:ln w="9525">
            <a:noFill/>
            <a:miter lim="800000"/>
            <a:headEnd/>
            <a:tailEnd/>
          </a:ln>
          <a:effectLst/>
        </p:spPr>
        <p:txBody>
          <a:bodyPr wrap="none">
            <a:spAutoFit/>
          </a:bodyPr>
          <a:lstStyle/>
          <a:p>
            <a:pPr eaLnBrk="0" hangingPunct="0"/>
            <a:r>
              <a:rPr lang="de-DE" sz="1400" i="1" dirty="0"/>
              <a:t>Source: Humphrey 1994</a:t>
            </a:r>
          </a:p>
        </p:txBody>
      </p:sp>
      <p:grpSp>
        <p:nvGrpSpPr>
          <p:cNvPr id="2" name="Gruppieren 27"/>
          <p:cNvGrpSpPr/>
          <p:nvPr/>
        </p:nvGrpSpPr>
        <p:grpSpPr>
          <a:xfrm>
            <a:off x="2115214" y="2688410"/>
            <a:ext cx="6293338" cy="3759845"/>
            <a:chOff x="2115214" y="3045600"/>
            <a:chExt cx="6293338" cy="3759845"/>
          </a:xfrm>
        </p:grpSpPr>
        <p:sp>
          <p:nvSpPr>
            <p:cNvPr id="29" name="Oval 10"/>
            <p:cNvSpPr>
              <a:spLocks noChangeArrowheads="1"/>
            </p:cNvSpPr>
            <p:nvPr/>
          </p:nvSpPr>
          <p:spPr bwMode="auto">
            <a:xfrm>
              <a:off x="6834453" y="4493036"/>
              <a:ext cx="1574099" cy="2312409"/>
            </a:xfrm>
            <a:prstGeom prst="ellipse">
              <a:avLst/>
            </a:prstGeom>
            <a:noFill/>
            <a:ln w="38100">
              <a:solidFill>
                <a:srgbClr val="000066"/>
              </a:solidFill>
              <a:round/>
              <a:headEnd/>
              <a:tailEnd/>
            </a:ln>
            <a:effectLst/>
          </p:spPr>
          <p:txBody>
            <a:bodyPr lIns="90000" tIns="46800" rIns="90000" bIns="46800" anchor="ctr">
              <a:noAutofit/>
            </a:bodyPr>
            <a:lstStyle/>
            <a:p>
              <a:endParaRPr lang="de-DE" b="1">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useBgFill="1">
          <p:nvSpPr>
            <p:cNvPr id="30" name="Text Box 11"/>
            <p:cNvSpPr txBox="1">
              <a:spLocks noChangeArrowheads="1"/>
            </p:cNvSpPr>
            <p:nvPr/>
          </p:nvSpPr>
          <p:spPr bwMode="auto">
            <a:xfrm>
              <a:off x="7131953" y="5564787"/>
              <a:ext cx="979487" cy="220662"/>
            </a:xfrm>
            <a:prstGeom prst="rect">
              <a:avLst/>
            </a:prstGeom>
            <a:ln w="9525">
              <a:noFill/>
              <a:miter lim="800000"/>
              <a:headEnd/>
              <a:tailEnd/>
            </a:ln>
            <a:effectLst/>
          </p:spPr>
          <p:txBody>
            <a:bodyPr wrap="none" lIns="18000" tIns="10800" rIns="18000" bIns="10800">
              <a:spAutoFit/>
            </a:bodyPr>
            <a:lstStyle/>
            <a:p>
              <a:r>
                <a:rPr lang="en-US" sz="1300" b="1" dirty="0">
                  <a:solidFill>
                    <a:srgbClr val="000099"/>
                  </a:solidFill>
                </a:rPr>
                <a:t>RHEOLOGY</a:t>
              </a:r>
            </a:p>
          </p:txBody>
        </p:sp>
        <p:grpSp>
          <p:nvGrpSpPr>
            <p:cNvPr id="3" name="Gruppieren 292"/>
            <p:cNvGrpSpPr/>
            <p:nvPr/>
          </p:nvGrpSpPr>
          <p:grpSpPr>
            <a:xfrm rot="20314747">
              <a:off x="2115214" y="3045598"/>
              <a:ext cx="1872000" cy="2382850"/>
              <a:chOff x="571472" y="3571876"/>
              <a:chExt cx="1872000" cy="2382850"/>
            </a:xfrm>
            <a:scene3d>
              <a:camera prst="perspectiveFront" fov="2700000">
                <a:rot lat="20376000" lon="1938000" rev="20112001"/>
              </a:camera>
              <a:lightRig rig="soft" dir="t">
                <a:rot lat="0" lon="0" rev="0"/>
              </a:lightRig>
            </a:scene3d>
          </p:grpSpPr>
          <p:sp>
            <p:nvSpPr>
              <p:cNvPr id="32" name="Rectangle 8"/>
              <p:cNvSpPr>
                <a:spLocks noChangeArrowheads="1"/>
              </p:cNvSpPr>
              <p:nvPr/>
            </p:nvSpPr>
            <p:spPr bwMode="auto">
              <a:xfrm>
                <a:off x="571472" y="5213264"/>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sp>
            <p:nvSpPr>
              <p:cNvPr id="33" name="Rectangle 9"/>
              <p:cNvSpPr>
                <a:spLocks noChangeArrowheads="1"/>
              </p:cNvSpPr>
              <p:nvPr/>
            </p:nvSpPr>
            <p:spPr bwMode="auto">
              <a:xfrm>
                <a:off x="571472" y="4113126"/>
                <a:ext cx="1872000" cy="216000"/>
              </a:xfrm>
              <a:prstGeom prst="rect">
                <a:avLst/>
              </a:prstGeom>
              <a:gradFill rotWithShape="1">
                <a:gsLst>
                  <a:gs pos="0">
                    <a:srgbClr val="969696">
                      <a:gamma/>
                      <a:shade val="46275"/>
                      <a:invGamma/>
                    </a:srgbClr>
                  </a:gs>
                  <a:gs pos="100000">
                    <a:srgbClr val="969696"/>
                  </a:gs>
                </a:gsLst>
                <a:lin ang="5400000" scaled="1"/>
              </a:gradFill>
              <a:ln w="9525">
                <a:noFill/>
                <a:miter lim="800000"/>
                <a:headEnd/>
                <a:tailEnd/>
              </a:ln>
              <a:effectLst>
                <a:outerShdw blurRad="127000" dist="38100" dir="2700000" algn="ctr">
                  <a:srgbClr val="000000">
                    <a:alpha val="45000"/>
                  </a:srgbClr>
                </a:outerShdw>
              </a:effectLst>
              <a:sp3d prstMaterial="translucentPowder">
                <a:bevelT w="203200" h="50800" prst="softRound"/>
              </a:sp3d>
            </p:spPr>
            <p:txBody>
              <a:bodyPr wrap="none" lIns="90000" tIns="46800" rIns="90000" bIns="46800" anchor="ctr"/>
              <a:lstStyle/>
              <a:p>
                <a:endParaRPr lang="en-US"/>
              </a:p>
            </p:txBody>
          </p:sp>
          <p:pic>
            <p:nvPicPr>
              <p:cNvPr id="34" name="Picture 10"/>
              <p:cNvPicPr>
                <a:picLocks noChangeAspect="1" noChangeArrowheads="1"/>
              </p:cNvPicPr>
              <p:nvPr/>
            </p:nvPicPr>
            <p:blipFill>
              <a:blip r:embed="rId4" cstate="print">
                <a:lum bright="20000"/>
              </a:blip>
              <a:srcRect/>
              <a:stretch>
                <a:fillRect/>
              </a:stretch>
            </p:blipFill>
            <p:spPr bwMode="auto">
              <a:xfrm>
                <a:off x="636588" y="4329025"/>
                <a:ext cx="1728788" cy="884240"/>
              </a:xfrm>
              <a:prstGeom prst="rect">
                <a:avLst/>
              </a:prstGeom>
              <a:noFill/>
              <a:ln w="9525">
                <a:noFill/>
                <a:miter lim="800000"/>
                <a:headEnd/>
                <a:tailEnd/>
              </a:ln>
              <a:effectLst>
                <a:outerShdw blurRad="127000" dist="38100" dir="2700000" algn="ctr">
                  <a:srgbClr val="000000">
                    <a:alpha val="45000"/>
                  </a:srgbClr>
                </a:outerShdw>
              </a:effectLst>
              <a:sp3d prstMaterial="translucentPowder">
                <a:bevelT w="203200" h="50800" prst="softRound"/>
              </a:sp3d>
            </p:spPr>
          </p:pic>
          <p:grpSp>
            <p:nvGrpSpPr>
              <p:cNvPr id="4" name="Group 258"/>
              <p:cNvGrpSpPr>
                <a:grpSpLocks/>
              </p:cNvGrpSpPr>
              <p:nvPr/>
            </p:nvGrpSpPr>
            <p:grpSpPr bwMode="auto">
              <a:xfrm>
                <a:off x="1000100" y="3571876"/>
                <a:ext cx="254000" cy="527050"/>
                <a:chOff x="4961" y="1573"/>
                <a:chExt cx="296" cy="445"/>
              </a:xfrm>
            </p:grpSpPr>
            <p:sp>
              <p:nvSpPr>
                <p:cNvPr id="45" name="Freeform 259"/>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6" name="Freeform 260"/>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5" name="Group 261"/>
              <p:cNvGrpSpPr>
                <a:grpSpLocks/>
              </p:cNvGrpSpPr>
              <p:nvPr/>
            </p:nvGrpSpPr>
            <p:grpSpPr bwMode="auto">
              <a:xfrm>
                <a:off x="1000100" y="5429264"/>
                <a:ext cx="254000" cy="525462"/>
                <a:chOff x="4961" y="2610"/>
                <a:chExt cx="296" cy="443"/>
              </a:xfrm>
            </p:grpSpPr>
            <p:sp>
              <p:nvSpPr>
                <p:cNvPr id="43" name="Freeform 262"/>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4" name="Freeform 263"/>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6" name="Group 264"/>
              <p:cNvGrpSpPr>
                <a:grpSpLocks/>
              </p:cNvGrpSpPr>
              <p:nvPr/>
            </p:nvGrpSpPr>
            <p:grpSpPr bwMode="auto">
              <a:xfrm>
                <a:off x="1763687" y="3571876"/>
                <a:ext cx="254000" cy="527050"/>
                <a:chOff x="4961" y="1573"/>
                <a:chExt cx="296" cy="445"/>
              </a:xfrm>
            </p:grpSpPr>
            <p:sp>
              <p:nvSpPr>
                <p:cNvPr id="41" name="Freeform 265"/>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2" name="Freeform 266"/>
                <p:cNvSpPr>
                  <a:spLocks/>
                </p:cNvSpPr>
                <p:nvPr/>
              </p:nvSpPr>
              <p:spPr bwMode="auto">
                <a:xfrm>
                  <a:off x="4961" y="1573"/>
                  <a:ext cx="296" cy="445"/>
                </a:xfrm>
                <a:custGeom>
                  <a:avLst/>
                  <a:gdLst/>
                  <a:ahLst/>
                  <a:cxnLst>
                    <a:cxn ang="0">
                      <a:pos x="0" y="145"/>
                    </a:cxn>
                    <a:cxn ang="0">
                      <a:pos x="81" y="145"/>
                    </a:cxn>
                    <a:cxn ang="0">
                      <a:pos x="81" y="0"/>
                    </a:cxn>
                    <a:cxn ang="0">
                      <a:pos x="215" y="0"/>
                    </a:cxn>
                    <a:cxn ang="0">
                      <a:pos x="215" y="145"/>
                    </a:cxn>
                    <a:cxn ang="0">
                      <a:pos x="296" y="145"/>
                    </a:cxn>
                    <a:cxn ang="0">
                      <a:pos x="148" y="445"/>
                    </a:cxn>
                    <a:cxn ang="0">
                      <a:pos x="0" y="145"/>
                    </a:cxn>
                  </a:cxnLst>
                  <a:rect l="0" t="0" r="r" b="b"/>
                  <a:pathLst>
                    <a:path w="296" h="445">
                      <a:moveTo>
                        <a:pt x="0" y="145"/>
                      </a:moveTo>
                      <a:lnTo>
                        <a:pt x="81" y="145"/>
                      </a:lnTo>
                      <a:lnTo>
                        <a:pt x="81" y="0"/>
                      </a:lnTo>
                      <a:lnTo>
                        <a:pt x="215" y="0"/>
                      </a:lnTo>
                      <a:lnTo>
                        <a:pt x="215" y="145"/>
                      </a:lnTo>
                      <a:lnTo>
                        <a:pt x="296" y="145"/>
                      </a:lnTo>
                      <a:lnTo>
                        <a:pt x="148" y="445"/>
                      </a:lnTo>
                      <a:lnTo>
                        <a:pt x="0" y="145"/>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nvGrpSpPr>
              <p:cNvPr id="7" name="Group 267"/>
              <p:cNvGrpSpPr>
                <a:grpSpLocks/>
              </p:cNvGrpSpPr>
              <p:nvPr/>
            </p:nvGrpSpPr>
            <p:grpSpPr bwMode="auto">
              <a:xfrm>
                <a:off x="1763687" y="5429264"/>
                <a:ext cx="254000" cy="525462"/>
                <a:chOff x="4961" y="2610"/>
                <a:chExt cx="296" cy="443"/>
              </a:xfrm>
            </p:grpSpPr>
            <p:sp>
              <p:nvSpPr>
                <p:cNvPr id="39" name="Freeform 268"/>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9525">
                  <a:noFill/>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sp>
              <p:nvSpPr>
                <p:cNvPr id="40" name="Freeform 269"/>
                <p:cNvSpPr>
                  <a:spLocks/>
                </p:cNvSpPr>
                <p:nvPr/>
              </p:nvSpPr>
              <p:spPr bwMode="auto">
                <a:xfrm>
                  <a:off x="4961" y="2610"/>
                  <a:ext cx="296" cy="443"/>
                </a:xfrm>
                <a:custGeom>
                  <a:avLst/>
                  <a:gdLst/>
                  <a:ahLst/>
                  <a:cxnLst>
                    <a:cxn ang="0">
                      <a:pos x="0" y="299"/>
                    </a:cxn>
                    <a:cxn ang="0">
                      <a:pos x="81" y="299"/>
                    </a:cxn>
                    <a:cxn ang="0">
                      <a:pos x="81" y="443"/>
                    </a:cxn>
                    <a:cxn ang="0">
                      <a:pos x="215" y="443"/>
                    </a:cxn>
                    <a:cxn ang="0">
                      <a:pos x="215" y="299"/>
                    </a:cxn>
                    <a:cxn ang="0">
                      <a:pos x="296" y="299"/>
                    </a:cxn>
                    <a:cxn ang="0">
                      <a:pos x="148" y="0"/>
                    </a:cxn>
                    <a:cxn ang="0">
                      <a:pos x="0" y="299"/>
                    </a:cxn>
                  </a:cxnLst>
                  <a:rect l="0" t="0" r="r" b="b"/>
                  <a:pathLst>
                    <a:path w="296" h="443">
                      <a:moveTo>
                        <a:pt x="0" y="299"/>
                      </a:moveTo>
                      <a:lnTo>
                        <a:pt x="81" y="299"/>
                      </a:lnTo>
                      <a:lnTo>
                        <a:pt x="81" y="443"/>
                      </a:lnTo>
                      <a:lnTo>
                        <a:pt x="215" y="443"/>
                      </a:lnTo>
                      <a:lnTo>
                        <a:pt x="215" y="299"/>
                      </a:lnTo>
                      <a:lnTo>
                        <a:pt x="296" y="299"/>
                      </a:lnTo>
                      <a:lnTo>
                        <a:pt x="148" y="0"/>
                      </a:lnTo>
                      <a:lnTo>
                        <a:pt x="0" y="299"/>
                      </a:lnTo>
                      <a:close/>
                    </a:path>
                  </a:pathLst>
                </a:custGeom>
                <a:solidFill>
                  <a:schemeClr val="tx1"/>
                </a:solidFill>
                <a:ln w="15875" cap="rnd">
                  <a:noFill/>
                  <a:prstDash val="solid"/>
                  <a:round/>
                  <a:headEnd/>
                  <a:tailEnd/>
                </a:ln>
                <a:effectLst>
                  <a:outerShdw blurRad="127000" dist="38100" dir="2700000" algn="ctr">
                    <a:srgbClr val="000000">
                      <a:alpha val="45000"/>
                    </a:srgbClr>
                  </a:outerShdw>
                </a:effectLst>
                <a:sp3d prstMaterial="translucentPowder">
                  <a:bevelT w="203200" h="50800" prst="softRound"/>
                </a:sp3d>
              </p:spPr>
              <p:txBody>
                <a:bodyPr/>
                <a:lstStyle/>
                <a:p>
                  <a:endParaRPr lang="en-US"/>
                </a:p>
              </p:txBody>
            </p:sp>
          </p:grpSp>
        </p:grpSp>
      </p:grpSp>
      <p:sp>
        <p:nvSpPr>
          <p:cNvPr id="47" name="Text Box 15"/>
          <p:cNvSpPr txBox="1">
            <a:spLocks noChangeArrowheads="1"/>
          </p:cNvSpPr>
          <p:nvPr/>
        </p:nvSpPr>
        <p:spPr bwMode="auto">
          <a:xfrm>
            <a:off x="571472" y="4487859"/>
            <a:ext cx="2038350" cy="1541463"/>
          </a:xfrm>
          <a:prstGeom prst="rect">
            <a:avLst/>
          </a:prstGeom>
          <a:noFill/>
          <a:ln w="9525">
            <a:noFill/>
            <a:miter lim="800000"/>
            <a:headEnd/>
            <a:tailEnd/>
          </a:ln>
          <a:effectLst/>
        </p:spPr>
        <p:txBody>
          <a:bodyPr wrap="none">
            <a:spAutoFit/>
          </a:bodyPr>
          <a:lstStyle/>
          <a:p>
            <a:pPr>
              <a:buFontTx/>
              <a:buChar char="•"/>
            </a:pPr>
            <a:r>
              <a:rPr lang="en-US" dirty="0"/>
              <a:t> </a:t>
            </a:r>
            <a:r>
              <a:rPr lang="en-US" sz="900" dirty="0"/>
              <a:t> </a:t>
            </a:r>
            <a:r>
              <a:rPr lang="en-US" dirty="0"/>
              <a:t>Deformation </a:t>
            </a:r>
            <a:br>
              <a:rPr lang="en-US" dirty="0"/>
            </a:br>
            <a:r>
              <a:rPr lang="en-US" dirty="0"/>
              <a:t>   processes</a:t>
            </a:r>
          </a:p>
          <a:p>
            <a:endParaRPr lang="en-US" sz="500" dirty="0"/>
          </a:p>
          <a:p>
            <a:pPr>
              <a:buFontTx/>
              <a:buChar char="•"/>
            </a:pPr>
            <a:r>
              <a:rPr lang="en-US" dirty="0"/>
              <a:t> </a:t>
            </a:r>
            <a:r>
              <a:rPr lang="en-US" sz="1000" dirty="0"/>
              <a:t> </a:t>
            </a:r>
            <a:r>
              <a:rPr lang="en-US" dirty="0"/>
              <a:t>Development of </a:t>
            </a:r>
            <a:br>
              <a:rPr lang="en-US" dirty="0"/>
            </a:br>
            <a:r>
              <a:rPr lang="en-US" dirty="0"/>
              <a:t>   internal stresses</a:t>
            </a:r>
          </a:p>
          <a:p>
            <a:endParaRPr lang="en-US" dirty="0"/>
          </a:p>
        </p:txBody>
      </p:sp>
      <p:sp>
        <p:nvSpPr>
          <p:cNvPr id="25" name="Textfeld 24"/>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Text Box 3"/>
          <p:cNvSpPr txBox="1">
            <a:spLocks noChangeArrowheads="1"/>
          </p:cNvSpPr>
          <p:nvPr/>
        </p:nvSpPr>
        <p:spPr bwMode="auto">
          <a:xfrm>
            <a:off x="669925" y="685800"/>
            <a:ext cx="2114550" cy="457200"/>
          </a:xfrm>
          <a:prstGeom prst="rect">
            <a:avLst/>
          </a:prstGeom>
          <a:solidFill>
            <a:srgbClr val="FFFFCC"/>
          </a:solidFill>
          <a:ln w="9525">
            <a:noFill/>
            <a:miter lim="800000"/>
            <a:headEnd/>
            <a:tailEnd/>
          </a:ln>
          <a:effectLst>
            <a:outerShdw dist="107763" dir="2700000" algn="ctr" rotWithShape="0">
              <a:srgbClr val="DDDDDD"/>
            </a:outerShdw>
          </a:effectLst>
        </p:spPr>
        <p:txBody>
          <a:bodyPr wrap="none" lIns="90000" tIns="46800" rIns="90000" bIns="46800">
            <a:spAutoFit/>
          </a:bodyPr>
          <a:lstStyle/>
          <a:p>
            <a:r>
              <a:rPr lang="en-US" sz="2400">
                <a:solidFill>
                  <a:srgbClr val="990000"/>
                </a:solidFill>
              </a:rPr>
              <a:t>Density profile</a:t>
            </a:r>
          </a:p>
        </p:txBody>
      </p:sp>
      <p:grpSp>
        <p:nvGrpSpPr>
          <p:cNvPr id="2" name="Group 5"/>
          <p:cNvGrpSpPr>
            <a:grpSpLocks/>
          </p:cNvGrpSpPr>
          <p:nvPr/>
        </p:nvGrpSpPr>
        <p:grpSpPr bwMode="auto">
          <a:xfrm>
            <a:off x="611560" y="1143000"/>
            <a:ext cx="5900738" cy="5059363"/>
            <a:chOff x="672" y="720"/>
            <a:chExt cx="3717" cy="3187"/>
          </a:xfrm>
        </p:grpSpPr>
        <p:sp>
          <p:nvSpPr>
            <p:cNvPr id="271366" name="Oval 6"/>
            <p:cNvSpPr>
              <a:spLocks noChangeArrowheads="1"/>
            </p:cNvSpPr>
            <p:nvPr/>
          </p:nvSpPr>
          <p:spPr bwMode="auto">
            <a:xfrm>
              <a:off x="1155" y="720"/>
              <a:ext cx="3234" cy="3100"/>
            </a:xfrm>
            <a:prstGeom prst="ellipse">
              <a:avLst/>
            </a:prstGeom>
            <a:gradFill rotWithShape="0">
              <a:gsLst>
                <a:gs pos="0">
                  <a:srgbClr val="808080"/>
                </a:gs>
                <a:gs pos="100000">
                  <a:srgbClr val="808080">
                    <a:gamma/>
                    <a:shade val="46275"/>
                    <a:invGamma/>
                  </a:srgbClr>
                </a:gs>
              </a:gsLst>
              <a:lin ang="5400000" scaled="1"/>
            </a:gradFill>
            <a:ln w="38100">
              <a:solidFill>
                <a:schemeClr val="tx1"/>
              </a:solidFill>
              <a:round/>
              <a:headEnd/>
              <a:tailEnd/>
            </a:ln>
            <a:effectLst/>
          </p:spPr>
          <p:txBody>
            <a:bodyPr wrap="none" anchor="ctr"/>
            <a:lstStyle/>
            <a:p>
              <a:pPr algn="ctr"/>
              <a:endParaRPr lang="en-US" sz="2400">
                <a:latin typeface="Times New Roman" pitchFamily="18" charset="0"/>
              </a:endParaRPr>
            </a:p>
          </p:txBody>
        </p:sp>
        <p:sp>
          <p:nvSpPr>
            <p:cNvPr id="271367" name="Rectangle 7" descr="Kork"/>
            <p:cNvSpPr>
              <a:spLocks noChangeArrowheads="1"/>
            </p:cNvSpPr>
            <p:nvPr/>
          </p:nvSpPr>
          <p:spPr bwMode="auto">
            <a:xfrm>
              <a:off x="1221" y="1778"/>
              <a:ext cx="2337" cy="1007"/>
            </a:xfrm>
            <a:prstGeom prst="rect">
              <a:avLst/>
            </a:prstGeom>
            <a:blipFill dpi="0" rotWithShape="0">
              <a:blip r:embed="rId3" cstate="print"/>
              <a:srcRect/>
              <a:tile tx="0" ty="0" sx="100000" sy="100000" flip="none" algn="tl"/>
            </a:blipFill>
            <a:ln w="9525">
              <a:solidFill>
                <a:schemeClr val="tx1"/>
              </a:solidFill>
              <a:miter lim="800000"/>
              <a:headEnd/>
              <a:tailEnd/>
            </a:ln>
            <a:effectLst/>
          </p:spPr>
          <p:txBody>
            <a:bodyPr wrap="none" anchor="ctr"/>
            <a:lstStyle/>
            <a:p>
              <a:pPr algn="ctr"/>
              <a:endParaRPr lang="en-US" sz="4000" b="1">
                <a:solidFill>
                  <a:schemeClr val="bg1"/>
                </a:solidFill>
                <a:latin typeface="Times New Roman" pitchFamily="18" charset="0"/>
              </a:endParaRPr>
            </a:p>
          </p:txBody>
        </p:sp>
        <p:sp>
          <p:nvSpPr>
            <p:cNvPr id="271368" name="Rectangle 8"/>
            <p:cNvSpPr>
              <a:spLocks noChangeArrowheads="1"/>
            </p:cNvSpPr>
            <p:nvPr/>
          </p:nvSpPr>
          <p:spPr bwMode="auto">
            <a:xfrm>
              <a:off x="1317" y="2791"/>
              <a:ext cx="2592" cy="240"/>
            </a:xfrm>
            <a:prstGeom prst="rect">
              <a:avLst/>
            </a:prstGeom>
            <a:solidFill>
              <a:srgbClr val="C0C0C0"/>
            </a:solidFill>
            <a:ln w="9525">
              <a:solidFill>
                <a:schemeClr val="tx1"/>
              </a:solidFill>
              <a:miter lim="800000"/>
              <a:headEnd/>
              <a:tailEnd/>
            </a:ln>
            <a:effectLst/>
          </p:spPr>
          <p:txBody>
            <a:bodyPr wrap="none" anchor="ctr"/>
            <a:lstStyle/>
            <a:p>
              <a:pPr algn="ctr"/>
              <a:endParaRPr lang="en-US" sz="2400">
                <a:latin typeface="Times New Roman" pitchFamily="18" charset="0"/>
              </a:endParaRPr>
            </a:p>
          </p:txBody>
        </p:sp>
        <p:sp>
          <p:nvSpPr>
            <p:cNvPr id="271369" name="AutoShape 9"/>
            <p:cNvSpPr>
              <a:spLocks noChangeArrowheads="1"/>
            </p:cNvSpPr>
            <p:nvPr/>
          </p:nvSpPr>
          <p:spPr bwMode="auto">
            <a:xfrm>
              <a:off x="1221" y="2791"/>
              <a:ext cx="768" cy="240"/>
            </a:xfrm>
            <a:custGeom>
              <a:avLst/>
              <a:gdLst>
                <a:gd name="G0" fmla="+- 2784 0 0"/>
                <a:gd name="G1" fmla="+- 21600 0 2784"/>
                <a:gd name="G2" fmla="*/ 2784 1 2"/>
                <a:gd name="G3" fmla="+- 21600 0 G2"/>
                <a:gd name="G4" fmla="+/ 2784 21600 2"/>
                <a:gd name="G5" fmla="+/ G1 0 2"/>
                <a:gd name="G6" fmla="*/ 21600 21600 2784"/>
                <a:gd name="G7" fmla="*/ G6 1 2"/>
                <a:gd name="G8" fmla="+- 21600 0 G7"/>
                <a:gd name="G9" fmla="*/ 21600 1 2"/>
                <a:gd name="G10" fmla="+- 2784 0 G9"/>
                <a:gd name="G11" fmla="?: G10 G8 0"/>
                <a:gd name="G12" fmla="?: G10 G7 21600"/>
                <a:gd name="T0" fmla="*/ 20208 w 21600"/>
                <a:gd name="T1" fmla="*/ 10800 h 21600"/>
                <a:gd name="T2" fmla="*/ 10800 w 21600"/>
                <a:gd name="T3" fmla="*/ 21600 h 21600"/>
                <a:gd name="T4" fmla="*/ 1392 w 21600"/>
                <a:gd name="T5" fmla="*/ 10800 h 21600"/>
                <a:gd name="T6" fmla="*/ 10800 w 21600"/>
                <a:gd name="T7" fmla="*/ 0 h 21600"/>
                <a:gd name="T8" fmla="*/ 3192 w 21600"/>
                <a:gd name="T9" fmla="*/ 3192 h 21600"/>
                <a:gd name="T10" fmla="*/ 18408 w 21600"/>
                <a:gd name="T11" fmla="*/ 18408 h 21600"/>
              </a:gdLst>
              <a:ahLst/>
              <a:cxnLst>
                <a:cxn ang="0">
                  <a:pos x="T0" y="T1"/>
                </a:cxn>
                <a:cxn ang="0">
                  <a:pos x="T2" y="T3"/>
                </a:cxn>
                <a:cxn ang="0">
                  <a:pos x="T4" y="T5"/>
                </a:cxn>
                <a:cxn ang="0">
                  <a:pos x="T6" y="T7"/>
                </a:cxn>
              </a:cxnLst>
              <a:rect l="T8" t="T9" r="T10" b="T11"/>
              <a:pathLst>
                <a:path w="21600" h="21600">
                  <a:moveTo>
                    <a:pt x="0" y="0"/>
                  </a:moveTo>
                  <a:lnTo>
                    <a:pt x="2784" y="21600"/>
                  </a:lnTo>
                  <a:lnTo>
                    <a:pt x="18816" y="21600"/>
                  </a:lnTo>
                  <a:lnTo>
                    <a:pt x="21600" y="0"/>
                  </a:lnTo>
                  <a:close/>
                </a:path>
              </a:pathLst>
            </a:custGeom>
            <a:solidFill>
              <a:srgbClr val="C0C0C0"/>
            </a:solidFill>
            <a:ln w="9525">
              <a:solidFill>
                <a:schemeClr val="tx1"/>
              </a:solidFill>
              <a:miter lim="800000"/>
              <a:headEnd/>
              <a:tailEnd/>
            </a:ln>
            <a:effectLst/>
          </p:spPr>
          <p:txBody>
            <a:bodyPr wrap="none" anchor="ctr"/>
            <a:lstStyle/>
            <a:p>
              <a:endParaRPr lang="en-GB"/>
            </a:p>
          </p:txBody>
        </p:sp>
        <p:sp>
          <p:nvSpPr>
            <p:cNvPr id="271370" name="Rectangle 10"/>
            <p:cNvSpPr>
              <a:spLocks noChangeArrowheads="1"/>
            </p:cNvSpPr>
            <p:nvPr/>
          </p:nvSpPr>
          <p:spPr bwMode="auto">
            <a:xfrm>
              <a:off x="1835" y="2801"/>
              <a:ext cx="194" cy="220"/>
            </a:xfrm>
            <a:prstGeom prst="rect">
              <a:avLst/>
            </a:prstGeom>
            <a:solidFill>
              <a:srgbClr val="C0C0C0"/>
            </a:solidFill>
            <a:ln w="9525">
              <a:noFill/>
              <a:miter lim="800000"/>
              <a:headEnd/>
              <a:tailEnd/>
            </a:ln>
            <a:effectLst/>
          </p:spPr>
          <p:txBody>
            <a:bodyPr wrap="none" anchor="ctr"/>
            <a:lstStyle/>
            <a:p>
              <a:endParaRPr lang="en-GB"/>
            </a:p>
          </p:txBody>
        </p:sp>
        <p:sp>
          <p:nvSpPr>
            <p:cNvPr id="271371" name="Rectangle 11"/>
            <p:cNvSpPr>
              <a:spLocks noChangeArrowheads="1"/>
            </p:cNvSpPr>
            <p:nvPr/>
          </p:nvSpPr>
          <p:spPr bwMode="auto">
            <a:xfrm flipV="1">
              <a:off x="1365" y="1523"/>
              <a:ext cx="2544" cy="240"/>
            </a:xfrm>
            <a:prstGeom prst="rect">
              <a:avLst/>
            </a:prstGeom>
            <a:solidFill>
              <a:srgbClr val="C0C0C0"/>
            </a:solidFill>
            <a:ln w="9525">
              <a:solidFill>
                <a:schemeClr val="tx1"/>
              </a:solidFill>
              <a:miter lim="800000"/>
              <a:headEnd/>
              <a:tailEnd/>
            </a:ln>
            <a:effectLst/>
          </p:spPr>
          <p:txBody>
            <a:bodyPr wrap="none" anchor="ctr"/>
            <a:lstStyle/>
            <a:p>
              <a:endParaRPr lang="en-GB"/>
            </a:p>
          </p:txBody>
        </p:sp>
        <p:sp>
          <p:nvSpPr>
            <p:cNvPr id="271372" name="AutoShape 12"/>
            <p:cNvSpPr>
              <a:spLocks noChangeArrowheads="1"/>
            </p:cNvSpPr>
            <p:nvPr/>
          </p:nvSpPr>
          <p:spPr bwMode="auto">
            <a:xfrm flipV="1">
              <a:off x="1269" y="1523"/>
              <a:ext cx="768" cy="240"/>
            </a:xfrm>
            <a:custGeom>
              <a:avLst/>
              <a:gdLst>
                <a:gd name="G0" fmla="+- 2784 0 0"/>
                <a:gd name="G1" fmla="+- 21600 0 2784"/>
                <a:gd name="G2" fmla="*/ 2784 1 2"/>
                <a:gd name="G3" fmla="+- 21600 0 G2"/>
                <a:gd name="G4" fmla="+/ 2784 21600 2"/>
                <a:gd name="G5" fmla="+/ G1 0 2"/>
                <a:gd name="G6" fmla="*/ 21600 21600 2784"/>
                <a:gd name="G7" fmla="*/ G6 1 2"/>
                <a:gd name="G8" fmla="+- 21600 0 G7"/>
                <a:gd name="G9" fmla="*/ 21600 1 2"/>
                <a:gd name="G10" fmla="+- 2784 0 G9"/>
                <a:gd name="G11" fmla="?: G10 G8 0"/>
                <a:gd name="G12" fmla="?: G10 G7 21600"/>
                <a:gd name="T0" fmla="*/ 20208 w 21600"/>
                <a:gd name="T1" fmla="*/ 10800 h 21600"/>
                <a:gd name="T2" fmla="*/ 10800 w 21600"/>
                <a:gd name="T3" fmla="*/ 21600 h 21600"/>
                <a:gd name="T4" fmla="*/ 1392 w 21600"/>
                <a:gd name="T5" fmla="*/ 10800 h 21600"/>
                <a:gd name="T6" fmla="*/ 10800 w 21600"/>
                <a:gd name="T7" fmla="*/ 0 h 21600"/>
                <a:gd name="T8" fmla="*/ 3192 w 21600"/>
                <a:gd name="T9" fmla="*/ 3192 h 21600"/>
                <a:gd name="T10" fmla="*/ 18408 w 21600"/>
                <a:gd name="T11" fmla="*/ 18408 h 21600"/>
              </a:gdLst>
              <a:ahLst/>
              <a:cxnLst>
                <a:cxn ang="0">
                  <a:pos x="T0" y="T1"/>
                </a:cxn>
                <a:cxn ang="0">
                  <a:pos x="T2" y="T3"/>
                </a:cxn>
                <a:cxn ang="0">
                  <a:pos x="T4" y="T5"/>
                </a:cxn>
                <a:cxn ang="0">
                  <a:pos x="T6" y="T7"/>
                </a:cxn>
              </a:cxnLst>
              <a:rect l="T8" t="T9" r="T10" b="T11"/>
              <a:pathLst>
                <a:path w="21600" h="21600">
                  <a:moveTo>
                    <a:pt x="0" y="0"/>
                  </a:moveTo>
                  <a:lnTo>
                    <a:pt x="2784" y="21600"/>
                  </a:lnTo>
                  <a:lnTo>
                    <a:pt x="18816" y="21600"/>
                  </a:lnTo>
                  <a:lnTo>
                    <a:pt x="21600" y="0"/>
                  </a:lnTo>
                  <a:close/>
                </a:path>
              </a:pathLst>
            </a:custGeom>
            <a:solidFill>
              <a:srgbClr val="C0C0C0"/>
            </a:solidFill>
            <a:ln w="9525">
              <a:solidFill>
                <a:schemeClr val="tx1"/>
              </a:solidFill>
              <a:miter lim="800000"/>
              <a:headEnd/>
              <a:tailEnd/>
            </a:ln>
            <a:effectLst/>
          </p:spPr>
          <p:txBody>
            <a:bodyPr wrap="none" anchor="ctr"/>
            <a:lstStyle/>
            <a:p>
              <a:endParaRPr lang="en-GB"/>
            </a:p>
          </p:txBody>
        </p:sp>
        <p:sp>
          <p:nvSpPr>
            <p:cNvPr id="271373" name="Rectangle 13"/>
            <p:cNvSpPr>
              <a:spLocks noChangeArrowheads="1"/>
            </p:cNvSpPr>
            <p:nvPr/>
          </p:nvSpPr>
          <p:spPr bwMode="auto">
            <a:xfrm flipV="1">
              <a:off x="1883" y="1533"/>
              <a:ext cx="194" cy="220"/>
            </a:xfrm>
            <a:prstGeom prst="rect">
              <a:avLst/>
            </a:prstGeom>
            <a:solidFill>
              <a:srgbClr val="C0C0C0"/>
            </a:solidFill>
            <a:ln w="9525">
              <a:noFill/>
              <a:miter lim="800000"/>
              <a:headEnd/>
              <a:tailEnd/>
            </a:ln>
            <a:effectLst/>
          </p:spPr>
          <p:txBody>
            <a:bodyPr wrap="none" anchor="ctr"/>
            <a:lstStyle/>
            <a:p>
              <a:endParaRPr lang="en-GB"/>
            </a:p>
          </p:txBody>
        </p:sp>
        <p:sp>
          <p:nvSpPr>
            <p:cNvPr id="271374" name="Oval 14" descr="Kork"/>
            <p:cNvSpPr>
              <a:spLocks noChangeArrowheads="1"/>
            </p:cNvSpPr>
            <p:nvPr/>
          </p:nvSpPr>
          <p:spPr bwMode="auto">
            <a:xfrm>
              <a:off x="1173" y="1780"/>
              <a:ext cx="146" cy="1025"/>
            </a:xfrm>
            <a:prstGeom prst="ellipse">
              <a:avLst/>
            </a:prstGeom>
            <a:blipFill dpi="0" rotWithShape="0">
              <a:blip r:embed="rId3" cstate="print"/>
              <a:srcRect/>
              <a:tile tx="0" ty="0" sx="100000" sy="100000" flip="none" algn="tl"/>
            </a:blipFill>
            <a:ln w="9525">
              <a:noFill/>
              <a:round/>
              <a:headEnd/>
              <a:tailEnd/>
            </a:ln>
            <a:effectLst/>
          </p:spPr>
          <p:txBody>
            <a:bodyPr wrap="none" anchor="ctr"/>
            <a:lstStyle/>
            <a:p>
              <a:endParaRPr lang="en-GB"/>
            </a:p>
          </p:txBody>
        </p:sp>
        <p:grpSp>
          <p:nvGrpSpPr>
            <p:cNvPr id="3" name="Group 15"/>
            <p:cNvGrpSpPr>
              <a:grpSpLocks/>
            </p:cNvGrpSpPr>
            <p:nvPr/>
          </p:nvGrpSpPr>
          <p:grpSpPr bwMode="auto">
            <a:xfrm>
              <a:off x="672" y="721"/>
              <a:ext cx="3704" cy="3186"/>
              <a:chOff x="1371" y="734"/>
              <a:chExt cx="3704" cy="3186"/>
            </a:xfrm>
          </p:grpSpPr>
          <p:sp>
            <p:nvSpPr>
              <p:cNvPr id="271376" name="Line 16"/>
              <p:cNvSpPr>
                <a:spLocks noChangeShapeType="1"/>
              </p:cNvSpPr>
              <p:nvPr/>
            </p:nvSpPr>
            <p:spPr bwMode="auto">
              <a:xfrm flipH="1">
                <a:off x="1371" y="3323"/>
                <a:ext cx="867" cy="597"/>
              </a:xfrm>
              <a:prstGeom prst="line">
                <a:avLst/>
              </a:prstGeom>
              <a:noFill/>
              <a:ln w="342900">
                <a:solidFill>
                  <a:schemeClr val="tx1"/>
                </a:solidFill>
                <a:round/>
                <a:headEnd/>
                <a:tailEnd/>
              </a:ln>
              <a:effectLst/>
            </p:spPr>
            <p:txBody>
              <a:bodyPr/>
              <a:lstStyle/>
              <a:p>
                <a:endParaRPr lang="en-GB"/>
              </a:p>
            </p:txBody>
          </p:sp>
          <p:sp>
            <p:nvSpPr>
              <p:cNvPr id="271377" name="Line 17"/>
              <p:cNvSpPr>
                <a:spLocks noChangeShapeType="1"/>
              </p:cNvSpPr>
              <p:nvPr/>
            </p:nvSpPr>
            <p:spPr bwMode="auto">
              <a:xfrm flipH="1">
                <a:off x="1371" y="3228"/>
                <a:ext cx="867" cy="623"/>
              </a:xfrm>
              <a:prstGeom prst="line">
                <a:avLst/>
              </a:prstGeom>
              <a:noFill/>
              <a:ln w="38100">
                <a:solidFill>
                  <a:schemeClr val="bg2"/>
                </a:solidFill>
                <a:round/>
                <a:headEnd/>
                <a:tailEnd/>
              </a:ln>
              <a:effectLst/>
            </p:spPr>
            <p:txBody>
              <a:bodyPr/>
              <a:lstStyle/>
              <a:p>
                <a:endParaRPr lang="en-GB"/>
              </a:p>
            </p:txBody>
          </p:sp>
          <p:sp>
            <p:nvSpPr>
              <p:cNvPr id="271378" name="Oval 18"/>
              <p:cNvSpPr>
                <a:spLocks noChangeArrowheads="1"/>
              </p:cNvSpPr>
              <p:nvPr/>
            </p:nvSpPr>
            <p:spPr bwMode="auto">
              <a:xfrm>
                <a:off x="1841" y="747"/>
                <a:ext cx="3234" cy="3098"/>
              </a:xfrm>
              <a:prstGeom prst="ellipse">
                <a:avLst/>
              </a:prstGeom>
              <a:noFill/>
              <a:ln w="152400">
                <a:solidFill>
                  <a:schemeClr val="tx1"/>
                </a:solidFill>
                <a:round/>
                <a:headEnd/>
                <a:tailEnd/>
              </a:ln>
              <a:effectLst/>
            </p:spPr>
            <p:txBody>
              <a:bodyPr wrap="none" anchor="ctr"/>
              <a:lstStyle/>
              <a:p>
                <a:endParaRPr lang="en-GB"/>
              </a:p>
            </p:txBody>
          </p:sp>
          <p:sp>
            <p:nvSpPr>
              <p:cNvPr id="271379" name="Oval 19"/>
              <p:cNvSpPr>
                <a:spLocks noChangeArrowheads="1"/>
              </p:cNvSpPr>
              <p:nvPr/>
            </p:nvSpPr>
            <p:spPr bwMode="auto">
              <a:xfrm>
                <a:off x="1809" y="734"/>
                <a:ext cx="3234" cy="3100"/>
              </a:xfrm>
              <a:prstGeom prst="ellipse">
                <a:avLst/>
              </a:prstGeom>
              <a:noFill/>
              <a:ln w="38100">
                <a:solidFill>
                  <a:schemeClr val="folHlink"/>
                </a:solidFill>
                <a:round/>
                <a:headEnd/>
                <a:tailEnd/>
              </a:ln>
              <a:effectLst/>
            </p:spPr>
            <p:txBody>
              <a:bodyPr wrap="none" anchor="ctr"/>
              <a:lstStyle/>
              <a:p>
                <a:endParaRPr lang="en-GB"/>
              </a:p>
            </p:txBody>
          </p:sp>
        </p:grpSp>
        <p:grpSp>
          <p:nvGrpSpPr>
            <p:cNvPr id="4" name="Group 20"/>
            <p:cNvGrpSpPr>
              <a:grpSpLocks/>
            </p:cNvGrpSpPr>
            <p:nvPr/>
          </p:nvGrpSpPr>
          <p:grpSpPr bwMode="auto">
            <a:xfrm>
              <a:off x="2736" y="1800"/>
              <a:ext cx="256" cy="960"/>
              <a:chOff x="4640" y="1800"/>
              <a:chExt cx="256" cy="960"/>
            </a:xfrm>
          </p:grpSpPr>
          <p:sp>
            <p:nvSpPr>
              <p:cNvPr id="271381" name="Freeform 21"/>
              <p:cNvSpPr>
                <a:spLocks/>
              </p:cNvSpPr>
              <p:nvPr/>
            </p:nvSpPr>
            <p:spPr bwMode="auto">
              <a:xfrm>
                <a:off x="4640" y="1800"/>
                <a:ext cx="256" cy="480"/>
              </a:xfrm>
              <a:custGeom>
                <a:avLst/>
                <a:gdLst/>
                <a:ahLst/>
                <a:cxnLst>
                  <a:cxn ang="0">
                    <a:pos x="144" y="0"/>
                  </a:cxn>
                  <a:cxn ang="0">
                    <a:pos x="240" y="144"/>
                  </a:cxn>
                  <a:cxn ang="0">
                    <a:pos x="48" y="336"/>
                  </a:cxn>
                  <a:cxn ang="0">
                    <a:pos x="0" y="480"/>
                  </a:cxn>
                </a:cxnLst>
                <a:rect l="0" t="0" r="r" b="b"/>
                <a:pathLst>
                  <a:path w="256" h="480">
                    <a:moveTo>
                      <a:pt x="144" y="0"/>
                    </a:moveTo>
                    <a:cubicBezTo>
                      <a:pt x="200" y="44"/>
                      <a:pt x="256" y="88"/>
                      <a:pt x="240" y="144"/>
                    </a:cubicBezTo>
                    <a:cubicBezTo>
                      <a:pt x="224" y="200"/>
                      <a:pt x="88" y="280"/>
                      <a:pt x="48" y="336"/>
                    </a:cubicBezTo>
                    <a:cubicBezTo>
                      <a:pt x="8" y="392"/>
                      <a:pt x="4" y="436"/>
                      <a:pt x="0" y="480"/>
                    </a:cubicBezTo>
                  </a:path>
                </a:pathLst>
              </a:custGeom>
              <a:noFill/>
              <a:ln w="63500">
                <a:solidFill>
                  <a:schemeClr val="bg1"/>
                </a:solidFill>
                <a:round/>
                <a:headEnd/>
                <a:tailEnd/>
              </a:ln>
              <a:effectLst/>
            </p:spPr>
            <p:txBody>
              <a:bodyPr/>
              <a:lstStyle/>
              <a:p>
                <a:endParaRPr lang="en-GB"/>
              </a:p>
            </p:txBody>
          </p:sp>
          <p:sp>
            <p:nvSpPr>
              <p:cNvPr id="271382" name="Freeform 22"/>
              <p:cNvSpPr>
                <a:spLocks/>
              </p:cNvSpPr>
              <p:nvPr/>
            </p:nvSpPr>
            <p:spPr bwMode="auto">
              <a:xfrm flipV="1">
                <a:off x="4640" y="2280"/>
                <a:ext cx="256" cy="480"/>
              </a:xfrm>
              <a:custGeom>
                <a:avLst/>
                <a:gdLst/>
                <a:ahLst/>
                <a:cxnLst>
                  <a:cxn ang="0">
                    <a:pos x="144" y="0"/>
                  </a:cxn>
                  <a:cxn ang="0">
                    <a:pos x="240" y="144"/>
                  </a:cxn>
                  <a:cxn ang="0">
                    <a:pos x="48" y="336"/>
                  </a:cxn>
                  <a:cxn ang="0">
                    <a:pos x="0" y="480"/>
                  </a:cxn>
                </a:cxnLst>
                <a:rect l="0" t="0" r="r" b="b"/>
                <a:pathLst>
                  <a:path w="256" h="480">
                    <a:moveTo>
                      <a:pt x="144" y="0"/>
                    </a:moveTo>
                    <a:cubicBezTo>
                      <a:pt x="200" y="44"/>
                      <a:pt x="256" y="88"/>
                      <a:pt x="240" y="144"/>
                    </a:cubicBezTo>
                    <a:cubicBezTo>
                      <a:pt x="224" y="200"/>
                      <a:pt x="88" y="280"/>
                      <a:pt x="48" y="336"/>
                    </a:cubicBezTo>
                    <a:cubicBezTo>
                      <a:pt x="8" y="392"/>
                      <a:pt x="4" y="436"/>
                      <a:pt x="0" y="480"/>
                    </a:cubicBezTo>
                  </a:path>
                </a:pathLst>
              </a:custGeom>
              <a:noFill/>
              <a:ln w="63500">
                <a:solidFill>
                  <a:schemeClr val="bg1"/>
                </a:solidFill>
                <a:round/>
                <a:headEnd/>
                <a:tailEnd/>
              </a:ln>
              <a:effectLst/>
            </p:spPr>
            <p:txBody>
              <a:bodyPr/>
              <a:lstStyle/>
              <a:p>
                <a:endParaRPr lang="en-GB"/>
              </a:p>
            </p:txBody>
          </p:sp>
        </p:grpSp>
        <p:sp>
          <p:nvSpPr>
            <p:cNvPr id="271383" name="Line 23"/>
            <p:cNvSpPr>
              <a:spLocks noChangeShapeType="1"/>
            </p:cNvSpPr>
            <p:nvPr/>
          </p:nvSpPr>
          <p:spPr bwMode="auto">
            <a:xfrm>
              <a:off x="2544" y="2784"/>
              <a:ext cx="720" cy="0"/>
            </a:xfrm>
            <a:prstGeom prst="line">
              <a:avLst/>
            </a:prstGeom>
            <a:noFill/>
            <a:ln w="63500">
              <a:solidFill>
                <a:schemeClr val="tx1"/>
              </a:solidFill>
              <a:round/>
              <a:headEnd/>
              <a:tailEnd type="triangle" w="med" len="med"/>
            </a:ln>
            <a:effectLst/>
          </p:spPr>
          <p:txBody>
            <a:bodyPr/>
            <a:lstStyle/>
            <a:p>
              <a:endParaRPr lang="en-GB"/>
            </a:p>
          </p:txBody>
        </p:sp>
        <p:sp>
          <p:nvSpPr>
            <p:cNvPr id="271384" name="Line 24"/>
            <p:cNvSpPr>
              <a:spLocks noChangeShapeType="1"/>
            </p:cNvSpPr>
            <p:nvPr/>
          </p:nvSpPr>
          <p:spPr bwMode="auto">
            <a:xfrm rot="-5400000">
              <a:off x="2040" y="2280"/>
              <a:ext cx="1008" cy="0"/>
            </a:xfrm>
            <a:prstGeom prst="line">
              <a:avLst/>
            </a:prstGeom>
            <a:noFill/>
            <a:ln w="63500">
              <a:solidFill>
                <a:schemeClr val="tx1"/>
              </a:solidFill>
              <a:round/>
              <a:headEnd/>
              <a:tailEnd/>
            </a:ln>
            <a:effectLst/>
          </p:spPr>
          <p:txBody>
            <a:bodyPr/>
            <a:lstStyle/>
            <a:p>
              <a:endParaRPr lang="en-GB"/>
            </a:p>
          </p:txBody>
        </p:sp>
        <p:sp>
          <p:nvSpPr>
            <p:cNvPr id="271385" name="Text Box 25"/>
            <p:cNvSpPr txBox="1">
              <a:spLocks noChangeArrowheads="1"/>
            </p:cNvSpPr>
            <p:nvPr/>
          </p:nvSpPr>
          <p:spPr bwMode="auto">
            <a:xfrm>
              <a:off x="1882" y="3022"/>
              <a:ext cx="1333" cy="288"/>
            </a:xfrm>
            <a:prstGeom prst="rect">
              <a:avLst/>
            </a:prstGeom>
            <a:noFill/>
            <a:ln w="9525">
              <a:noFill/>
              <a:miter lim="800000"/>
              <a:headEnd/>
              <a:tailEnd/>
            </a:ln>
            <a:effectLst/>
          </p:spPr>
          <p:txBody>
            <a:bodyPr wrap="none">
              <a:spAutoFit/>
            </a:bodyPr>
            <a:lstStyle/>
            <a:p>
              <a:r>
                <a:rPr lang="de-DE" sz="2400" i="1" dirty="0" err="1">
                  <a:solidFill>
                    <a:schemeClr val="bg1"/>
                  </a:solidFill>
                  <a:latin typeface="Tahoma" pitchFamily="34" charset="0"/>
                </a:rPr>
                <a:t>Density</a:t>
              </a:r>
              <a:r>
                <a:rPr lang="de-DE" sz="2400" i="1" dirty="0">
                  <a:solidFill>
                    <a:schemeClr val="bg1"/>
                  </a:solidFill>
                  <a:latin typeface="Tahoma" pitchFamily="34" charset="0"/>
                </a:rPr>
                <a:t> </a:t>
              </a:r>
              <a:r>
                <a:rPr lang="de-DE" sz="2400" i="1" dirty="0" err="1">
                  <a:solidFill>
                    <a:schemeClr val="bg1"/>
                  </a:solidFill>
                  <a:latin typeface="Tahoma" pitchFamily="34" charset="0"/>
                </a:rPr>
                <a:t>profile</a:t>
              </a:r>
              <a:endParaRPr lang="de-DE" sz="2400" i="1" dirty="0">
                <a:solidFill>
                  <a:schemeClr val="bg1"/>
                </a:solidFill>
                <a:latin typeface="Tahoma" pitchFamily="34" charset="0"/>
              </a:endParaRPr>
            </a:p>
          </p:txBody>
        </p:sp>
        <p:sp>
          <p:nvSpPr>
            <p:cNvPr id="271386" name="Line 26"/>
            <p:cNvSpPr>
              <a:spLocks noChangeShapeType="1"/>
            </p:cNvSpPr>
            <p:nvPr/>
          </p:nvSpPr>
          <p:spPr bwMode="auto">
            <a:xfrm>
              <a:off x="2544" y="1776"/>
              <a:ext cx="720" cy="0"/>
            </a:xfrm>
            <a:prstGeom prst="line">
              <a:avLst/>
            </a:prstGeom>
            <a:noFill/>
            <a:ln w="63500">
              <a:solidFill>
                <a:schemeClr val="tx1"/>
              </a:solidFill>
              <a:round/>
              <a:headEnd/>
              <a:tailEnd type="triangle" w="med" len="med"/>
            </a:ln>
            <a:effectLst/>
          </p:spPr>
          <p:txBody>
            <a:bodyPr/>
            <a:lstStyle/>
            <a:p>
              <a:endParaRPr lang="en-GB"/>
            </a:p>
          </p:txBody>
        </p:sp>
        <p:sp>
          <p:nvSpPr>
            <p:cNvPr id="271387" name="Line 27"/>
            <p:cNvSpPr>
              <a:spLocks noChangeShapeType="1"/>
            </p:cNvSpPr>
            <p:nvPr/>
          </p:nvSpPr>
          <p:spPr bwMode="auto">
            <a:xfrm>
              <a:off x="1824" y="1524"/>
              <a:ext cx="336" cy="0"/>
            </a:xfrm>
            <a:prstGeom prst="line">
              <a:avLst/>
            </a:prstGeom>
            <a:noFill/>
            <a:ln w="9525">
              <a:solidFill>
                <a:schemeClr val="tx1"/>
              </a:solidFill>
              <a:round/>
              <a:headEnd/>
              <a:tailEnd/>
            </a:ln>
            <a:effectLst/>
          </p:spPr>
          <p:txBody>
            <a:bodyPr/>
            <a:lstStyle/>
            <a:p>
              <a:endParaRPr lang="en-GB"/>
            </a:p>
          </p:txBody>
        </p:sp>
      </p:grpSp>
      <p:sp>
        <p:nvSpPr>
          <p:cNvPr id="271394" name="AutoShape 34"/>
          <p:cNvSpPr>
            <a:spLocks noChangeArrowheads="1"/>
          </p:cNvSpPr>
          <p:nvPr/>
        </p:nvSpPr>
        <p:spPr bwMode="auto">
          <a:xfrm flipH="1">
            <a:off x="7524328" y="3140968"/>
            <a:ext cx="1371600" cy="1219200"/>
          </a:xfrm>
          <a:custGeom>
            <a:avLst/>
            <a:gdLst>
              <a:gd name="G0" fmla="+- -5699909 0 0"/>
              <a:gd name="G1" fmla="+- 11661839 0 0"/>
              <a:gd name="G2" fmla="+- -5699909 0 11661839"/>
              <a:gd name="G3" fmla="+- 10800 0 0"/>
              <a:gd name="G4" fmla="+- 0 0 -5699909"/>
              <a:gd name="T0" fmla="*/ 360 256 1"/>
              <a:gd name="T1" fmla="*/ 0 256 1"/>
              <a:gd name="G5" fmla="+- G2 T0 T1"/>
              <a:gd name="G6" fmla="?: G2 G2 G5"/>
              <a:gd name="G7" fmla="+- 0 0 G6"/>
              <a:gd name="G8" fmla="+- 7576 0 0"/>
              <a:gd name="G9" fmla="+- 0 0 11661839"/>
              <a:gd name="G10" fmla="+- 7576 0 2700"/>
              <a:gd name="G11" fmla="cos G10 -5699909"/>
              <a:gd name="G12" fmla="sin G10 -5699909"/>
              <a:gd name="G13" fmla="cos 13500 -5699909"/>
              <a:gd name="G14" fmla="sin 13500 -5699909"/>
              <a:gd name="G15" fmla="+- G11 10800 0"/>
              <a:gd name="G16" fmla="+- G12 10800 0"/>
              <a:gd name="G17" fmla="+- G13 10800 0"/>
              <a:gd name="G18" fmla="+- G14 10800 0"/>
              <a:gd name="G19" fmla="*/ 7576 1 2"/>
              <a:gd name="G20" fmla="+- G19 5400 0"/>
              <a:gd name="G21" fmla="cos G20 -5699909"/>
              <a:gd name="G22" fmla="sin G20 -5699909"/>
              <a:gd name="G23" fmla="+- G21 10800 0"/>
              <a:gd name="G24" fmla="+- G12 G23 G22"/>
              <a:gd name="G25" fmla="+- G22 G23 G11"/>
              <a:gd name="G26" fmla="cos 10800 -5699909"/>
              <a:gd name="G27" fmla="sin 10800 -5699909"/>
              <a:gd name="G28" fmla="cos 7576 -5699909"/>
              <a:gd name="G29" fmla="sin 7576 -5699909"/>
              <a:gd name="G30" fmla="+- G26 10800 0"/>
              <a:gd name="G31" fmla="+- G27 10800 0"/>
              <a:gd name="G32" fmla="+- G28 10800 0"/>
              <a:gd name="G33" fmla="+- G29 10800 0"/>
              <a:gd name="G34" fmla="+- G19 5400 0"/>
              <a:gd name="G35" fmla="cos G34 11661839"/>
              <a:gd name="G36" fmla="sin G34 11661839"/>
              <a:gd name="G37" fmla="+/ 11661839 -5699909 2"/>
              <a:gd name="T2" fmla="*/ 180 256 1"/>
              <a:gd name="T3" fmla="*/ 0 256 1"/>
              <a:gd name="G38" fmla="+- G37 T2 T3"/>
              <a:gd name="G39" fmla="?: G2 G37 G38"/>
              <a:gd name="G40" fmla="cos 10800 G39"/>
              <a:gd name="G41" fmla="sin 10800 G39"/>
              <a:gd name="G42" fmla="cos 7576 G39"/>
              <a:gd name="G43" fmla="sin 7576 G39"/>
              <a:gd name="G44" fmla="+- G40 10800 0"/>
              <a:gd name="G45" fmla="+- G41 10800 0"/>
              <a:gd name="G46" fmla="+- G42 10800 0"/>
              <a:gd name="G47" fmla="+- G43 10800 0"/>
              <a:gd name="G48" fmla="+- G35 10800 0"/>
              <a:gd name="G49" fmla="+- G36 10800 0"/>
              <a:gd name="T4" fmla="*/ 3228 w 21600"/>
              <a:gd name="T5" fmla="*/ 3098 h 21600"/>
              <a:gd name="T6" fmla="*/ 1617 w 21600"/>
              <a:gd name="T7" fmla="*/ 11129 h 21600"/>
              <a:gd name="T8" fmla="*/ 5488 w 21600"/>
              <a:gd name="T9" fmla="*/ 5397 h 21600"/>
              <a:gd name="T10" fmla="*/ 11512 w 21600"/>
              <a:gd name="T11" fmla="*/ -2682 h 21600"/>
              <a:gd name="T12" fmla="*/ 15591 w 21600"/>
              <a:gd name="T13" fmla="*/ 1852 h 21600"/>
              <a:gd name="T14" fmla="*/ 11057 w 21600"/>
              <a:gd name="T15" fmla="*/ 593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1199" y="3234"/>
                </a:moveTo>
                <a:cubicBezTo>
                  <a:pt x="11066" y="3227"/>
                  <a:pt x="10933" y="3224"/>
                  <a:pt x="10800" y="3224"/>
                </a:cubicBezTo>
                <a:cubicBezTo>
                  <a:pt x="6615" y="3224"/>
                  <a:pt x="3224" y="6615"/>
                  <a:pt x="3224" y="10800"/>
                </a:cubicBezTo>
                <a:cubicBezTo>
                  <a:pt x="3223" y="10890"/>
                  <a:pt x="3225" y="10981"/>
                  <a:pt x="3228" y="11071"/>
                </a:cubicBezTo>
                <a:lnTo>
                  <a:pt x="6" y="11187"/>
                </a:lnTo>
                <a:cubicBezTo>
                  <a:pt x="2" y="11058"/>
                  <a:pt x="0" y="10929"/>
                  <a:pt x="0" y="10800"/>
                </a:cubicBezTo>
                <a:cubicBezTo>
                  <a:pt x="0" y="4835"/>
                  <a:pt x="4835" y="0"/>
                  <a:pt x="10800" y="0"/>
                </a:cubicBezTo>
                <a:cubicBezTo>
                  <a:pt x="10990" y="-1"/>
                  <a:pt x="11180" y="5"/>
                  <a:pt x="11370" y="15"/>
                </a:cubicBezTo>
                <a:lnTo>
                  <a:pt x="11512" y="-2682"/>
                </a:lnTo>
                <a:lnTo>
                  <a:pt x="15591" y="1852"/>
                </a:lnTo>
                <a:lnTo>
                  <a:pt x="11057" y="5930"/>
                </a:lnTo>
                <a:lnTo>
                  <a:pt x="11199" y="3234"/>
                </a:lnTo>
                <a:close/>
              </a:path>
            </a:pathLst>
          </a:custGeom>
          <a:solidFill>
            <a:srgbClr val="FF0000"/>
          </a:solidFill>
          <a:ln w="9525">
            <a:solidFill>
              <a:schemeClr val="tx1"/>
            </a:solidFill>
            <a:miter lim="800000"/>
            <a:headEnd/>
            <a:tailEnd/>
          </a:ln>
          <a:effectLst/>
        </p:spPr>
        <p:txBody>
          <a:bodyPr wrap="none" anchor="ctr"/>
          <a:lstStyle/>
          <a:p>
            <a:endParaRPr lang="en-GB"/>
          </a:p>
        </p:txBody>
      </p:sp>
      <p:sp>
        <p:nvSpPr>
          <p:cNvPr id="271395" name="Rectangle 35"/>
          <p:cNvSpPr>
            <a:spLocks noChangeArrowheads="1"/>
          </p:cNvSpPr>
          <p:nvPr/>
        </p:nvSpPr>
        <p:spPr bwMode="auto">
          <a:xfrm>
            <a:off x="609600" y="50800"/>
            <a:ext cx="7772400" cy="457200"/>
          </a:xfrm>
          <a:prstGeom prst="rect">
            <a:avLst/>
          </a:prstGeom>
          <a:noFill/>
          <a:ln w="9525">
            <a:noFill/>
            <a:miter lim="800000"/>
            <a:headEnd/>
            <a:tailEnd/>
          </a:ln>
          <a:effectLst/>
        </p:spPr>
        <p:txBody>
          <a:bodyPr anchor="ctr"/>
          <a:lstStyle/>
          <a:p>
            <a:r>
              <a:rPr lang="de-DE" sz="2400" b="1">
                <a:solidFill>
                  <a:srgbClr val="990000"/>
                </a:solidFill>
              </a:rPr>
              <a:t>Rheology</a:t>
            </a:r>
            <a:endParaRPr lang="en-GB" sz="2400" b="1">
              <a:solidFill>
                <a:srgbClr val="990000"/>
              </a:solidFill>
            </a:endParaRPr>
          </a:p>
        </p:txBody>
      </p:sp>
      <p:sp>
        <p:nvSpPr>
          <p:cNvPr id="34" name="Textfeld 3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pic>
        <p:nvPicPr>
          <p:cNvPr id="250882" name="Picture 2"/>
          <p:cNvPicPr>
            <a:picLocks noChangeAspect="1" noChangeArrowheads="1"/>
          </p:cNvPicPr>
          <p:nvPr/>
        </p:nvPicPr>
        <p:blipFill>
          <a:blip r:embed="rId4" cstate="print"/>
          <a:srcRect/>
          <a:stretch>
            <a:fillRect/>
          </a:stretch>
        </p:blipFill>
        <p:spPr bwMode="auto">
          <a:xfrm>
            <a:off x="5076056" y="3789040"/>
            <a:ext cx="3370249" cy="236232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9555" name="Text Box 3"/>
          <p:cNvSpPr txBox="1">
            <a:spLocks noChangeArrowheads="1"/>
          </p:cNvSpPr>
          <p:nvPr/>
        </p:nvSpPr>
        <p:spPr bwMode="auto">
          <a:xfrm>
            <a:off x="669925" y="685800"/>
            <a:ext cx="7078663" cy="457200"/>
          </a:xfrm>
          <a:prstGeom prst="rect">
            <a:avLst/>
          </a:prstGeom>
          <a:solidFill>
            <a:srgbClr val="FFFFCC"/>
          </a:solidFill>
          <a:ln w="9525">
            <a:noFill/>
            <a:miter lim="800000"/>
            <a:headEnd/>
            <a:tailEnd/>
          </a:ln>
          <a:effectLst>
            <a:outerShdw dist="107763" dir="2700000" algn="ctr" rotWithShape="0">
              <a:srgbClr val="DDDDDD"/>
            </a:outerShdw>
          </a:effectLst>
        </p:spPr>
        <p:txBody>
          <a:bodyPr wrap="none" lIns="90000" tIns="46800" rIns="90000" bIns="46800">
            <a:spAutoFit/>
          </a:bodyPr>
          <a:lstStyle/>
          <a:p>
            <a:r>
              <a:rPr lang="en-US" sz="2400">
                <a:solidFill>
                  <a:srgbClr val="990000"/>
                </a:solidFill>
              </a:rPr>
              <a:t>Effect of temperature and moisture on densification</a:t>
            </a:r>
          </a:p>
        </p:txBody>
      </p:sp>
      <p:sp>
        <p:nvSpPr>
          <p:cNvPr id="279557" name="Text Box 5"/>
          <p:cNvSpPr txBox="1">
            <a:spLocks noChangeArrowheads="1"/>
          </p:cNvSpPr>
          <p:nvPr/>
        </p:nvSpPr>
        <p:spPr bwMode="auto">
          <a:xfrm>
            <a:off x="6659563" y="2076450"/>
            <a:ext cx="1893887" cy="457200"/>
          </a:xfrm>
          <a:prstGeom prst="rect">
            <a:avLst/>
          </a:prstGeom>
          <a:noFill/>
          <a:ln w="9525">
            <a:noFill/>
            <a:miter lim="800000"/>
            <a:headEnd/>
            <a:tailEnd/>
          </a:ln>
          <a:effectLst/>
        </p:spPr>
        <p:txBody>
          <a:bodyPr wrap="none">
            <a:spAutoFit/>
          </a:bodyPr>
          <a:lstStyle/>
          <a:p>
            <a:r>
              <a:rPr lang="de-DE" sz="2400" i="1">
                <a:sym typeface="Symbol" pitchFamily="18" charset="2"/>
              </a:rPr>
              <a:t> = 3 N/mm</a:t>
            </a:r>
            <a:r>
              <a:rPr lang="de-DE" sz="2400" i="1" baseline="30000">
                <a:sym typeface="Symbol" pitchFamily="18" charset="2"/>
              </a:rPr>
              <a:t>2</a:t>
            </a:r>
            <a:endParaRPr lang="de-DE" sz="2400" i="1"/>
          </a:p>
        </p:txBody>
      </p:sp>
      <p:sp>
        <p:nvSpPr>
          <p:cNvPr id="279558" name="Text Box 6"/>
          <p:cNvSpPr txBox="1">
            <a:spLocks noChangeArrowheads="1"/>
          </p:cNvSpPr>
          <p:nvPr/>
        </p:nvSpPr>
        <p:spPr bwMode="auto">
          <a:xfrm>
            <a:off x="722313" y="2057400"/>
            <a:ext cx="1681162" cy="822325"/>
          </a:xfrm>
          <a:prstGeom prst="rect">
            <a:avLst/>
          </a:prstGeom>
          <a:noFill/>
          <a:ln w="9525">
            <a:noFill/>
            <a:miter lim="800000"/>
            <a:headEnd/>
            <a:tailEnd/>
          </a:ln>
          <a:effectLst/>
        </p:spPr>
        <p:txBody>
          <a:bodyPr wrap="none">
            <a:spAutoFit/>
          </a:bodyPr>
          <a:lstStyle/>
          <a:p>
            <a:pPr algn="r"/>
            <a:r>
              <a:rPr lang="de-DE" sz="2400" b="1" i="1">
                <a:solidFill>
                  <a:srgbClr val="990000"/>
                </a:solidFill>
              </a:rPr>
              <a:t>T</a:t>
            </a:r>
            <a:r>
              <a:rPr lang="de-DE" sz="2400" b="1" i="1" baseline="-25000">
                <a:solidFill>
                  <a:srgbClr val="990000"/>
                </a:solidFill>
              </a:rPr>
              <a:t>1</a:t>
            </a:r>
            <a:r>
              <a:rPr lang="de-DE" sz="2400" b="1" i="1">
                <a:solidFill>
                  <a:srgbClr val="990000"/>
                </a:solidFill>
              </a:rPr>
              <a:t> = 110°C</a:t>
            </a:r>
          </a:p>
          <a:p>
            <a:pPr algn="r"/>
            <a:r>
              <a:rPr lang="de-DE" sz="2400" b="1" i="1">
                <a:solidFill>
                  <a:srgbClr val="990000"/>
                </a:solidFill>
              </a:rPr>
              <a:t>u</a:t>
            </a:r>
            <a:r>
              <a:rPr lang="de-DE" sz="2400" b="1" i="1" baseline="-25000">
                <a:solidFill>
                  <a:srgbClr val="990000"/>
                </a:solidFill>
              </a:rPr>
              <a:t>1</a:t>
            </a:r>
            <a:r>
              <a:rPr lang="de-DE" sz="2400" b="1" i="1">
                <a:solidFill>
                  <a:srgbClr val="990000"/>
                </a:solidFill>
              </a:rPr>
              <a:t> = 10%</a:t>
            </a:r>
          </a:p>
        </p:txBody>
      </p:sp>
      <p:sp>
        <p:nvSpPr>
          <p:cNvPr id="279559" name="Text Box 7"/>
          <p:cNvSpPr txBox="1">
            <a:spLocks noChangeArrowheads="1"/>
          </p:cNvSpPr>
          <p:nvPr/>
        </p:nvSpPr>
        <p:spPr bwMode="auto">
          <a:xfrm>
            <a:off x="919163" y="3352800"/>
            <a:ext cx="1484312" cy="822325"/>
          </a:xfrm>
          <a:prstGeom prst="rect">
            <a:avLst/>
          </a:prstGeom>
          <a:noFill/>
          <a:ln w="9525">
            <a:noFill/>
            <a:miter lim="800000"/>
            <a:headEnd/>
            <a:tailEnd/>
          </a:ln>
          <a:effectLst/>
        </p:spPr>
        <p:txBody>
          <a:bodyPr wrap="none">
            <a:spAutoFit/>
          </a:bodyPr>
          <a:lstStyle/>
          <a:p>
            <a:pPr algn="r"/>
            <a:r>
              <a:rPr lang="de-DE" sz="2400" b="1" i="1">
                <a:solidFill>
                  <a:srgbClr val="000099"/>
                </a:solidFill>
              </a:rPr>
              <a:t>T</a:t>
            </a:r>
            <a:r>
              <a:rPr lang="de-DE" sz="2400" b="1" i="1" baseline="-25000">
                <a:solidFill>
                  <a:srgbClr val="000099"/>
                </a:solidFill>
              </a:rPr>
              <a:t>2 </a:t>
            </a:r>
            <a:r>
              <a:rPr lang="de-DE" sz="2400" b="1" i="1">
                <a:solidFill>
                  <a:srgbClr val="000099"/>
                </a:solidFill>
              </a:rPr>
              <a:t>= 20°C</a:t>
            </a:r>
          </a:p>
          <a:p>
            <a:pPr algn="r"/>
            <a:r>
              <a:rPr lang="de-DE" sz="2400" b="1" i="1">
                <a:solidFill>
                  <a:srgbClr val="000099"/>
                </a:solidFill>
              </a:rPr>
              <a:t>u</a:t>
            </a:r>
            <a:r>
              <a:rPr lang="de-DE" sz="2400" b="1" i="1" baseline="-25000">
                <a:solidFill>
                  <a:srgbClr val="000099"/>
                </a:solidFill>
              </a:rPr>
              <a:t>2</a:t>
            </a:r>
            <a:r>
              <a:rPr lang="de-DE" sz="2400" b="1" i="1">
                <a:solidFill>
                  <a:srgbClr val="000099"/>
                </a:solidFill>
              </a:rPr>
              <a:t> = 5%</a:t>
            </a:r>
          </a:p>
        </p:txBody>
      </p:sp>
      <p:sp>
        <p:nvSpPr>
          <p:cNvPr id="279560" name="Line 8"/>
          <p:cNvSpPr>
            <a:spLocks noChangeShapeType="1"/>
          </p:cNvSpPr>
          <p:nvPr/>
        </p:nvSpPr>
        <p:spPr bwMode="auto">
          <a:xfrm>
            <a:off x="4648200" y="3124200"/>
            <a:ext cx="990600" cy="304800"/>
          </a:xfrm>
          <a:prstGeom prst="line">
            <a:avLst/>
          </a:prstGeom>
          <a:noFill/>
          <a:ln w="25400">
            <a:solidFill>
              <a:schemeClr val="tx1"/>
            </a:solidFill>
            <a:prstDash val="sysDot"/>
            <a:round/>
            <a:headEnd/>
            <a:tailEnd/>
          </a:ln>
          <a:effectLst/>
        </p:spPr>
        <p:txBody>
          <a:bodyPr/>
          <a:lstStyle/>
          <a:p>
            <a:endParaRPr lang="en-GB"/>
          </a:p>
        </p:txBody>
      </p:sp>
      <p:sp>
        <p:nvSpPr>
          <p:cNvPr id="279561" name="Line 9"/>
          <p:cNvSpPr>
            <a:spLocks noChangeShapeType="1"/>
          </p:cNvSpPr>
          <p:nvPr/>
        </p:nvSpPr>
        <p:spPr bwMode="auto">
          <a:xfrm>
            <a:off x="4648200" y="1905000"/>
            <a:ext cx="990600" cy="1066800"/>
          </a:xfrm>
          <a:prstGeom prst="line">
            <a:avLst/>
          </a:prstGeom>
          <a:noFill/>
          <a:ln w="25400">
            <a:solidFill>
              <a:schemeClr val="tx1"/>
            </a:solidFill>
            <a:prstDash val="sysDot"/>
            <a:round/>
            <a:headEnd/>
            <a:tailEnd/>
          </a:ln>
          <a:effectLst/>
        </p:spPr>
        <p:txBody>
          <a:bodyPr/>
          <a:lstStyle/>
          <a:p>
            <a:endParaRPr lang="en-GB"/>
          </a:p>
        </p:txBody>
      </p:sp>
      <p:sp>
        <p:nvSpPr>
          <p:cNvPr id="279562" name="Line 10"/>
          <p:cNvSpPr>
            <a:spLocks noChangeShapeType="1"/>
          </p:cNvSpPr>
          <p:nvPr/>
        </p:nvSpPr>
        <p:spPr bwMode="auto">
          <a:xfrm>
            <a:off x="4572000" y="4343400"/>
            <a:ext cx="838200" cy="0"/>
          </a:xfrm>
          <a:prstGeom prst="line">
            <a:avLst/>
          </a:prstGeom>
          <a:noFill/>
          <a:ln w="9525">
            <a:solidFill>
              <a:schemeClr val="tx1"/>
            </a:solidFill>
            <a:prstDash val="sysDot"/>
            <a:round/>
            <a:headEnd/>
            <a:tailEnd/>
          </a:ln>
          <a:effectLst/>
        </p:spPr>
        <p:txBody>
          <a:bodyPr/>
          <a:lstStyle/>
          <a:p>
            <a:endParaRPr lang="en-GB"/>
          </a:p>
        </p:txBody>
      </p:sp>
      <p:grpSp>
        <p:nvGrpSpPr>
          <p:cNvPr id="2" name="Group 11"/>
          <p:cNvGrpSpPr>
            <a:grpSpLocks/>
          </p:cNvGrpSpPr>
          <p:nvPr/>
        </p:nvGrpSpPr>
        <p:grpSpPr bwMode="auto">
          <a:xfrm>
            <a:off x="2514600" y="4343400"/>
            <a:ext cx="2362200" cy="152400"/>
            <a:chOff x="1584" y="2736"/>
            <a:chExt cx="1488" cy="96"/>
          </a:xfrm>
        </p:grpSpPr>
        <p:sp>
          <p:nvSpPr>
            <p:cNvPr id="279564" name="Line 12"/>
            <p:cNvSpPr>
              <a:spLocks noChangeShapeType="1"/>
            </p:cNvSpPr>
            <p:nvPr/>
          </p:nvSpPr>
          <p:spPr bwMode="auto">
            <a:xfrm>
              <a:off x="1584" y="2736"/>
              <a:ext cx="1488" cy="0"/>
            </a:xfrm>
            <a:prstGeom prst="line">
              <a:avLst/>
            </a:prstGeom>
            <a:noFill/>
            <a:ln w="9525">
              <a:solidFill>
                <a:schemeClr val="tx1"/>
              </a:solidFill>
              <a:round/>
              <a:headEnd/>
              <a:tailEnd/>
            </a:ln>
            <a:effectLst/>
          </p:spPr>
          <p:txBody>
            <a:bodyPr/>
            <a:lstStyle/>
            <a:p>
              <a:endParaRPr lang="en-GB"/>
            </a:p>
          </p:txBody>
        </p:sp>
        <p:sp>
          <p:nvSpPr>
            <p:cNvPr id="279565" name="Line 13"/>
            <p:cNvSpPr>
              <a:spLocks noChangeShapeType="1"/>
            </p:cNvSpPr>
            <p:nvPr/>
          </p:nvSpPr>
          <p:spPr bwMode="auto">
            <a:xfrm flipH="1">
              <a:off x="1776" y="2736"/>
              <a:ext cx="96" cy="96"/>
            </a:xfrm>
            <a:prstGeom prst="line">
              <a:avLst/>
            </a:prstGeom>
            <a:noFill/>
            <a:ln w="9525">
              <a:solidFill>
                <a:schemeClr val="tx1"/>
              </a:solidFill>
              <a:round/>
              <a:headEnd/>
              <a:tailEnd/>
            </a:ln>
            <a:effectLst/>
          </p:spPr>
          <p:txBody>
            <a:bodyPr/>
            <a:lstStyle/>
            <a:p>
              <a:endParaRPr lang="en-GB"/>
            </a:p>
          </p:txBody>
        </p:sp>
        <p:sp>
          <p:nvSpPr>
            <p:cNvPr id="279566" name="Line 14"/>
            <p:cNvSpPr>
              <a:spLocks noChangeShapeType="1"/>
            </p:cNvSpPr>
            <p:nvPr/>
          </p:nvSpPr>
          <p:spPr bwMode="auto">
            <a:xfrm flipH="1">
              <a:off x="1872" y="2736"/>
              <a:ext cx="96" cy="96"/>
            </a:xfrm>
            <a:prstGeom prst="line">
              <a:avLst/>
            </a:prstGeom>
            <a:noFill/>
            <a:ln w="9525">
              <a:solidFill>
                <a:schemeClr val="tx1"/>
              </a:solidFill>
              <a:round/>
              <a:headEnd/>
              <a:tailEnd/>
            </a:ln>
            <a:effectLst/>
          </p:spPr>
          <p:txBody>
            <a:bodyPr/>
            <a:lstStyle/>
            <a:p>
              <a:endParaRPr lang="en-GB"/>
            </a:p>
          </p:txBody>
        </p:sp>
        <p:sp>
          <p:nvSpPr>
            <p:cNvPr id="279567" name="Line 15"/>
            <p:cNvSpPr>
              <a:spLocks noChangeShapeType="1"/>
            </p:cNvSpPr>
            <p:nvPr/>
          </p:nvSpPr>
          <p:spPr bwMode="auto">
            <a:xfrm flipH="1">
              <a:off x="1968" y="2736"/>
              <a:ext cx="96" cy="96"/>
            </a:xfrm>
            <a:prstGeom prst="line">
              <a:avLst/>
            </a:prstGeom>
            <a:noFill/>
            <a:ln w="9525">
              <a:solidFill>
                <a:schemeClr val="tx1"/>
              </a:solidFill>
              <a:round/>
              <a:headEnd/>
              <a:tailEnd/>
            </a:ln>
            <a:effectLst/>
          </p:spPr>
          <p:txBody>
            <a:bodyPr/>
            <a:lstStyle/>
            <a:p>
              <a:endParaRPr lang="en-GB"/>
            </a:p>
          </p:txBody>
        </p:sp>
        <p:sp>
          <p:nvSpPr>
            <p:cNvPr id="279568" name="Line 16"/>
            <p:cNvSpPr>
              <a:spLocks noChangeShapeType="1"/>
            </p:cNvSpPr>
            <p:nvPr/>
          </p:nvSpPr>
          <p:spPr bwMode="auto">
            <a:xfrm flipH="1">
              <a:off x="2064" y="2736"/>
              <a:ext cx="96" cy="96"/>
            </a:xfrm>
            <a:prstGeom prst="line">
              <a:avLst/>
            </a:prstGeom>
            <a:noFill/>
            <a:ln w="9525">
              <a:solidFill>
                <a:schemeClr val="tx1"/>
              </a:solidFill>
              <a:round/>
              <a:headEnd/>
              <a:tailEnd/>
            </a:ln>
            <a:effectLst/>
          </p:spPr>
          <p:txBody>
            <a:bodyPr/>
            <a:lstStyle/>
            <a:p>
              <a:endParaRPr lang="en-GB"/>
            </a:p>
          </p:txBody>
        </p:sp>
        <p:sp>
          <p:nvSpPr>
            <p:cNvPr id="279569" name="Line 17"/>
            <p:cNvSpPr>
              <a:spLocks noChangeShapeType="1"/>
            </p:cNvSpPr>
            <p:nvPr/>
          </p:nvSpPr>
          <p:spPr bwMode="auto">
            <a:xfrm flipH="1">
              <a:off x="2160" y="2736"/>
              <a:ext cx="96" cy="96"/>
            </a:xfrm>
            <a:prstGeom prst="line">
              <a:avLst/>
            </a:prstGeom>
            <a:noFill/>
            <a:ln w="9525">
              <a:solidFill>
                <a:schemeClr val="tx1"/>
              </a:solidFill>
              <a:round/>
              <a:headEnd/>
              <a:tailEnd/>
            </a:ln>
            <a:effectLst/>
          </p:spPr>
          <p:txBody>
            <a:bodyPr/>
            <a:lstStyle/>
            <a:p>
              <a:endParaRPr lang="en-GB"/>
            </a:p>
          </p:txBody>
        </p:sp>
        <p:sp>
          <p:nvSpPr>
            <p:cNvPr id="279570" name="Line 18"/>
            <p:cNvSpPr>
              <a:spLocks noChangeShapeType="1"/>
            </p:cNvSpPr>
            <p:nvPr/>
          </p:nvSpPr>
          <p:spPr bwMode="auto">
            <a:xfrm flipH="1">
              <a:off x="2256" y="2736"/>
              <a:ext cx="96" cy="96"/>
            </a:xfrm>
            <a:prstGeom prst="line">
              <a:avLst/>
            </a:prstGeom>
            <a:noFill/>
            <a:ln w="9525">
              <a:solidFill>
                <a:schemeClr val="tx1"/>
              </a:solidFill>
              <a:round/>
              <a:headEnd/>
              <a:tailEnd/>
            </a:ln>
            <a:effectLst/>
          </p:spPr>
          <p:txBody>
            <a:bodyPr/>
            <a:lstStyle/>
            <a:p>
              <a:endParaRPr lang="en-GB"/>
            </a:p>
          </p:txBody>
        </p:sp>
        <p:sp>
          <p:nvSpPr>
            <p:cNvPr id="279571" name="Line 19"/>
            <p:cNvSpPr>
              <a:spLocks noChangeShapeType="1"/>
            </p:cNvSpPr>
            <p:nvPr/>
          </p:nvSpPr>
          <p:spPr bwMode="auto">
            <a:xfrm flipH="1">
              <a:off x="2352" y="2736"/>
              <a:ext cx="96" cy="96"/>
            </a:xfrm>
            <a:prstGeom prst="line">
              <a:avLst/>
            </a:prstGeom>
            <a:noFill/>
            <a:ln w="9525">
              <a:solidFill>
                <a:schemeClr val="tx1"/>
              </a:solidFill>
              <a:round/>
              <a:headEnd/>
              <a:tailEnd/>
            </a:ln>
            <a:effectLst/>
          </p:spPr>
          <p:txBody>
            <a:bodyPr/>
            <a:lstStyle/>
            <a:p>
              <a:endParaRPr lang="en-GB"/>
            </a:p>
          </p:txBody>
        </p:sp>
        <p:sp>
          <p:nvSpPr>
            <p:cNvPr id="279572" name="Line 20"/>
            <p:cNvSpPr>
              <a:spLocks noChangeShapeType="1"/>
            </p:cNvSpPr>
            <p:nvPr/>
          </p:nvSpPr>
          <p:spPr bwMode="auto">
            <a:xfrm flipH="1">
              <a:off x="2448" y="2736"/>
              <a:ext cx="96" cy="96"/>
            </a:xfrm>
            <a:prstGeom prst="line">
              <a:avLst/>
            </a:prstGeom>
            <a:noFill/>
            <a:ln w="9525">
              <a:solidFill>
                <a:schemeClr val="tx1"/>
              </a:solidFill>
              <a:round/>
              <a:headEnd/>
              <a:tailEnd/>
            </a:ln>
            <a:effectLst/>
          </p:spPr>
          <p:txBody>
            <a:bodyPr/>
            <a:lstStyle/>
            <a:p>
              <a:endParaRPr lang="en-GB"/>
            </a:p>
          </p:txBody>
        </p:sp>
        <p:sp>
          <p:nvSpPr>
            <p:cNvPr id="279573" name="Line 21"/>
            <p:cNvSpPr>
              <a:spLocks noChangeShapeType="1"/>
            </p:cNvSpPr>
            <p:nvPr/>
          </p:nvSpPr>
          <p:spPr bwMode="auto">
            <a:xfrm flipH="1">
              <a:off x="2544" y="2736"/>
              <a:ext cx="96" cy="96"/>
            </a:xfrm>
            <a:prstGeom prst="line">
              <a:avLst/>
            </a:prstGeom>
            <a:noFill/>
            <a:ln w="9525">
              <a:solidFill>
                <a:schemeClr val="tx1"/>
              </a:solidFill>
              <a:round/>
              <a:headEnd/>
              <a:tailEnd/>
            </a:ln>
            <a:effectLst/>
          </p:spPr>
          <p:txBody>
            <a:bodyPr/>
            <a:lstStyle/>
            <a:p>
              <a:endParaRPr lang="en-GB"/>
            </a:p>
          </p:txBody>
        </p:sp>
        <p:sp>
          <p:nvSpPr>
            <p:cNvPr id="279574" name="Line 22"/>
            <p:cNvSpPr>
              <a:spLocks noChangeShapeType="1"/>
            </p:cNvSpPr>
            <p:nvPr/>
          </p:nvSpPr>
          <p:spPr bwMode="auto">
            <a:xfrm flipH="1">
              <a:off x="2640" y="2736"/>
              <a:ext cx="96" cy="96"/>
            </a:xfrm>
            <a:prstGeom prst="line">
              <a:avLst/>
            </a:prstGeom>
            <a:noFill/>
            <a:ln w="9525">
              <a:solidFill>
                <a:schemeClr val="tx1"/>
              </a:solidFill>
              <a:round/>
              <a:headEnd/>
              <a:tailEnd/>
            </a:ln>
            <a:effectLst/>
          </p:spPr>
          <p:txBody>
            <a:bodyPr/>
            <a:lstStyle/>
            <a:p>
              <a:endParaRPr lang="en-GB"/>
            </a:p>
          </p:txBody>
        </p:sp>
        <p:sp>
          <p:nvSpPr>
            <p:cNvPr id="279575" name="Line 23"/>
            <p:cNvSpPr>
              <a:spLocks noChangeShapeType="1"/>
            </p:cNvSpPr>
            <p:nvPr/>
          </p:nvSpPr>
          <p:spPr bwMode="auto">
            <a:xfrm flipH="1">
              <a:off x="2736" y="2736"/>
              <a:ext cx="96" cy="96"/>
            </a:xfrm>
            <a:prstGeom prst="line">
              <a:avLst/>
            </a:prstGeom>
            <a:noFill/>
            <a:ln w="9525">
              <a:solidFill>
                <a:schemeClr val="tx1"/>
              </a:solidFill>
              <a:round/>
              <a:headEnd/>
              <a:tailEnd/>
            </a:ln>
            <a:effectLst/>
          </p:spPr>
          <p:txBody>
            <a:bodyPr/>
            <a:lstStyle/>
            <a:p>
              <a:endParaRPr lang="en-GB"/>
            </a:p>
          </p:txBody>
        </p:sp>
        <p:sp>
          <p:nvSpPr>
            <p:cNvPr id="279576" name="Line 24"/>
            <p:cNvSpPr>
              <a:spLocks noChangeShapeType="1"/>
            </p:cNvSpPr>
            <p:nvPr/>
          </p:nvSpPr>
          <p:spPr bwMode="auto">
            <a:xfrm flipH="1">
              <a:off x="2832" y="2736"/>
              <a:ext cx="96" cy="96"/>
            </a:xfrm>
            <a:prstGeom prst="line">
              <a:avLst/>
            </a:prstGeom>
            <a:noFill/>
            <a:ln w="9525">
              <a:solidFill>
                <a:schemeClr val="tx1"/>
              </a:solidFill>
              <a:round/>
              <a:headEnd/>
              <a:tailEnd/>
            </a:ln>
            <a:effectLst/>
          </p:spPr>
          <p:txBody>
            <a:bodyPr/>
            <a:lstStyle/>
            <a:p>
              <a:endParaRPr lang="en-GB"/>
            </a:p>
          </p:txBody>
        </p:sp>
        <p:sp>
          <p:nvSpPr>
            <p:cNvPr id="279577" name="Line 25"/>
            <p:cNvSpPr>
              <a:spLocks noChangeShapeType="1"/>
            </p:cNvSpPr>
            <p:nvPr/>
          </p:nvSpPr>
          <p:spPr bwMode="auto">
            <a:xfrm flipH="1">
              <a:off x="2928" y="2736"/>
              <a:ext cx="96" cy="96"/>
            </a:xfrm>
            <a:prstGeom prst="line">
              <a:avLst/>
            </a:prstGeom>
            <a:noFill/>
            <a:ln w="9525">
              <a:solidFill>
                <a:schemeClr val="tx1"/>
              </a:solidFill>
              <a:round/>
              <a:headEnd/>
              <a:tailEnd/>
            </a:ln>
            <a:effectLst/>
          </p:spPr>
          <p:txBody>
            <a:bodyPr/>
            <a:lstStyle/>
            <a:p>
              <a:endParaRPr lang="en-GB"/>
            </a:p>
          </p:txBody>
        </p:sp>
        <p:sp>
          <p:nvSpPr>
            <p:cNvPr id="279578" name="Line 26"/>
            <p:cNvSpPr>
              <a:spLocks noChangeShapeType="1"/>
            </p:cNvSpPr>
            <p:nvPr/>
          </p:nvSpPr>
          <p:spPr bwMode="auto">
            <a:xfrm flipH="1">
              <a:off x="1584" y="2736"/>
              <a:ext cx="96" cy="96"/>
            </a:xfrm>
            <a:prstGeom prst="line">
              <a:avLst/>
            </a:prstGeom>
            <a:noFill/>
            <a:ln w="9525">
              <a:solidFill>
                <a:schemeClr val="tx1"/>
              </a:solidFill>
              <a:round/>
              <a:headEnd/>
              <a:tailEnd/>
            </a:ln>
            <a:effectLst/>
          </p:spPr>
          <p:txBody>
            <a:bodyPr/>
            <a:lstStyle/>
            <a:p>
              <a:endParaRPr lang="en-GB"/>
            </a:p>
          </p:txBody>
        </p:sp>
        <p:sp>
          <p:nvSpPr>
            <p:cNvPr id="279579" name="Line 27"/>
            <p:cNvSpPr>
              <a:spLocks noChangeShapeType="1"/>
            </p:cNvSpPr>
            <p:nvPr/>
          </p:nvSpPr>
          <p:spPr bwMode="auto">
            <a:xfrm flipH="1">
              <a:off x="1680" y="2736"/>
              <a:ext cx="96" cy="96"/>
            </a:xfrm>
            <a:prstGeom prst="line">
              <a:avLst/>
            </a:prstGeom>
            <a:noFill/>
            <a:ln w="9525">
              <a:solidFill>
                <a:schemeClr val="tx1"/>
              </a:solidFill>
              <a:round/>
              <a:headEnd/>
              <a:tailEnd/>
            </a:ln>
            <a:effectLst/>
          </p:spPr>
          <p:txBody>
            <a:bodyPr/>
            <a:lstStyle/>
            <a:p>
              <a:endParaRPr lang="en-GB"/>
            </a:p>
          </p:txBody>
        </p:sp>
      </p:grpSp>
      <p:sp>
        <p:nvSpPr>
          <p:cNvPr id="279580" name="Rectangle 28"/>
          <p:cNvSpPr>
            <a:spLocks noChangeArrowheads="1"/>
          </p:cNvSpPr>
          <p:nvPr/>
        </p:nvSpPr>
        <p:spPr bwMode="auto">
          <a:xfrm>
            <a:off x="5715000" y="3429000"/>
            <a:ext cx="1752600" cy="914400"/>
          </a:xfrm>
          <a:prstGeom prst="rect">
            <a:avLst/>
          </a:prstGeom>
          <a:solidFill>
            <a:srgbClr val="000080"/>
          </a:solidFill>
          <a:ln w="9525">
            <a:noFill/>
            <a:miter lim="800000"/>
            <a:headEnd/>
            <a:tailEnd/>
          </a:ln>
          <a:effectLst/>
        </p:spPr>
        <p:txBody>
          <a:bodyPr wrap="none" anchor="ctr"/>
          <a:lstStyle/>
          <a:p>
            <a:endParaRPr lang="en-GB"/>
          </a:p>
        </p:txBody>
      </p:sp>
      <p:sp>
        <p:nvSpPr>
          <p:cNvPr id="279581" name="Rectangle 29"/>
          <p:cNvSpPr>
            <a:spLocks noChangeArrowheads="1"/>
          </p:cNvSpPr>
          <p:nvPr/>
        </p:nvSpPr>
        <p:spPr bwMode="auto">
          <a:xfrm>
            <a:off x="5715000" y="2971800"/>
            <a:ext cx="1752600" cy="457200"/>
          </a:xfrm>
          <a:prstGeom prst="rect">
            <a:avLst/>
          </a:prstGeom>
          <a:solidFill>
            <a:srgbClr val="FF0000"/>
          </a:solidFill>
          <a:ln w="9525">
            <a:noFill/>
            <a:miter lim="800000"/>
            <a:headEnd/>
            <a:tailEnd/>
          </a:ln>
          <a:effectLst/>
        </p:spPr>
        <p:txBody>
          <a:bodyPr wrap="none" anchor="ctr"/>
          <a:lstStyle/>
          <a:p>
            <a:endParaRPr lang="en-GB"/>
          </a:p>
        </p:txBody>
      </p:sp>
      <p:grpSp>
        <p:nvGrpSpPr>
          <p:cNvPr id="3" name="Group 30"/>
          <p:cNvGrpSpPr>
            <a:grpSpLocks/>
          </p:cNvGrpSpPr>
          <p:nvPr/>
        </p:nvGrpSpPr>
        <p:grpSpPr bwMode="auto">
          <a:xfrm>
            <a:off x="5410200" y="4343400"/>
            <a:ext cx="2362200" cy="152400"/>
            <a:chOff x="1584" y="2736"/>
            <a:chExt cx="1488" cy="96"/>
          </a:xfrm>
        </p:grpSpPr>
        <p:sp>
          <p:nvSpPr>
            <p:cNvPr id="279583" name="Line 31"/>
            <p:cNvSpPr>
              <a:spLocks noChangeShapeType="1"/>
            </p:cNvSpPr>
            <p:nvPr/>
          </p:nvSpPr>
          <p:spPr bwMode="auto">
            <a:xfrm>
              <a:off x="1584" y="2736"/>
              <a:ext cx="1488" cy="0"/>
            </a:xfrm>
            <a:prstGeom prst="line">
              <a:avLst/>
            </a:prstGeom>
            <a:noFill/>
            <a:ln w="9525">
              <a:solidFill>
                <a:schemeClr val="tx1"/>
              </a:solidFill>
              <a:round/>
              <a:headEnd/>
              <a:tailEnd/>
            </a:ln>
            <a:effectLst/>
          </p:spPr>
          <p:txBody>
            <a:bodyPr/>
            <a:lstStyle/>
            <a:p>
              <a:endParaRPr lang="en-GB"/>
            </a:p>
          </p:txBody>
        </p:sp>
        <p:sp>
          <p:nvSpPr>
            <p:cNvPr id="279584" name="Line 32"/>
            <p:cNvSpPr>
              <a:spLocks noChangeShapeType="1"/>
            </p:cNvSpPr>
            <p:nvPr/>
          </p:nvSpPr>
          <p:spPr bwMode="auto">
            <a:xfrm flipH="1">
              <a:off x="1776" y="2736"/>
              <a:ext cx="96" cy="96"/>
            </a:xfrm>
            <a:prstGeom prst="line">
              <a:avLst/>
            </a:prstGeom>
            <a:noFill/>
            <a:ln w="9525">
              <a:solidFill>
                <a:schemeClr val="tx1"/>
              </a:solidFill>
              <a:round/>
              <a:headEnd/>
              <a:tailEnd/>
            </a:ln>
            <a:effectLst/>
          </p:spPr>
          <p:txBody>
            <a:bodyPr/>
            <a:lstStyle/>
            <a:p>
              <a:endParaRPr lang="en-GB"/>
            </a:p>
          </p:txBody>
        </p:sp>
        <p:sp>
          <p:nvSpPr>
            <p:cNvPr id="279585" name="Line 33"/>
            <p:cNvSpPr>
              <a:spLocks noChangeShapeType="1"/>
            </p:cNvSpPr>
            <p:nvPr/>
          </p:nvSpPr>
          <p:spPr bwMode="auto">
            <a:xfrm flipH="1">
              <a:off x="1872" y="2736"/>
              <a:ext cx="96" cy="96"/>
            </a:xfrm>
            <a:prstGeom prst="line">
              <a:avLst/>
            </a:prstGeom>
            <a:noFill/>
            <a:ln w="9525">
              <a:solidFill>
                <a:schemeClr val="tx1"/>
              </a:solidFill>
              <a:round/>
              <a:headEnd/>
              <a:tailEnd/>
            </a:ln>
            <a:effectLst/>
          </p:spPr>
          <p:txBody>
            <a:bodyPr/>
            <a:lstStyle/>
            <a:p>
              <a:endParaRPr lang="en-GB"/>
            </a:p>
          </p:txBody>
        </p:sp>
        <p:sp>
          <p:nvSpPr>
            <p:cNvPr id="279586" name="Line 34"/>
            <p:cNvSpPr>
              <a:spLocks noChangeShapeType="1"/>
            </p:cNvSpPr>
            <p:nvPr/>
          </p:nvSpPr>
          <p:spPr bwMode="auto">
            <a:xfrm flipH="1">
              <a:off x="1968" y="2736"/>
              <a:ext cx="96" cy="96"/>
            </a:xfrm>
            <a:prstGeom prst="line">
              <a:avLst/>
            </a:prstGeom>
            <a:noFill/>
            <a:ln w="9525">
              <a:solidFill>
                <a:schemeClr val="tx1"/>
              </a:solidFill>
              <a:round/>
              <a:headEnd/>
              <a:tailEnd/>
            </a:ln>
            <a:effectLst/>
          </p:spPr>
          <p:txBody>
            <a:bodyPr/>
            <a:lstStyle/>
            <a:p>
              <a:endParaRPr lang="en-GB"/>
            </a:p>
          </p:txBody>
        </p:sp>
        <p:sp>
          <p:nvSpPr>
            <p:cNvPr id="279587" name="Line 35"/>
            <p:cNvSpPr>
              <a:spLocks noChangeShapeType="1"/>
            </p:cNvSpPr>
            <p:nvPr/>
          </p:nvSpPr>
          <p:spPr bwMode="auto">
            <a:xfrm flipH="1">
              <a:off x="2064" y="2736"/>
              <a:ext cx="96" cy="96"/>
            </a:xfrm>
            <a:prstGeom prst="line">
              <a:avLst/>
            </a:prstGeom>
            <a:noFill/>
            <a:ln w="9525">
              <a:solidFill>
                <a:schemeClr val="tx1"/>
              </a:solidFill>
              <a:round/>
              <a:headEnd/>
              <a:tailEnd/>
            </a:ln>
            <a:effectLst/>
          </p:spPr>
          <p:txBody>
            <a:bodyPr/>
            <a:lstStyle/>
            <a:p>
              <a:endParaRPr lang="en-GB"/>
            </a:p>
          </p:txBody>
        </p:sp>
        <p:sp>
          <p:nvSpPr>
            <p:cNvPr id="279588" name="Line 36"/>
            <p:cNvSpPr>
              <a:spLocks noChangeShapeType="1"/>
            </p:cNvSpPr>
            <p:nvPr/>
          </p:nvSpPr>
          <p:spPr bwMode="auto">
            <a:xfrm flipH="1">
              <a:off x="2160" y="2736"/>
              <a:ext cx="96" cy="96"/>
            </a:xfrm>
            <a:prstGeom prst="line">
              <a:avLst/>
            </a:prstGeom>
            <a:noFill/>
            <a:ln w="9525">
              <a:solidFill>
                <a:schemeClr val="tx1"/>
              </a:solidFill>
              <a:round/>
              <a:headEnd/>
              <a:tailEnd/>
            </a:ln>
            <a:effectLst/>
          </p:spPr>
          <p:txBody>
            <a:bodyPr/>
            <a:lstStyle/>
            <a:p>
              <a:endParaRPr lang="en-GB"/>
            </a:p>
          </p:txBody>
        </p:sp>
        <p:sp>
          <p:nvSpPr>
            <p:cNvPr id="279589" name="Line 37"/>
            <p:cNvSpPr>
              <a:spLocks noChangeShapeType="1"/>
            </p:cNvSpPr>
            <p:nvPr/>
          </p:nvSpPr>
          <p:spPr bwMode="auto">
            <a:xfrm flipH="1">
              <a:off x="2256" y="2736"/>
              <a:ext cx="96" cy="96"/>
            </a:xfrm>
            <a:prstGeom prst="line">
              <a:avLst/>
            </a:prstGeom>
            <a:noFill/>
            <a:ln w="9525">
              <a:solidFill>
                <a:schemeClr val="tx1"/>
              </a:solidFill>
              <a:round/>
              <a:headEnd/>
              <a:tailEnd/>
            </a:ln>
            <a:effectLst/>
          </p:spPr>
          <p:txBody>
            <a:bodyPr/>
            <a:lstStyle/>
            <a:p>
              <a:endParaRPr lang="en-GB"/>
            </a:p>
          </p:txBody>
        </p:sp>
        <p:sp>
          <p:nvSpPr>
            <p:cNvPr id="279590" name="Line 38"/>
            <p:cNvSpPr>
              <a:spLocks noChangeShapeType="1"/>
            </p:cNvSpPr>
            <p:nvPr/>
          </p:nvSpPr>
          <p:spPr bwMode="auto">
            <a:xfrm flipH="1">
              <a:off x="2352" y="2736"/>
              <a:ext cx="96" cy="96"/>
            </a:xfrm>
            <a:prstGeom prst="line">
              <a:avLst/>
            </a:prstGeom>
            <a:noFill/>
            <a:ln w="9525">
              <a:solidFill>
                <a:schemeClr val="tx1"/>
              </a:solidFill>
              <a:round/>
              <a:headEnd/>
              <a:tailEnd/>
            </a:ln>
            <a:effectLst/>
          </p:spPr>
          <p:txBody>
            <a:bodyPr/>
            <a:lstStyle/>
            <a:p>
              <a:endParaRPr lang="en-GB"/>
            </a:p>
          </p:txBody>
        </p:sp>
        <p:sp>
          <p:nvSpPr>
            <p:cNvPr id="279591" name="Line 39"/>
            <p:cNvSpPr>
              <a:spLocks noChangeShapeType="1"/>
            </p:cNvSpPr>
            <p:nvPr/>
          </p:nvSpPr>
          <p:spPr bwMode="auto">
            <a:xfrm flipH="1">
              <a:off x="2448" y="2736"/>
              <a:ext cx="96" cy="96"/>
            </a:xfrm>
            <a:prstGeom prst="line">
              <a:avLst/>
            </a:prstGeom>
            <a:noFill/>
            <a:ln w="9525">
              <a:solidFill>
                <a:schemeClr val="tx1"/>
              </a:solidFill>
              <a:round/>
              <a:headEnd/>
              <a:tailEnd/>
            </a:ln>
            <a:effectLst/>
          </p:spPr>
          <p:txBody>
            <a:bodyPr/>
            <a:lstStyle/>
            <a:p>
              <a:endParaRPr lang="en-GB"/>
            </a:p>
          </p:txBody>
        </p:sp>
        <p:sp>
          <p:nvSpPr>
            <p:cNvPr id="279592" name="Line 40"/>
            <p:cNvSpPr>
              <a:spLocks noChangeShapeType="1"/>
            </p:cNvSpPr>
            <p:nvPr/>
          </p:nvSpPr>
          <p:spPr bwMode="auto">
            <a:xfrm flipH="1">
              <a:off x="2544" y="2736"/>
              <a:ext cx="96" cy="96"/>
            </a:xfrm>
            <a:prstGeom prst="line">
              <a:avLst/>
            </a:prstGeom>
            <a:noFill/>
            <a:ln w="9525">
              <a:solidFill>
                <a:schemeClr val="tx1"/>
              </a:solidFill>
              <a:round/>
              <a:headEnd/>
              <a:tailEnd/>
            </a:ln>
            <a:effectLst/>
          </p:spPr>
          <p:txBody>
            <a:bodyPr/>
            <a:lstStyle/>
            <a:p>
              <a:endParaRPr lang="en-GB"/>
            </a:p>
          </p:txBody>
        </p:sp>
        <p:sp>
          <p:nvSpPr>
            <p:cNvPr id="279593" name="Line 41"/>
            <p:cNvSpPr>
              <a:spLocks noChangeShapeType="1"/>
            </p:cNvSpPr>
            <p:nvPr/>
          </p:nvSpPr>
          <p:spPr bwMode="auto">
            <a:xfrm flipH="1">
              <a:off x="2640" y="2736"/>
              <a:ext cx="96" cy="96"/>
            </a:xfrm>
            <a:prstGeom prst="line">
              <a:avLst/>
            </a:prstGeom>
            <a:noFill/>
            <a:ln w="9525">
              <a:solidFill>
                <a:schemeClr val="tx1"/>
              </a:solidFill>
              <a:round/>
              <a:headEnd/>
              <a:tailEnd/>
            </a:ln>
            <a:effectLst/>
          </p:spPr>
          <p:txBody>
            <a:bodyPr/>
            <a:lstStyle/>
            <a:p>
              <a:endParaRPr lang="en-GB"/>
            </a:p>
          </p:txBody>
        </p:sp>
        <p:sp>
          <p:nvSpPr>
            <p:cNvPr id="279594" name="Line 42"/>
            <p:cNvSpPr>
              <a:spLocks noChangeShapeType="1"/>
            </p:cNvSpPr>
            <p:nvPr/>
          </p:nvSpPr>
          <p:spPr bwMode="auto">
            <a:xfrm flipH="1">
              <a:off x="2736" y="2736"/>
              <a:ext cx="96" cy="96"/>
            </a:xfrm>
            <a:prstGeom prst="line">
              <a:avLst/>
            </a:prstGeom>
            <a:noFill/>
            <a:ln w="9525">
              <a:solidFill>
                <a:schemeClr val="tx1"/>
              </a:solidFill>
              <a:round/>
              <a:headEnd/>
              <a:tailEnd/>
            </a:ln>
            <a:effectLst/>
          </p:spPr>
          <p:txBody>
            <a:bodyPr/>
            <a:lstStyle/>
            <a:p>
              <a:endParaRPr lang="en-GB"/>
            </a:p>
          </p:txBody>
        </p:sp>
        <p:sp>
          <p:nvSpPr>
            <p:cNvPr id="279595" name="Line 43"/>
            <p:cNvSpPr>
              <a:spLocks noChangeShapeType="1"/>
            </p:cNvSpPr>
            <p:nvPr/>
          </p:nvSpPr>
          <p:spPr bwMode="auto">
            <a:xfrm flipH="1">
              <a:off x="2832" y="2736"/>
              <a:ext cx="96" cy="96"/>
            </a:xfrm>
            <a:prstGeom prst="line">
              <a:avLst/>
            </a:prstGeom>
            <a:noFill/>
            <a:ln w="9525">
              <a:solidFill>
                <a:schemeClr val="tx1"/>
              </a:solidFill>
              <a:round/>
              <a:headEnd/>
              <a:tailEnd/>
            </a:ln>
            <a:effectLst/>
          </p:spPr>
          <p:txBody>
            <a:bodyPr/>
            <a:lstStyle/>
            <a:p>
              <a:endParaRPr lang="en-GB"/>
            </a:p>
          </p:txBody>
        </p:sp>
        <p:sp>
          <p:nvSpPr>
            <p:cNvPr id="279596" name="Line 44"/>
            <p:cNvSpPr>
              <a:spLocks noChangeShapeType="1"/>
            </p:cNvSpPr>
            <p:nvPr/>
          </p:nvSpPr>
          <p:spPr bwMode="auto">
            <a:xfrm flipH="1">
              <a:off x="2928" y="2736"/>
              <a:ext cx="96" cy="96"/>
            </a:xfrm>
            <a:prstGeom prst="line">
              <a:avLst/>
            </a:prstGeom>
            <a:noFill/>
            <a:ln w="9525">
              <a:solidFill>
                <a:schemeClr val="tx1"/>
              </a:solidFill>
              <a:round/>
              <a:headEnd/>
              <a:tailEnd/>
            </a:ln>
            <a:effectLst/>
          </p:spPr>
          <p:txBody>
            <a:bodyPr/>
            <a:lstStyle/>
            <a:p>
              <a:endParaRPr lang="en-GB"/>
            </a:p>
          </p:txBody>
        </p:sp>
        <p:sp>
          <p:nvSpPr>
            <p:cNvPr id="279597" name="Line 45"/>
            <p:cNvSpPr>
              <a:spLocks noChangeShapeType="1"/>
            </p:cNvSpPr>
            <p:nvPr/>
          </p:nvSpPr>
          <p:spPr bwMode="auto">
            <a:xfrm flipH="1">
              <a:off x="1584" y="2736"/>
              <a:ext cx="96" cy="96"/>
            </a:xfrm>
            <a:prstGeom prst="line">
              <a:avLst/>
            </a:prstGeom>
            <a:noFill/>
            <a:ln w="9525">
              <a:solidFill>
                <a:schemeClr val="tx1"/>
              </a:solidFill>
              <a:round/>
              <a:headEnd/>
              <a:tailEnd/>
            </a:ln>
            <a:effectLst/>
          </p:spPr>
          <p:txBody>
            <a:bodyPr/>
            <a:lstStyle/>
            <a:p>
              <a:endParaRPr lang="en-GB"/>
            </a:p>
          </p:txBody>
        </p:sp>
        <p:sp>
          <p:nvSpPr>
            <p:cNvPr id="279598" name="Line 46"/>
            <p:cNvSpPr>
              <a:spLocks noChangeShapeType="1"/>
            </p:cNvSpPr>
            <p:nvPr/>
          </p:nvSpPr>
          <p:spPr bwMode="auto">
            <a:xfrm flipH="1">
              <a:off x="1680" y="2736"/>
              <a:ext cx="96" cy="96"/>
            </a:xfrm>
            <a:prstGeom prst="line">
              <a:avLst/>
            </a:prstGeom>
            <a:noFill/>
            <a:ln w="9525">
              <a:solidFill>
                <a:schemeClr val="tx1"/>
              </a:solidFill>
              <a:round/>
              <a:headEnd/>
              <a:tailEnd/>
            </a:ln>
            <a:effectLst/>
          </p:spPr>
          <p:txBody>
            <a:bodyPr/>
            <a:lstStyle/>
            <a:p>
              <a:endParaRPr lang="en-GB"/>
            </a:p>
          </p:txBody>
        </p:sp>
      </p:grpSp>
      <p:sp>
        <p:nvSpPr>
          <p:cNvPr id="279599" name="Text Box 47"/>
          <p:cNvSpPr txBox="1">
            <a:spLocks noChangeArrowheads="1"/>
          </p:cNvSpPr>
          <p:nvPr/>
        </p:nvSpPr>
        <p:spPr bwMode="auto">
          <a:xfrm>
            <a:off x="6454775" y="3368675"/>
            <a:ext cx="184150" cy="365125"/>
          </a:xfrm>
          <a:prstGeom prst="rect">
            <a:avLst/>
          </a:prstGeom>
          <a:noFill/>
          <a:ln w="9525">
            <a:noFill/>
            <a:miter lim="800000"/>
            <a:headEnd/>
            <a:tailEnd/>
          </a:ln>
          <a:effectLst/>
        </p:spPr>
        <p:txBody>
          <a:bodyPr wrap="none" tIns="0" bIns="0">
            <a:spAutoFit/>
          </a:bodyPr>
          <a:lstStyle/>
          <a:p>
            <a:pPr algn="ctr"/>
            <a:endParaRPr lang="en-US" sz="2400">
              <a:solidFill>
                <a:schemeClr val="bg1"/>
              </a:solidFill>
            </a:endParaRPr>
          </a:p>
        </p:txBody>
      </p:sp>
      <p:sp>
        <p:nvSpPr>
          <p:cNvPr id="279600" name="Text Box 48"/>
          <p:cNvSpPr txBox="1">
            <a:spLocks noChangeArrowheads="1"/>
          </p:cNvSpPr>
          <p:nvPr/>
        </p:nvSpPr>
        <p:spPr bwMode="auto">
          <a:xfrm>
            <a:off x="5859463" y="2897188"/>
            <a:ext cx="1379537" cy="519112"/>
          </a:xfrm>
          <a:prstGeom prst="rect">
            <a:avLst/>
          </a:prstGeom>
          <a:noFill/>
          <a:ln w="9525">
            <a:noFill/>
            <a:miter lim="800000"/>
            <a:headEnd/>
            <a:tailEnd/>
          </a:ln>
          <a:effectLst/>
        </p:spPr>
        <p:txBody>
          <a:bodyPr wrap="none">
            <a:spAutoFit/>
          </a:bodyPr>
          <a:lstStyle/>
          <a:p>
            <a:r>
              <a:rPr lang="de-DE" sz="2800" b="1">
                <a:solidFill>
                  <a:schemeClr val="bg1"/>
                </a:solidFill>
                <a:sym typeface="Symbol" pitchFamily="18" charset="2"/>
              </a:rPr>
              <a:t> = 820</a:t>
            </a:r>
            <a:endParaRPr lang="de-DE" sz="2800" b="1">
              <a:solidFill>
                <a:schemeClr val="bg1"/>
              </a:solidFill>
            </a:endParaRPr>
          </a:p>
        </p:txBody>
      </p:sp>
      <p:sp>
        <p:nvSpPr>
          <p:cNvPr id="279601" name="Text Box 49"/>
          <p:cNvSpPr txBox="1">
            <a:spLocks noChangeArrowheads="1"/>
          </p:cNvSpPr>
          <p:nvPr/>
        </p:nvSpPr>
        <p:spPr bwMode="auto">
          <a:xfrm>
            <a:off x="6038850" y="3614738"/>
            <a:ext cx="1123950" cy="427037"/>
          </a:xfrm>
          <a:prstGeom prst="rect">
            <a:avLst/>
          </a:prstGeom>
          <a:noFill/>
          <a:ln w="9525">
            <a:noFill/>
            <a:miter lim="800000"/>
            <a:headEnd/>
            <a:tailEnd/>
          </a:ln>
          <a:effectLst/>
        </p:spPr>
        <p:txBody>
          <a:bodyPr wrap="none">
            <a:spAutoFit/>
          </a:bodyPr>
          <a:lstStyle/>
          <a:p>
            <a:r>
              <a:rPr lang="de-DE" sz="2200">
                <a:solidFill>
                  <a:schemeClr val="bg1"/>
                </a:solidFill>
                <a:sym typeface="Symbol" pitchFamily="18" charset="2"/>
              </a:rPr>
              <a:t> = 470</a:t>
            </a:r>
            <a:endParaRPr lang="de-DE" sz="2200">
              <a:solidFill>
                <a:schemeClr val="bg1"/>
              </a:solidFill>
            </a:endParaRPr>
          </a:p>
        </p:txBody>
      </p:sp>
      <p:sp>
        <p:nvSpPr>
          <p:cNvPr id="279602" name="Line 50"/>
          <p:cNvSpPr>
            <a:spLocks noChangeShapeType="1"/>
          </p:cNvSpPr>
          <p:nvPr/>
        </p:nvSpPr>
        <p:spPr bwMode="auto">
          <a:xfrm>
            <a:off x="762000" y="4191000"/>
            <a:ext cx="1524000" cy="0"/>
          </a:xfrm>
          <a:prstGeom prst="line">
            <a:avLst/>
          </a:prstGeom>
          <a:noFill/>
          <a:ln w="25400">
            <a:solidFill>
              <a:srgbClr val="66CCFF"/>
            </a:solidFill>
            <a:round/>
            <a:headEnd/>
            <a:tailEnd/>
          </a:ln>
          <a:effectLst/>
        </p:spPr>
        <p:txBody>
          <a:bodyPr/>
          <a:lstStyle/>
          <a:p>
            <a:endParaRPr lang="en-GB"/>
          </a:p>
        </p:txBody>
      </p:sp>
      <p:sp>
        <p:nvSpPr>
          <p:cNvPr id="279603" name="Line 51"/>
          <p:cNvSpPr>
            <a:spLocks noChangeShapeType="1"/>
          </p:cNvSpPr>
          <p:nvPr/>
        </p:nvSpPr>
        <p:spPr bwMode="auto">
          <a:xfrm>
            <a:off x="762000" y="2895600"/>
            <a:ext cx="1524000" cy="0"/>
          </a:xfrm>
          <a:prstGeom prst="line">
            <a:avLst/>
          </a:prstGeom>
          <a:noFill/>
          <a:ln w="25400">
            <a:solidFill>
              <a:srgbClr val="FF7C80"/>
            </a:solidFill>
            <a:round/>
            <a:headEnd/>
            <a:tailEnd/>
          </a:ln>
          <a:effectLst/>
        </p:spPr>
        <p:txBody>
          <a:bodyPr/>
          <a:lstStyle/>
          <a:p>
            <a:endParaRPr lang="en-GB"/>
          </a:p>
        </p:txBody>
      </p:sp>
      <p:sp>
        <p:nvSpPr>
          <p:cNvPr id="279604" name="Text Box 52"/>
          <p:cNvSpPr txBox="1">
            <a:spLocks noChangeArrowheads="1"/>
          </p:cNvSpPr>
          <p:nvPr/>
        </p:nvSpPr>
        <p:spPr bwMode="auto">
          <a:xfrm>
            <a:off x="2914650" y="4484688"/>
            <a:ext cx="1255713" cy="396875"/>
          </a:xfrm>
          <a:prstGeom prst="rect">
            <a:avLst/>
          </a:prstGeom>
          <a:noFill/>
          <a:ln w="9525">
            <a:noFill/>
            <a:miter lim="800000"/>
            <a:headEnd/>
            <a:tailEnd/>
          </a:ln>
          <a:effectLst/>
        </p:spPr>
        <p:txBody>
          <a:bodyPr wrap="none">
            <a:spAutoFit/>
          </a:bodyPr>
          <a:lstStyle/>
          <a:p>
            <a:r>
              <a:rPr lang="de-DE" sz="2000" b="1"/>
              <a:t>(no load)</a:t>
            </a:r>
          </a:p>
        </p:txBody>
      </p:sp>
      <p:sp>
        <p:nvSpPr>
          <p:cNvPr id="279605" name="Text Box 53"/>
          <p:cNvSpPr txBox="1">
            <a:spLocks noChangeArrowheads="1"/>
          </p:cNvSpPr>
          <p:nvPr/>
        </p:nvSpPr>
        <p:spPr bwMode="auto">
          <a:xfrm>
            <a:off x="5949950" y="4484688"/>
            <a:ext cx="1450975" cy="396875"/>
          </a:xfrm>
          <a:prstGeom prst="rect">
            <a:avLst/>
          </a:prstGeom>
          <a:noFill/>
          <a:ln w="9525">
            <a:noFill/>
            <a:miter lim="800000"/>
            <a:headEnd/>
            <a:tailEnd/>
          </a:ln>
          <a:effectLst/>
        </p:spPr>
        <p:txBody>
          <a:bodyPr wrap="none">
            <a:spAutoFit/>
          </a:bodyPr>
          <a:lstStyle/>
          <a:p>
            <a:r>
              <a:rPr lang="de-DE" sz="2000" b="1"/>
              <a:t>(with load)</a:t>
            </a:r>
          </a:p>
        </p:txBody>
      </p:sp>
      <p:sp>
        <p:nvSpPr>
          <p:cNvPr id="279606" name="Rectangle 54"/>
          <p:cNvSpPr>
            <a:spLocks noChangeArrowheads="1"/>
          </p:cNvSpPr>
          <p:nvPr/>
        </p:nvSpPr>
        <p:spPr bwMode="auto">
          <a:xfrm>
            <a:off x="2819400" y="2590800"/>
            <a:ext cx="1746250" cy="53340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79607" name="AutoShape 55"/>
          <p:cNvSpPr>
            <a:spLocks noChangeArrowheads="1"/>
          </p:cNvSpPr>
          <p:nvPr/>
        </p:nvSpPr>
        <p:spPr bwMode="auto">
          <a:xfrm>
            <a:off x="2819400" y="2362200"/>
            <a:ext cx="1755775" cy="533400"/>
          </a:xfrm>
          <a:prstGeom prst="wave">
            <a:avLst>
              <a:gd name="adj1" fmla="val 20644"/>
              <a:gd name="adj2" fmla="val 0"/>
            </a:avLst>
          </a:prstGeom>
          <a:solidFill>
            <a:srgbClr val="FF0000"/>
          </a:solidFill>
          <a:ln w="9525">
            <a:noFill/>
            <a:round/>
            <a:headEnd/>
            <a:tailEnd/>
          </a:ln>
          <a:effectLst/>
        </p:spPr>
        <p:txBody>
          <a:bodyPr wrap="none" anchor="ctr"/>
          <a:lstStyle/>
          <a:p>
            <a:endParaRPr lang="en-GB"/>
          </a:p>
        </p:txBody>
      </p:sp>
      <p:sp>
        <p:nvSpPr>
          <p:cNvPr id="279608" name="Rectangle 56"/>
          <p:cNvSpPr>
            <a:spLocks noChangeArrowheads="1"/>
          </p:cNvSpPr>
          <p:nvPr/>
        </p:nvSpPr>
        <p:spPr bwMode="auto">
          <a:xfrm flipH="1" flipV="1">
            <a:off x="2819400" y="1905000"/>
            <a:ext cx="1746250" cy="304800"/>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79609" name="AutoShape 57"/>
          <p:cNvSpPr>
            <a:spLocks noChangeArrowheads="1"/>
          </p:cNvSpPr>
          <p:nvPr/>
        </p:nvSpPr>
        <p:spPr bwMode="auto">
          <a:xfrm flipH="1" flipV="1">
            <a:off x="2819400" y="1981200"/>
            <a:ext cx="1755775" cy="533400"/>
          </a:xfrm>
          <a:prstGeom prst="wave">
            <a:avLst>
              <a:gd name="adj1" fmla="val 20644"/>
              <a:gd name="adj2" fmla="val 0"/>
            </a:avLst>
          </a:prstGeom>
          <a:solidFill>
            <a:srgbClr val="FF0000"/>
          </a:solidFill>
          <a:ln w="9525">
            <a:noFill/>
            <a:round/>
            <a:headEnd/>
            <a:tailEnd/>
          </a:ln>
          <a:effectLst/>
        </p:spPr>
        <p:txBody>
          <a:bodyPr wrap="none" anchor="ctr"/>
          <a:lstStyle/>
          <a:p>
            <a:endParaRPr lang="en-GB"/>
          </a:p>
        </p:txBody>
      </p:sp>
      <p:grpSp>
        <p:nvGrpSpPr>
          <p:cNvPr id="4" name="Group 58"/>
          <p:cNvGrpSpPr>
            <a:grpSpLocks/>
          </p:cNvGrpSpPr>
          <p:nvPr/>
        </p:nvGrpSpPr>
        <p:grpSpPr bwMode="auto">
          <a:xfrm rot="-10800000">
            <a:off x="2819400" y="3124200"/>
            <a:ext cx="1752600" cy="1219200"/>
            <a:chOff x="1776" y="288"/>
            <a:chExt cx="1104" cy="768"/>
          </a:xfrm>
        </p:grpSpPr>
        <p:sp>
          <p:nvSpPr>
            <p:cNvPr id="279611" name="Rectangle 59"/>
            <p:cNvSpPr>
              <a:spLocks noChangeArrowheads="1"/>
            </p:cNvSpPr>
            <p:nvPr/>
          </p:nvSpPr>
          <p:spPr bwMode="auto">
            <a:xfrm>
              <a:off x="1776" y="720"/>
              <a:ext cx="1104" cy="336"/>
            </a:xfrm>
            <a:prstGeom prst="rect">
              <a:avLst/>
            </a:prstGeom>
            <a:solidFill>
              <a:srgbClr val="000080"/>
            </a:solidFill>
            <a:ln w="9525">
              <a:noFill/>
              <a:miter lim="800000"/>
              <a:headEnd/>
              <a:tailEnd/>
            </a:ln>
            <a:effectLst/>
          </p:spPr>
          <p:txBody>
            <a:bodyPr wrap="none" anchor="ctr"/>
            <a:lstStyle/>
            <a:p>
              <a:endParaRPr lang="en-GB"/>
            </a:p>
          </p:txBody>
        </p:sp>
        <p:sp>
          <p:nvSpPr>
            <p:cNvPr id="279612" name="AutoShape 60"/>
            <p:cNvSpPr>
              <a:spLocks noChangeArrowheads="1"/>
            </p:cNvSpPr>
            <p:nvPr/>
          </p:nvSpPr>
          <p:spPr bwMode="auto">
            <a:xfrm>
              <a:off x="1776" y="576"/>
              <a:ext cx="1104" cy="336"/>
            </a:xfrm>
            <a:prstGeom prst="wave">
              <a:avLst>
                <a:gd name="adj1" fmla="val 20644"/>
                <a:gd name="adj2" fmla="val 0"/>
              </a:avLst>
            </a:prstGeom>
            <a:solidFill>
              <a:srgbClr val="000080"/>
            </a:solidFill>
            <a:ln w="9525">
              <a:noFill/>
              <a:round/>
              <a:headEnd/>
              <a:tailEnd/>
            </a:ln>
            <a:effectLst/>
          </p:spPr>
          <p:txBody>
            <a:bodyPr wrap="none" anchor="ctr"/>
            <a:lstStyle/>
            <a:p>
              <a:endParaRPr lang="en-GB"/>
            </a:p>
          </p:txBody>
        </p:sp>
        <p:sp>
          <p:nvSpPr>
            <p:cNvPr id="279613" name="Rectangle 61"/>
            <p:cNvSpPr>
              <a:spLocks noChangeArrowheads="1"/>
            </p:cNvSpPr>
            <p:nvPr/>
          </p:nvSpPr>
          <p:spPr bwMode="auto">
            <a:xfrm flipH="1" flipV="1">
              <a:off x="1776" y="288"/>
              <a:ext cx="1104" cy="192"/>
            </a:xfrm>
            <a:prstGeom prst="rect">
              <a:avLst/>
            </a:prstGeom>
            <a:solidFill>
              <a:srgbClr val="000080"/>
            </a:solidFill>
            <a:ln w="9525">
              <a:noFill/>
              <a:miter lim="800000"/>
              <a:headEnd/>
              <a:tailEnd/>
            </a:ln>
            <a:effectLst/>
          </p:spPr>
          <p:txBody>
            <a:bodyPr wrap="none" anchor="ctr"/>
            <a:lstStyle/>
            <a:p>
              <a:endParaRPr lang="en-GB"/>
            </a:p>
          </p:txBody>
        </p:sp>
        <p:sp>
          <p:nvSpPr>
            <p:cNvPr id="279614" name="AutoShape 62"/>
            <p:cNvSpPr>
              <a:spLocks noChangeArrowheads="1"/>
            </p:cNvSpPr>
            <p:nvPr/>
          </p:nvSpPr>
          <p:spPr bwMode="auto">
            <a:xfrm flipH="1" flipV="1">
              <a:off x="1776" y="336"/>
              <a:ext cx="1104" cy="336"/>
            </a:xfrm>
            <a:prstGeom prst="wave">
              <a:avLst>
                <a:gd name="adj1" fmla="val 20644"/>
                <a:gd name="adj2" fmla="val 0"/>
              </a:avLst>
            </a:prstGeom>
            <a:solidFill>
              <a:srgbClr val="000080"/>
            </a:solidFill>
            <a:ln w="9525">
              <a:noFill/>
              <a:round/>
              <a:headEnd/>
              <a:tailEnd/>
            </a:ln>
            <a:effectLst/>
          </p:spPr>
          <p:txBody>
            <a:bodyPr wrap="none" anchor="ctr"/>
            <a:lstStyle/>
            <a:p>
              <a:endParaRPr lang="en-GB"/>
            </a:p>
          </p:txBody>
        </p:sp>
      </p:grpSp>
      <p:sp>
        <p:nvSpPr>
          <p:cNvPr id="279615" name="Line 63"/>
          <p:cNvSpPr>
            <a:spLocks noChangeShapeType="1"/>
          </p:cNvSpPr>
          <p:nvPr/>
        </p:nvSpPr>
        <p:spPr bwMode="auto">
          <a:xfrm flipV="1">
            <a:off x="2286000" y="2590800"/>
            <a:ext cx="685800" cy="304800"/>
          </a:xfrm>
          <a:prstGeom prst="line">
            <a:avLst/>
          </a:prstGeom>
          <a:noFill/>
          <a:ln w="25400">
            <a:solidFill>
              <a:srgbClr val="FF7C80"/>
            </a:solidFill>
            <a:round/>
            <a:headEnd/>
            <a:tailEnd type="oval" w="med" len="med"/>
          </a:ln>
          <a:effectLst/>
        </p:spPr>
        <p:txBody>
          <a:bodyPr/>
          <a:lstStyle/>
          <a:p>
            <a:endParaRPr lang="en-GB"/>
          </a:p>
        </p:txBody>
      </p:sp>
      <p:sp>
        <p:nvSpPr>
          <p:cNvPr id="279616" name="Line 64"/>
          <p:cNvSpPr>
            <a:spLocks noChangeShapeType="1"/>
          </p:cNvSpPr>
          <p:nvPr/>
        </p:nvSpPr>
        <p:spPr bwMode="auto">
          <a:xfrm flipV="1">
            <a:off x="2286000" y="3886200"/>
            <a:ext cx="685800" cy="304800"/>
          </a:xfrm>
          <a:prstGeom prst="line">
            <a:avLst/>
          </a:prstGeom>
          <a:noFill/>
          <a:ln w="25400">
            <a:solidFill>
              <a:srgbClr val="66CCFF"/>
            </a:solidFill>
            <a:round/>
            <a:headEnd/>
            <a:tailEnd type="oval" w="med" len="med"/>
          </a:ln>
          <a:effectLst/>
        </p:spPr>
        <p:txBody>
          <a:bodyPr/>
          <a:lstStyle/>
          <a:p>
            <a:endParaRPr lang="en-GB"/>
          </a:p>
        </p:txBody>
      </p:sp>
      <p:sp>
        <p:nvSpPr>
          <p:cNvPr id="279617" name="Line 65"/>
          <p:cNvSpPr>
            <a:spLocks noChangeShapeType="1"/>
          </p:cNvSpPr>
          <p:nvPr/>
        </p:nvSpPr>
        <p:spPr bwMode="auto">
          <a:xfrm>
            <a:off x="6629400" y="1905000"/>
            <a:ext cx="0" cy="990600"/>
          </a:xfrm>
          <a:prstGeom prst="line">
            <a:avLst/>
          </a:prstGeom>
          <a:noFill/>
          <a:ln w="63500">
            <a:solidFill>
              <a:srgbClr val="000080"/>
            </a:solidFill>
            <a:round/>
            <a:headEnd/>
            <a:tailEnd type="triangle" w="med" len="med"/>
          </a:ln>
          <a:effectLst/>
        </p:spPr>
        <p:txBody>
          <a:bodyPr/>
          <a:lstStyle/>
          <a:p>
            <a:endParaRPr lang="en-GB"/>
          </a:p>
        </p:txBody>
      </p:sp>
      <p:sp>
        <p:nvSpPr>
          <p:cNvPr id="279618" name="Rectangle 66"/>
          <p:cNvSpPr>
            <a:spLocks noChangeArrowheads="1"/>
          </p:cNvSpPr>
          <p:nvPr/>
        </p:nvSpPr>
        <p:spPr bwMode="auto">
          <a:xfrm>
            <a:off x="609600" y="50800"/>
            <a:ext cx="7772400" cy="457200"/>
          </a:xfrm>
          <a:prstGeom prst="rect">
            <a:avLst/>
          </a:prstGeom>
          <a:noFill/>
          <a:ln w="9525">
            <a:noFill/>
            <a:miter lim="800000"/>
            <a:headEnd/>
            <a:tailEnd/>
          </a:ln>
          <a:effectLst/>
        </p:spPr>
        <p:txBody>
          <a:bodyPr anchor="ctr"/>
          <a:lstStyle/>
          <a:p>
            <a:r>
              <a:rPr lang="de-DE" sz="2400" b="1">
                <a:solidFill>
                  <a:srgbClr val="990000"/>
                </a:solidFill>
              </a:rPr>
              <a:t>Rheology</a:t>
            </a:r>
            <a:endParaRPr lang="en-GB" sz="2400" b="1">
              <a:solidFill>
                <a:srgbClr val="990000"/>
              </a:solidFill>
            </a:endParaRPr>
          </a:p>
        </p:txBody>
      </p:sp>
      <p:sp>
        <p:nvSpPr>
          <p:cNvPr id="65" name="Textfeld 64"/>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1603" name="Text Box 3"/>
          <p:cNvSpPr txBox="1">
            <a:spLocks noChangeArrowheads="1"/>
          </p:cNvSpPr>
          <p:nvPr/>
        </p:nvSpPr>
        <p:spPr bwMode="auto">
          <a:xfrm>
            <a:off x="669925" y="685800"/>
            <a:ext cx="7078663" cy="457200"/>
          </a:xfrm>
          <a:prstGeom prst="rect">
            <a:avLst/>
          </a:prstGeom>
          <a:solidFill>
            <a:srgbClr val="FFFFCC"/>
          </a:solidFill>
          <a:ln w="9525">
            <a:noFill/>
            <a:miter lim="800000"/>
            <a:headEnd/>
            <a:tailEnd/>
          </a:ln>
          <a:effectLst>
            <a:outerShdw dist="107763" dir="2700000" algn="ctr" rotWithShape="0">
              <a:srgbClr val="DDDDDD"/>
            </a:outerShdw>
          </a:effectLst>
        </p:spPr>
        <p:txBody>
          <a:bodyPr wrap="none" lIns="90000" tIns="46800" rIns="90000" bIns="46800">
            <a:spAutoFit/>
          </a:bodyPr>
          <a:lstStyle/>
          <a:p>
            <a:r>
              <a:rPr lang="en-US" sz="2400">
                <a:solidFill>
                  <a:srgbClr val="990000"/>
                </a:solidFill>
              </a:rPr>
              <a:t>Effect of temperature and moisture on densification</a:t>
            </a:r>
          </a:p>
        </p:txBody>
      </p:sp>
      <p:grpSp>
        <p:nvGrpSpPr>
          <p:cNvPr id="2" name="Group 5"/>
          <p:cNvGrpSpPr>
            <a:grpSpLocks/>
          </p:cNvGrpSpPr>
          <p:nvPr/>
        </p:nvGrpSpPr>
        <p:grpSpPr bwMode="auto">
          <a:xfrm>
            <a:off x="365125" y="1219200"/>
            <a:ext cx="8245475" cy="4022725"/>
            <a:chOff x="230" y="768"/>
            <a:chExt cx="5194" cy="2534"/>
          </a:xfrm>
        </p:grpSpPr>
        <p:grpSp>
          <p:nvGrpSpPr>
            <p:cNvPr id="3" name="Group 6"/>
            <p:cNvGrpSpPr>
              <a:grpSpLocks/>
            </p:cNvGrpSpPr>
            <p:nvPr/>
          </p:nvGrpSpPr>
          <p:grpSpPr bwMode="auto">
            <a:xfrm>
              <a:off x="455" y="1200"/>
              <a:ext cx="4933" cy="1875"/>
              <a:chOff x="455" y="1200"/>
              <a:chExt cx="4933" cy="1875"/>
            </a:xfrm>
          </p:grpSpPr>
          <p:sp>
            <p:nvSpPr>
              <p:cNvPr id="281607" name="Text Box 7"/>
              <p:cNvSpPr txBox="1">
                <a:spLocks noChangeArrowheads="1"/>
              </p:cNvSpPr>
              <p:nvPr/>
            </p:nvSpPr>
            <p:spPr bwMode="auto">
              <a:xfrm>
                <a:off x="4195" y="1308"/>
                <a:ext cx="1193" cy="288"/>
              </a:xfrm>
              <a:prstGeom prst="rect">
                <a:avLst/>
              </a:prstGeom>
              <a:noFill/>
              <a:ln w="9525">
                <a:noFill/>
                <a:miter lim="800000"/>
                <a:headEnd/>
                <a:tailEnd/>
              </a:ln>
              <a:effectLst/>
            </p:spPr>
            <p:txBody>
              <a:bodyPr wrap="none">
                <a:spAutoFit/>
              </a:bodyPr>
              <a:lstStyle/>
              <a:p>
                <a:r>
                  <a:rPr lang="de-DE" sz="2400" i="1">
                    <a:sym typeface="Symbol" pitchFamily="18" charset="2"/>
                  </a:rPr>
                  <a:t> = 3 N/mm</a:t>
                </a:r>
                <a:r>
                  <a:rPr lang="de-DE" sz="2400" i="1" baseline="30000">
                    <a:sym typeface="Symbol" pitchFamily="18" charset="2"/>
                  </a:rPr>
                  <a:t>2</a:t>
                </a:r>
                <a:endParaRPr lang="de-DE" sz="2400" i="1"/>
              </a:p>
            </p:txBody>
          </p:sp>
          <p:sp>
            <p:nvSpPr>
              <p:cNvPr id="281608" name="Text Box 8"/>
              <p:cNvSpPr txBox="1">
                <a:spLocks noChangeArrowheads="1"/>
              </p:cNvSpPr>
              <p:nvPr/>
            </p:nvSpPr>
            <p:spPr bwMode="auto">
              <a:xfrm>
                <a:off x="455" y="1296"/>
                <a:ext cx="1059" cy="518"/>
              </a:xfrm>
              <a:prstGeom prst="rect">
                <a:avLst/>
              </a:prstGeom>
              <a:noFill/>
              <a:ln w="9525">
                <a:noFill/>
                <a:miter lim="800000"/>
                <a:headEnd/>
                <a:tailEnd/>
              </a:ln>
              <a:effectLst/>
            </p:spPr>
            <p:txBody>
              <a:bodyPr wrap="none">
                <a:spAutoFit/>
              </a:bodyPr>
              <a:lstStyle/>
              <a:p>
                <a:pPr algn="r"/>
                <a:r>
                  <a:rPr lang="de-DE" sz="2400" b="1" i="1">
                    <a:solidFill>
                      <a:srgbClr val="990000"/>
                    </a:solidFill>
                  </a:rPr>
                  <a:t>T</a:t>
                </a:r>
                <a:r>
                  <a:rPr lang="de-DE" sz="2400" b="1" i="1" baseline="-25000">
                    <a:solidFill>
                      <a:srgbClr val="990000"/>
                    </a:solidFill>
                  </a:rPr>
                  <a:t>1</a:t>
                </a:r>
                <a:r>
                  <a:rPr lang="de-DE" sz="2400" b="1" i="1">
                    <a:solidFill>
                      <a:srgbClr val="990000"/>
                    </a:solidFill>
                  </a:rPr>
                  <a:t> = 110°C</a:t>
                </a:r>
              </a:p>
              <a:p>
                <a:pPr algn="r"/>
                <a:r>
                  <a:rPr lang="de-DE" sz="2400" b="1" i="1">
                    <a:solidFill>
                      <a:srgbClr val="990000"/>
                    </a:solidFill>
                  </a:rPr>
                  <a:t>u</a:t>
                </a:r>
                <a:r>
                  <a:rPr lang="de-DE" sz="2400" b="1" i="1" baseline="-25000">
                    <a:solidFill>
                      <a:srgbClr val="990000"/>
                    </a:solidFill>
                  </a:rPr>
                  <a:t>1</a:t>
                </a:r>
                <a:r>
                  <a:rPr lang="de-DE" sz="2400" b="1" i="1">
                    <a:solidFill>
                      <a:srgbClr val="990000"/>
                    </a:solidFill>
                  </a:rPr>
                  <a:t> = 10%</a:t>
                </a:r>
              </a:p>
            </p:txBody>
          </p:sp>
          <p:sp>
            <p:nvSpPr>
              <p:cNvPr id="281609" name="Text Box 9"/>
              <p:cNvSpPr txBox="1">
                <a:spLocks noChangeArrowheads="1"/>
              </p:cNvSpPr>
              <p:nvPr/>
            </p:nvSpPr>
            <p:spPr bwMode="auto">
              <a:xfrm>
                <a:off x="579" y="2112"/>
                <a:ext cx="935" cy="518"/>
              </a:xfrm>
              <a:prstGeom prst="rect">
                <a:avLst/>
              </a:prstGeom>
              <a:noFill/>
              <a:ln w="9525">
                <a:noFill/>
                <a:miter lim="800000"/>
                <a:headEnd/>
                <a:tailEnd/>
              </a:ln>
              <a:effectLst/>
            </p:spPr>
            <p:txBody>
              <a:bodyPr wrap="none">
                <a:spAutoFit/>
              </a:bodyPr>
              <a:lstStyle/>
              <a:p>
                <a:pPr algn="r"/>
                <a:r>
                  <a:rPr lang="de-DE" sz="2400" b="1" i="1">
                    <a:solidFill>
                      <a:srgbClr val="000099"/>
                    </a:solidFill>
                  </a:rPr>
                  <a:t>T</a:t>
                </a:r>
                <a:r>
                  <a:rPr lang="de-DE" sz="2400" b="1" i="1" baseline="-25000">
                    <a:solidFill>
                      <a:srgbClr val="000099"/>
                    </a:solidFill>
                  </a:rPr>
                  <a:t>2 </a:t>
                </a:r>
                <a:r>
                  <a:rPr lang="de-DE" sz="2400" b="1" i="1">
                    <a:solidFill>
                      <a:srgbClr val="000099"/>
                    </a:solidFill>
                  </a:rPr>
                  <a:t>= 20°C</a:t>
                </a:r>
              </a:p>
              <a:p>
                <a:pPr algn="r"/>
                <a:r>
                  <a:rPr lang="de-DE" sz="2400" b="1" i="1">
                    <a:solidFill>
                      <a:srgbClr val="000099"/>
                    </a:solidFill>
                  </a:rPr>
                  <a:t>u</a:t>
                </a:r>
                <a:r>
                  <a:rPr lang="de-DE" sz="2400" b="1" i="1" baseline="-25000">
                    <a:solidFill>
                      <a:srgbClr val="000099"/>
                    </a:solidFill>
                  </a:rPr>
                  <a:t>2</a:t>
                </a:r>
                <a:r>
                  <a:rPr lang="de-DE" sz="2400" b="1" i="1">
                    <a:solidFill>
                      <a:srgbClr val="000099"/>
                    </a:solidFill>
                  </a:rPr>
                  <a:t> = 5%</a:t>
                </a:r>
              </a:p>
            </p:txBody>
          </p:sp>
          <p:sp>
            <p:nvSpPr>
              <p:cNvPr id="281610" name="Line 10"/>
              <p:cNvSpPr>
                <a:spLocks noChangeShapeType="1"/>
              </p:cNvSpPr>
              <p:nvPr/>
            </p:nvSpPr>
            <p:spPr bwMode="auto">
              <a:xfrm>
                <a:off x="2928" y="1968"/>
                <a:ext cx="624" cy="192"/>
              </a:xfrm>
              <a:prstGeom prst="line">
                <a:avLst/>
              </a:prstGeom>
              <a:noFill/>
              <a:ln w="25400">
                <a:solidFill>
                  <a:schemeClr val="tx1"/>
                </a:solidFill>
                <a:prstDash val="sysDot"/>
                <a:round/>
                <a:headEnd/>
                <a:tailEnd/>
              </a:ln>
              <a:effectLst/>
            </p:spPr>
            <p:txBody>
              <a:bodyPr/>
              <a:lstStyle/>
              <a:p>
                <a:endParaRPr lang="en-GB"/>
              </a:p>
            </p:txBody>
          </p:sp>
          <p:sp>
            <p:nvSpPr>
              <p:cNvPr id="281611" name="Line 11"/>
              <p:cNvSpPr>
                <a:spLocks noChangeShapeType="1"/>
              </p:cNvSpPr>
              <p:nvPr/>
            </p:nvSpPr>
            <p:spPr bwMode="auto">
              <a:xfrm>
                <a:off x="2928" y="1200"/>
                <a:ext cx="624" cy="672"/>
              </a:xfrm>
              <a:prstGeom prst="line">
                <a:avLst/>
              </a:prstGeom>
              <a:noFill/>
              <a:ln w="25400">
                <a:solidFill>
                  <a:schemeClr val="tx1"/>
                </a:solidFill>
                <a:prstDash val="sysDot"/>
                <a:round/>
                <a:headEnd/>
                <a:tailEnd/>
              </a:ln>
              <a:effectLst/>
            </p:spPr>
            <p:txBody>
              <a:bodyPr/>
              <a:lstStyle/>
              <a:p>
                <a:endParaRPr lang="en-GB"/>
              </a:p>
            </p:txBody>
          </p:sp>
          <p:sp>
            <p:nvSpPr>
              <p:cNvPr id="281612" name="Line 12"/>
              <p:cNvSpPr>
                <a:spLocks noChangeShapeType="1"/>
              </p:cNvSpPr>
              <p:nvPr/>
            </p:nvSpPr>
            <p:spPr bwMode="auto">
              <a:xfrm>
                <a:off x="2880" y="2736"/>
                <a:ext cx="528" cy="0"/>
              </a:xfrm>
              <a:prstGeom prst="line">
                <a:avLst/>
              </a:prstGeom>
              <a:noFill/>
              <a:ln w="9525">
                <a:solidFill>
                  <a:schemeClr val="tx1"/>
                </a:solidFill>
                <a:prstDash val="sysDot"/>
                <a:round/>
                <a:headEnd/>
                <a:tailEnd/>
              </a:ln>
              <a:effectLst/>
            </p:spPr>
            <p:txBody>
              <a:bodyPr/>
              <a:lstStyle/>
              <a:p>
                <a:endParaRPr lang="en-GB"/>
              </a:p>
            </p:txBody>
          </p:sp>
          <p:grpSp>
            <p:nvGrpSpPr>
              <p:cNvPr id="4" name="Group 13"/>
              <p:cNvGrpSpPr>
                <a:grpSpLocks/>
              </p:cNvGrpSpPr>
              <p:nvPr/>
            </p:nvGrpSpPr>
            <p:grpSpPr bwMode="auto">
              <a:xfrm>
                <a:off x="1584" y="2736"/>
                <a:ext cx="1488" cy="96"/>
                <a:chOff x="1584" y="2736"/>
                <a:chExt cx="1488" cy="96"/>
              </a:xfrm>
            </p:grpSpPr>
            <p:sp>
              <p:nvSpPr>
                <p:cNvPr id="281614" name="Line 14"/>
                <p:cNvSpPr>
                  <a:spLocks noChangeShapeType="1"/>
                </p:cNvSpPr>
                <p:nvPr/>
              </p:nvSpPr>
              <p:spPr bwMode="auto">
                <a:xfrm>
                  <a:off x="1584" y="2736"/>
                  <a:ext cx="1488" cy="0"/>
                </a:xfrm>
                <a:prstGeom prst="line">
                  <a:avLst/>
                </a:prstGeom>
                <a:noFill/>
                <a:ln w="9525">
                  <a:solidFill>
                    <a:schemeClr val="tx1"/>
                  </a:solidFill>
                  <a:round/>
                  <a:headEnd/>
                  <a:tailEnd/>
                </a:ln>
                <a:effectLst/>
              </p:spPr>
              <p:txBody>
                <a:bodyPr/>
                <a:lstStyle/>
                <a:p>
                  <a:endParaRPr lang="en-GB"/>
                </a:p>
              </p:txBody>
            </p:sp>
            <p:sp>
              <p:nvSpPr>
                <p:cNvPr id="281615" name="Line 15"/>
                <p:cNvSpPr>
                  <a:spLocks noChangeShapeType="1"/>
                </p:cNvSpPr>
                <p:nvPr/>
              </p:nvSpPr>
              <p:spPr bwMode="auto">
                <a:xfrm flipH="1">
                  <a:off x="1776" y="2736"/>
                  <a:ext cx="96" cy="96"/>
                </a:xfrm>
                <a:prstGeom prst="line">
                  <a:avLst/>
                </a:prstGeom>
                <a:noFill/>
                <a:ln w="9525">
                  <a:solidFill>
                    <a:schemeClr val="tx1"/>
                  </a:solidFill>
                  <a:round/>
                  <a:headEnd/>
                  <a:tailEnd/>
                </a:ln>
                <a:effectLst/>
              </p:spPr>
              <p:txBody>
                <a:bodyPr/>
                <a:lstStyle/>
                <a:p>
                  <a:endParaRPr lang="en-GB"/>
                </a:p>
              </p:txBody>
            </p:sp>
            <p:sp>
              <p:nvSpPr>
                <p:cNvPr id="281616" name="Line 16"/>
                <p:cNvSpPr>
                  <a:spLocks noChangeShapeType="1"/>
                </p:cNvSpPr>
                <p:nvPr/>
              </p:nvSpPr>
              <p:spPr bwMode="auto">
                <a:xfrm flipH="1">
                  <a:off x="1872" y="2736"/>
                  <a:ext cx="96" cy="96"/>
                </a:xfrm>
                <a:prstGeom prst="line">
                  <a:avLst/>
                </a:prstGeom>
                <a:noFill/>
                <a:ln w="9525">
                  <a:solidFill>
                    <a:schemeClr val="tx1"/>
                  </a:solidFill>
                  <a:round/>
                  <a:headEnd/>
                  <a:tailEnd/>
                </a:ln>
                <a:effectLst/>
              </p:spPr>
              <p:txBody>
                <a:bodyPr/>
                <a:lstStyle/>
                <a:p>
                  <a:endParaRPr lang="en-GB"/>
                </a:p>
              </p:txBody>
            </p:sp>
            <p:sp>
              <p:nvSpPr>
                <p:cNvPr id="281617" name="Line 17"/>
                <p:cNvSpPr>
                  <a:spLocks noChangeShapeType="1"/>
                </p:cNvSpPr>
                <p:nvPr/>
              </p:nvSpPr>
              <p:spPr bwMode="auto">
                <a:xfrm flipH="1">
                  <a:off x="1968" y="2736"/>
                  <a:ext cx="96" cy="96"/>
                </a:xfrm>
                <a:prstGeom prst="line">
                  <a:avLst/>
                </a:prstGeom>
                <a:noFill/>
                <a:ln w="9525">
                  <a:solidFill>
                    <a:schemeClr val="tx1"/>
                  </a:solidFill>
                  <a:round/>
                  <a:headEnd/>
                  <a:tailEnd/>
                </a:ln>
                <a:effectLst/>
              </p:spPr>
              <p:txBody>
                <a:bodyPr/>
                <a:lstStyle/>
                <a:p>
                  <a:endParaRPr lang="en-GB"/>
                </a:p>
              </p:txBody>
            </p:sp>
            <p:sp>
              <p:nvSpPr>
                <p:cNvPr id="281618" name="Line 18"/>
                <p:cNvSpPr>
                  <a:spLocks noChangeShapeType="1"/>
                </p:cNvSpPr>
                <p:nvPr/>
              </p:nvSpPr>
              <p:spPr bwMode="auto">
                <a:xfrm flipH="1">
                  <a:off x="2064" y="2736"/>
                  <a:ext cx="96" cy="96"/>
                </a:xfrm>
                <a:prstGeom prst="line">
                  <a:avLst/>
                </a:prstGeom>
                <a:noFill/>
                <a:ln w="9525">
                  <a:solidFill>
                    <a:schemeClr val="tx1"/>
                  </a:solidFill>
                  <a:round/>
                  <a:headEnd/>
                  <a:tailEnd/>
                </a:ln>
                <a:effectLst/>
              </p:spPr>
              <p:txBody>
                <a:bodyPr/>
                <a:lstStyle/>
                <a:p>
                  <a:endParaRPr lang="en-GB"/>
                </a:p>
              </p:txBody>
            </p:sp>
            <p:sp>
              <p:nvSpPr>
                <p:cNvPr id="281619" name="Line 19"/>
                <p:cNvSpPr>
                  <a:spLocks noChangeShapeType="1"/>
                </p:cNvSpPr>
                <p:nvPr/>
              </p:nvSpPr>
              <p:spPr bwMode="auto">
                <a:xfrm flipH="1">
                  <a:off x="2160" y="2736"/>
                  <a:ext cx="96" cy="96"/>
                </a:xfrm>
                <a:prstGeom prst="line">
                  <a:avLst/>
                </a:prstGeom>
                <a:noFill/>
                <a:ln w="9525">
                  <a:solidFill>
                    <a:schemeClr val="tx1"/>
                  </a:solidFill>
                  <a:round/>
                  <a:headEnd/>
                  <a:tailEnd/>
                </a:ln>
                <a:effectLst/>
              </p:spPr>
              <p:txBody>
                <a:bodyPr/>
                <a:lstStyle/>
                <a:p>
                  <a:endParaRPr lang="en-GB"/>
                </a:p>
              </p:txBody>
            </p:sp>
            <p:sp>
              <p:nvSpPr>
                <p:cNvPr id="281620" name="Line 20"/>
                <p:cNvSpPr>
                  <a:spLocks noChangeShapeType="1"/>
                </p:cNvSpPr>
                <p:nvPr/>
              </p:nvSpPr>
              <p:spPr bwMode="auto">
                <a:xfrm flipH="1">
                  <a:off x="2256" y="2736"/>
                  <a:ext cx="96" cy="96"/>
                </a:xfrm>
                <a:prstGeom prst="line">
                  <a:avLst/>
                </a:prstGeom>
                <a:noFill/>
                <a:ln w="9525">
                  <a:solidFill>
                    <a:schemeClr val="tx1"/>
                  </a:solidFill>
                  <a:round/>
                  <a:headEnd/>
                  <a:tailEnd/>
                </a:ln>
                <a:effectLst/>
              </p:spPr>
              <p:txBody>
                <a:bodyPr/>
                <a:lstStyle/>
                <a:p>
                  <a:endParaRPr lang="en-GB"/>
                </a:p>
              </p:txBody>
            </p:sp>
            <p:sp>
              <p:nvSpPr>
                <p:cNvPr id="281621" name="Line 21"/>
                <p:cNvSpPr>
                  <a:spLocks noChangeShapeType="1"/>
                </p:cNvSpPr>
                <p:nvPr/>
              </p:nvSpPr>
              <p:spPr bwMode="auto">
                <a:xfrm flipH="1">
                  <a:off x="2352" y="2736"/>
                  <a:ext cx="96" cy="96"/>
                </a:xfrm>
                <a:prstGeom prst="line">
                  <a:avLst/>
                </a:prstGeom>
                <a:noFill/>
                <a:ln w="9525">
                  <a:solidFill>
                    <a:schemeClr val="tx1"/>
                  </a:solidFill>
                  <a:round/>
                  <a:headEnd/>
                  <a:tailEnd/>
                </a:ln>
                <a:effectLst/>
              </p:spPr>
              <p:txBody>
                <a:bodyPr/>
                <a:lstStyle/>
                <a:p>
                  <a:endParaRPr lang="en-GB"/>
                </a:p>
              </p:txBody>
            </p:sp>
            <p:sp>
              <p:nvSpPr>
                <p:cNvPr id="281622" name="Line 22"/>
                <p:cNvSpPr>
                  <a:spLocks noChangeShapeType="1"/>
                </p:cNvSpPr>
                <p:nvPr/>
              </p:nvSpPr>
              <p:spPr bwMode="auto">
                <a:xfrm flipH="1">
                  <a:off x="2448" y="2736"/>
                  <a:ext cx="96" cy="96"/>
                </a:xfrm>
                <a:prstGeom prst="line">
                  <a:avLst/>
                </a:prstGeom>
                <a:noFill/>
                <a:ln w="9525">
                  <a:solidFill>
                    <a:schemeClr val="tx1"/>
                  </a:solidFill>
                  <a:round/>
                  <a:headEnd/>
                  <a:tailEnd/>
                </a:ln>
                <a:effectLst/>
              </p:spPr>
              <p:txBody>
                <a:bodyPr/>
                <a:lstStyle/>
                <a:p>
                  <a:endParaRPr lang="en-GB"/>
                </a:p>
              </p:txBody>
            </p:sp>
            <p:sp>
              <p:nvSpPr>
                <p:cNvPr id="281623" name="Line 23"/>
                <p:cNvSpPr>
                  <a:spLocks noChangeShapeType="1"/>
                </p:cNvSpPr>
                <p:nvPr/>
              </p:nvSpPr>
              <p:spPr bwMode="auto">
                <a:xfrm flipH="1">
                  <a:off x="2544" y="2736"/>
                  <a:ext cx="96" cy="96"/>
                </a:xfrm>
                <a:prstGeom prst="line">
                  <a:avLst/>
                </a:prstGeom>
                <a:noFill/>
                <a:ln w="9525">
                  <a:solidFill>
                    <a:schemeClr val="tx1"/>
                  </a:solidFill>
                  <a:round/>
                  <a:headEnd/>
                  <a:tailEnd/>
                </a:ln>
                <a:effectLst/>
              </p:spPr>
              <p:txBody>
                <a:bodyPr/>
                <a:lstStyle/>
                <a:p>
                  <a:endParaRPr lang="en-GB"/>
                </a:p>
              </p:txBody>
            </p:sp>
            <p:sp>
              <p:nvSpPr>
                <p:cNvPr id="281624" name="Line 24"/>
                <p:cNvSpPr>
                  <a:spLocks noChangeShapeType="1"/>
                </p:cNvSpPr>
                <p:nvPr/>
              </p:nvSpPr>
              <p:spPr bwMode="auto">
                <a:xfrm flipH="1">
                  <a:off x="2640" y="2736"/>
                  <a:ext cx="96" cy="96"/>
                </a:xfrm>
                <a:prstGeom prst="line">
                  <a:avLst/>
                </a:prstGeom>
                <a:noFill/>
                <a:ln w="9525">
                  <a:solidFill>
                    <a:schemeClr val="tx1"/>
                  </a:solidFill>
                  <a:round/>
                  <a:headEnd/>
                  <a:tailEnd/>
                </a:ln>
                <a:effectLst/>
              </p:spPr>
              <p:txBody>
                <a:bodyPr/>
                <a:lstStyle/>
                <a:p>
                  <a:endParaRPr lang="en-GB"/>
                </a:p>
              </p:txBody>
            </p:sp>
            <p:sp>
              <p:nvSpPr>
                <p:cNvPr id="281625" name="Line 25"/>
                <p:cNvSpPr>
                  <a:spLocks noChangeShapeType="1"/>
                </p:cNvSpPr>
                <p:nvPr/>
              </p:nvSpPr>
              <p:spPr bwMode="auto">
                <a:xfrm flipH="1">
                  <a:off x="2736" y="2736"/>
                  <a:ext cx="96" cy="96"/>
                </a:xfrm>
                <a:prstGeom prst="line">
                  <a:avLst/>
                </a:prstGeom>
                <a:noFill/>
                <a:ln w="9525">
                  <a:solidFill>
                    <a:schemeClr val="tx1"/>
                  </a:solidFill>
                  <a:round/>
                  <a:headEnd/>
                  <a:tailEnd/>
                </a:ln>
                <a:effectLst/>
              </p:spPr>
              <p:txBody>
                <a:bodyPr/>
                <a:lstStyle/>
                <a:p>
                  <a:endParaRPr lang="en-GB"/>
                </a:p>
              </p:txBody>
            </p:sp>
            <p:sp>
              <p:nvSpPr>
                <p:cNvPr id="281626" name="Line 26"/>
                <p:cNvSpPr>
                  <a:spLocks noChangeShapeType="1"/>
                </p:cNvSpPr>
                <p:nvPr/>
              </p:nvSpPr>
              <p:spPr bwMode="auto">
                <a:xfrm flipH="1">
                  <a:off x="2832" y="2736"/>
                  <a:ext cx="96" cy="96"/>
                </a:xfrm>
                <a:prstGeom prst="line">
                  <a:avLst/>
                </a:prstGeom>
                <a:noFill/>
                <a:ln w="9525">
                  <a:solidFill>
                    <a:schemeClr val="tx1"/>
                  </a:solidFill>
                  <a:round/>
                  <a:headEnd/>
                  <a:tailEnd/>
                </a:ln>
                <a:effectLst/>
              </p:spPr>
              <p:txBody>
                <a:bodyPr/>
                <a:lstStyle/>
                <a:p>
                  <a:endParaRPr lang="en-GB"/>
                </a:p>
              </p:txBody>
            </p:sp>
            <p:sp>
              <p:nvSpPr>
                <p:cNvPr id="281627" name="Line 27"/>
                <p:cNvSpPr>
                  <a:spLocks noChangeShapeType="1"/>
                </p:cNvSpPr>
                <p:nvPr/>
              </p:nvSpPr>
              <p:spPr bwMode="auto">
                <a:xfrm flipH="1">
                  <a:off x="2928" y="2736"/>
                  <a:ext cx="96" cy="96"/>
                </a:xfrm>
                <a:prstGeom prst="line">
                  <a:avLst/>
                </a:prstGeom>
                <a:noFill/>
                <a:ln w="9525">
                  <a:solidFill>
                    <a:schemeClr val="tx1"/>
                  </a:solidFill>
                  <a:round/>
                  <a:headEnd/>
                  <a:tailEnd/>
                </a:ln>
                <a:effectLst/>
              </p:spPr>
              <p:txBody>
                <a:bodyPr/>
                <a:lstStyle/>
                <a:p>
                  <a:endParaRPr lang="en-GB"/>
                </a:p>
              </p:txBody>
            </p:sp>
            <p:sp>
              <p:nvSpPr>
                <p:cNvPr id="281628" name="Line 28"/>
                <p:cNvSpPr>
                  <a:spLocks noChangeShapeType="1"/>
                </p:cNvSpPr>
                <p:nvPr/>
              </p:nvSpPr>
              <p:spPr bwMode="auto">
                <a:xfrm flipH="1">
                  <a:off x="1584" y="2736"/>
                  <a:ext cx="96" cy="96"/>
                </a:xfrm>
                <a:prstGeom prst="line">
                  <a:avLst/>
                </a:prstGeom>
                <a:noFill/>
                <a:ln w="9525">
                  <a:solidFill>
                    <a:schemeClr val="tx1"/>
                  </a:solidFill>
                  <a:round/>
                  <a:headEnd/>
                  <a:tailEnd/>
                </a:ln>
                <a:effectLst/>
              </p:spPr>
              <p:txBody>
                <a:bodyPr/>
                <a:lstStyle/>
                <a:p>
                  <a:endParaRPr lang="en-GB"/>
                </a:p>
              </p:txBody>
            </p:sp>
            <p:sp>
              <p:nvSpPr>
                <p:cNvPr id="281629" name="Line 29"/>
                <p:cNvSpPr>
                  <a:spLocks noChangeShapeType="1"/>
                </p:cNvSpPr>
                <p:nvPr/>
              </p:nvSpPr>
              <p:spPr bwMode="auto">
                <a:xfrm flipH="1">
                  <a:off x="1680" y="2736"/>
                  <a:ext cx="96" cy="96"/>
                </a:xfrm>
                <a:prstGeom prst="line">
                  <a:avLst/>
                </a:prstGeom>
                <a:noFill/>
                <a:ln w="9525">
                  <a:solidFill>
                    <a:schemeClr val="tx1"/>
                  </a:solidFill>
                  <a:round/>
                  <a:headEnd/>
                  <a:tailEnd/>
                </a:ln>
                <a:effectLst/>
              </p:spPr>
              <p:txBody>
                <a:bodyPr/>
                <a:lstStyle/>
                <a:p>
                  <a:endParaRPr lang="en-GB"/>
                </a:p>
              </p:txBody>
            </p:sp>
          </p:grpSp>
          <p:sp>
            <p:nvSpPr>
              <p:cNvPr id="281630" name="Rectangle 30"/>
              <p:cNvSpPr>
                <a:spLocks noChangeArrowheads="1"/>
              </p:cNvSpPr>
              <p:nvPr/>
            </p:nvSpPr>
            <p:spPr bwMode="auto">
              <a:xfrm>
                <a:off x="3600" y="2160"/>
                <a:ext cx="1104" cy="576"/>
              </a:xfrm>
              <a:prstGeom prst="rect">
                <a:avLst/>
              </a:prstGeom>
              <a:solidFill>
                <a:srgbClr val="000080"/>
              </a:solidFill>
              <a:ln w="9525">
                <a:noFill/>
                <a:miter lim="800000"/>
                <a:headEnd/>
                <a:tailEnd/>
              </a:ln>
              <a:effectLst/>
            </p:spPr>
            <p:txBody>
              <a:bodyPr wrap="none" anchor="ctr"/>
              <a:lstStyle/>
              <a:p>
                <a:endParaRPr lang="en-GB"/>
              </a:p>
            </p:txBody>
          </p:sp>
          <p:sp>
            <p:nvSpPr>
              <p:cNvPr id="281631" name="Rectangle 31"/>
              <p:cNvSpPr>
                <a:spLocks noChangeArrowheads="1"/>
              </p:cNvSpPr>
              <p:nvPr/>
            </p:nvSpPr>
            <p:spPr bwMode="auto">
              <a:xfrm>
                <a:off x="3600" y="1872"/>
                <a:ext cx="1104" cy="288"/>
              </a:xfrm>
              <a:prstGeom prst="rect">
                <a:avLst/>
              </a:prstGeom>
              <a:solidFill>
                <a:srgbClr val="FF0000"/>
              </a:solidFill>
              <a:ln w="9525">
                <a:noFill/>
                <a:miter lim="800000"/>
                <a:headEnd/>
                <a:tailEnd/>
              </a:ln>
              <a:effectLst/>
            </p:spPr>
            <p:txBody>
              <a:bodyPr wrap="none" anchor="ctr"/>
              <a:lstStyle/>
              <a:p>
                <a:endParaRPr lang="en-GB"/>
              </a:p>
            </p:txBody>
          </p:sp>
          <p:grpSp>
            <p:nvGrpSpPr>
              <p:cNvPr id="5" name="Group 32"/>
              <p:cNvGrpSpPr>
                <a:grpSpLocks/>
              </p:cNvGrpSpPr>
              <p:nvPr/>
            </p:nvGrpSpPr>
            <p:grpSpPr bwMode="auto">
              <a:xfrm>
                <a:off x="3408" y="2736"/>
                <a:ext cx="1488" cy="96"/>
                <a:chOff x="1584" y="2736"/>
                <a:chExt cx="1488" cy="96"/>
              </a:xfrm>
            </p:grpSpPr>
            <p:sp>
              <p:nvSpPr>
                <p:cNvPr id="281633" name="Line 33"/>
                <p:cNvSpPr>
                  <a:spLocks noChangeShapeType="1"/>
                </p:cNvSpPr>
                <p:nvPr/>
              </p:nvSpPr>
              <p:spPr bwMode="auto">
                <a:xfrm>
                  <a:off x="1584" y="2736"/>
                  <a:ext cx="1488" cy="0"/>
                </a:xfrm>
                <a:prstGeom prst="line">
                  <a:avLst/>
                </a:prstGeom>
                <a:noFill/>
                <a:ln w="9525">
                  <a:solidFill>
                    <a:schemeClr val="tx1"/>
                  </a:solidFill>
                  <a:round/>
                  <a:headEnd/>
                  <a:tailEnd/>
                </a:ln>
                <a:effectLst/>
              </p:spPr>
              <p:txBody>
                <a:bodyPr/>
                <a:lstStyle/>
                <a:p>
                  <a:endParaRPr lang="en-GB"/>
                </a:p>
              </p:txBody>
            </p:sp>
            <p:sp>
              <p:nvSpPr>
                <p:cNvPr id="281634" name="Line 34"/>
                <p:cNvSpPr>
                  <a:spLocks noChangeShapeType="1"/>
                </p:cNvSpPr>
                <p:nvPr/>
              </p:nvSpPr>
              <p:spPr bwMode="auto">
                <a:xfrm flipH="1">
                  <a:off x="1776" y="2736"/>
                  <a:ext cx="96" cy="96"/>
                </a:xfrm>
                <a:prstGeom prst="line">
                  <a:avLst/>
                </a:prstGeom>
                <a:noFill/>
                <a:ln w="9525">
                  <a:solidFill>
                    <a:schemeClr val="tx1"/>
                  </a:solidFill>
                  <a:round/>
                  <a:headEnd/>
                  <a:tailEnd/>
                </a:ln>
                <a:effectLst/>
              </p:spPr>
              <p:txBody>
                <a:bodyPr/>
                <a:lstStyle/>
                <a:p>
                  <a:endParaRPr lang="en-GB"/>
                </a:p>
              </p:txBody>
            </p:sp>
            <p:sp>
              <p:nvSpPr>
                <p:cNvPr id="281635" name="Line 35"/>
                <p:cNvSpPr>
                  <a:spLocks noChangeShapeType="1"/>
                </p:cNvSpPr>
                <p:nvPr/>
              </p:nvSpPr>
              <p:spPr bwMode="auto">
                <a:xfrm flipH="1">
                  <a:off x="1872" y="2736"/>
                  <a:ext cx="96" cy="96"/>
                </a:xfrm>
                <a:prstGeom prst="line">
                  <a:avLst/>
                </a:prstGeom>
                <a:noFill/>
                <a:ln w="9525">
                  <a:solidFill>
                    <a:schemeClr val="tx1"/>
                  </a:solidFill>
                  <a:round/>
                  <a:headEnd/>
                  <a:tailEnd/>
                </a:ln>
                <a:effectLst/>
              </p:spPr>
              <p:txBody>
                <a:bodyPr/>
                <a:lstStyle/>
                <a:p>
                  <a:endParaRPr lang="en-GB"/>
                </a:p>
              </p:txBody>
            </p:sp>
            <p:sp>
              <p:nvSpPr>
                <p:cNvPr id="281636" name="Line 36"/>
                <p:cNvSpPr>
                  <a:spLocks noChangeShapeType="1"/>
                </p:cNvSpPr>
                <p:nvPr/>
              </p:nvSpPr>
              <p:spPr bwMode="auto">
                <a:xfrm flipH="1">
                  <a:off x="1968" y="2736"/>
                  <a:ext cx="96" cy="96"/>
                </a:xfrm>
                <a:prstGeom prst="line">
                  <a:avLst/>
                </a:prstGeom>
                <a:noFill/>
                <a:ln w="9525">
                  <a:solidFill>
                    <a:schemeClr val="tx1"/>
                  </a:solidFill>
                  <a:round/>
                  <a:headEnd/>
                  <a:tailEnd/>
                </a:ln>
                <a:effectLst/>
              </p:spPr>
              <p:txBody>
                <a:bodyPr/>
                <a:lstStyle/>
                <a:p>
                  <a:endParaRPr lang="en-GB"/>
                </a:p>
              </p:txBody>
            </p:sp>
            <p:sp>
              <p:nvSpPr>
                <p:cNvPr id="281637" name="Line 37"/>
                <p:cNvSpPr>
                  <a:spLocks noChangeShapeType="1"/>
                </p:cNvSpPr>
                <p:nvPr/>
              </p:nvSpPr>
              <p:spPr bwMode="auto">
                <a:xfrm flipH="1">
                  <a:off x="2064" y="2736"/>
                  <a:ext cx="96" cy="96"/>
                </a:xfrm>
                <a:prstGeom prst="line">
                  <a:avLst/>
                </a:prstGeom>
                <a:noFill/>
                <a:ln w="9525">
                  <a:solidFill>
                    <a:schemeClr val="tx1"/>
                  </a:solidFill>
                  <a:round/>
                  <a:headEnd/>
                  <a:tailEnd/>
                </a:ln>
                <a:effectLst/>
              </p:spPr>
              <p:txBody>
                <a:bodyPr/>
                <a:lstStyle/>
                <a:p>
                  <a:endParaRPr lang="en-GB"/>
                </a:p>
              </p:txBody>
            </p:sp>
            <p:sp>
              <p:nvSpPr>
                <p:cNvPr id="281638" name="Line 38"/>
                <p:cNvSpPr>
                  <a:spLocks noChangeShapeType="1"/>
                </p:cNvSpPr>
                <p:nvPr/>
              </p:nvSpPr>
              <p:spPr bwMode="auto">
                <a:xfrm flipH="1">
                  <a:off x="2160" y="2736"/>
                  <a:ext cx="96" cy="96"/>
                </a:xfrm>
                <a:prstGeom prst="line">
                  <a:avLst/>
                </a:prstGeom>
                <a:noFill/>
                <a:ln w="9525">
                  <a:solidFill>
                    <a:schemeClr val="tx1"/>
                  </a:solidFill>
                  <a:round/>
                  <a:headEnd/>
                  <a:tailEnd/>
                </a:ln>
                <a:effectLst/>
              </p:spPr>
              <p:txBody>
                <a:bodyPr/>
                <a:lstStyle/>
                <a:p>
                  <a:endParaRPr lang="en-GB"/>
                </a:p>
              </p:txBody>
            </p:sp>
            <p:sp>
              <p:nvSpPr>
                <p:cNvPr id="281639" name="Line 39"/>
                <p:cNvSpPr>
                  <a:spLocks noChangeShapeType="1"/>
                </p:cNvSpPr>
                <p:nvPr/>
              </p:nvSpPr>
              <p:spPr bwMode="auto">
                <a:xfrm flipH="1">
                  <a:off x="2256" y="2736"/>
                  <a:ext cx="96" cy="96"/>
                </a:xfrm>
                <a:prstGeom prst="line">
                  <a:avLst/>
                </a:prstGeom>
                <a:noFill/>
                <a:ln w="9525">
                  <a:solidFill>
                    <a:schemeClr val="tx1"/>
                  </a:solidFill>
                  <a:round/>
                  <a:headEnd/>
                  <a:tailEnd/>
                </a:ln>
                <a:effectLst/>
              </p:spPr>
              <p:txBody>
                <a:bodyPr/>
                <a:lstStyle/>
                <a:p>
                  <a:endParaRPr lang="en-GB"/>
                </a:p>
              </p:txBody>
            </p:sp>
            <p:sp>
              <p:nvSpPr>
                <p:cNvPr id="281640" name="Line 40"/>
                <p:cNvSpPr>
                  <a:spLocks noChangeShapeType="1"/>
                </p:cNvSpPr>
                <p:nvPr/>
              </p:nvSpPr>
              <p:spPr bwMode="auto">
                <a:xfrm flipH="1">
                  <a:off x="2352" y="2736"/>
                  <a:ext cx="96" cy="96"/>
                </a:xfrm>
                <a:prstGeom prst="line">
                  <a:avLst/>
                </a:prstGeom>
                <a:noFill/>
                <a:ln w="9525">
                  <a:solidFill>
                    <a:schemeClr val="tx1"/>
                  </a:solidFill>
                  <a:round/>
                  <a:headEnd/>
                  <a:tailEnd/>
                </a:ln>
                <a:effectLst/>
              </p:spPr>
              <p:txBody>
                <a:bodyPr/>
                <a:lstStyle/>
                <a:p>
                  <a:endParaRPr lang="en-GB"/>
                </a:p>
              </p:txBody>
            </p:sp>
            <p:sp>
              <p:nvSpPr>
                <p:cNvPr id="281641" name="Line 41"/>
                <p:cNvSpPr>
                  <a:spLocks noChangeShapeType="1"/>
                </p:cNvSpPr>
                <p:nvPr/>
              </p:nvSpPr>
              <p:spPr bwMode="auto">
                <a:xfrm flipH="1">
                  <a:off x="2448" y="2736"/>
                  <a:ext cx="96" cy="96"/>
                </a:xfrm>
                <a:prstGeom prst="line">
                  <a:avLst/>
                </a:prstGeom>
                <a:noFill/>
                <a:ln w="9525">
                  <a:solidFill>
                    <a:schemeClr val="tx1"/>
                  </a:solidFill>
                  <a:round/>
                  <a:headEnd/>
                  <a:tailEnd/>
                </a:ln>
                <a:effectLst/>
              </p:spPr>
              <p:txBody>
                <a:bodyPr/>
                <a:lstStyle/>
                <a:p>
                  <a:endParaRPr lang="en-GB"/>
                </a:p>
              </p:txBody>
            </p:sp>
            <p:sp>
              <p:nvSpPr>
                <p:cNvPr id="281642" name="Line 42"/>
                <p:cNvSpPr>
                  <a:spLocks noChangeShapeType="1"/>
                </p:cNvSpPr>
                <p:nvPr/>
              </p:nvSpPr>
              <p:spPr bwMode="auto">
                <a:xfrm flipH="1">
                  <a:off x="2544" y="2736"/>
                  <a:ext cx="96" cy="96"/>
                </a:xfrm>
                <a:prstGeom prst="line">
                  <a:avLst/>
                </a:prstGeom>
                <a:noFill/>
                <a:ln w="9525">
                  <a:solidFill>
                    <a:schemeClr val="tx1"/>
                  </a:solidFill>
                  <a:round/>
                  <a:headEnd/>
                  <a:tailEnd/>
                </a:ln>
                <a:effectLst/>
              </p:spPr>
              <p:txBody>
                <a:bodyPr/>
                <a:lstStyle/>
                <a:p>
                  <a:endParaRPr lang="en-GB"/>
                </a:p>
              </p:txBody>
            </p:sp>
            <p:sp>
              <p:nvSpPr>
                <p:cNvPr id="281643" name="Line 43"/>
                <p:cNvSpPr>
                  <a:spLocks noChangeShapeType="1"/>
                </p:cNvSpPr>
                <p:nvPr/>
              </p:nvSpPr>
              <p:spPr bwMode="auto">
                <a:xfrm flipH="1">
                  <a:off x="2640" y="2736"/>
                  <a:ext cx="96" cy="96"/>
                </a:xfrm>
                <a:prstGeom prst="line">
                  <a:avLst/>
                </a:prstGeom>
                <a:noFill/>
                <a:ln w="9525">
                  <a:solidFill>
                    <a:schemeClr val="tx1"/>
                  </a:solidFill>
                  <a:round/>
                  <a:headEnd/>
                  <a:tailEnd/>
                </a:ln>
                <a:effectLst/>
              </p:spPr>
              <p:txBody>
                <a:bodyPr/>
                <a:lstStyle/>
                <a:p>
                  <a:endParaRPr lang="en-GB"/>
                </a:p>
              </p:txBody>
            </p:sp>
            <p:sp>
              <p:nvSpPr>
                <p:cNvPr id="281644" name="Line 44"/>
                <p:cNvSpPr>
                  <a:spLocks noChangeShapeType="1"/>
                </p:cNvSpPr>
                <p:nvPr/>
              </p:nvSpPr>
              <p:spPr bwMode="auto">
                <a:xfrm flipH="1">
                  <a:off x="2736" y="2736"/>
                  <a:ext cx="96" cy="96"/>
                </a:xfrm>
                <a:prstGeom prst="line">
                  <a:avLst/>
                </a:prstGeom>
                <a:noFill/>
                <a:ln w="9525">
                  <a:solidFill>
                    <a:schemeClr val="tx1"/>
                  </a:solidFill>
                  <a:round/>
                  <a:headEnd/>
                  <a:tailEnd/>
                </a:ln>
                <a:effectLst/>
              </p:spPr>
              <p:txBody>
                <a:bodyPr/>
                <a:lstStyle/>
                <a:p>
                  <a:endParaRPr lang="en-GB"/>
                </a:p>
              </p:txBody>
            </p:sp>
            <p:sp>
              <p:nvSpPr>
                <p:cNvPr id="281645" name="Line 45"/>
                <p:cNvSpPr>
                  <a:spLocks noChangeShapeType="1"/>
                </p:cNvSpPr>
                <p:nvPr/>
              </p:nvSpPr>
              <p:spPr bwMode="auto">
                <a:xfrm flipH="1">
                  <a:off x="2832" y="2736"/>
                  <a:ext cx="96" cy="96"/>
                </a:xfrm>
                <a:prstGeom prst="line">
                  <a:avLst/>
                </a:prstGeom>
                <a:noFill/>
                <a:ln w="9525">
                  <a:solidFill>
                    <a:schemeClr val="tx1"/>
                  </a:solidFill>
                  <a:round/>
                  <a:headEnd/>
                  <a:tailEnd/>
                </a:ln>
                <a:effectLst/>
              </p:spPr>
              <p:txBody>
                <a:bodyPr/>
                <a:lstStyle/>
                <a:p>
                  <a:endParaRPr lang="en-GB"/>
                </a:p>
              </p:txBody>
            </p:sp>
            <p:sp>
              <p:nvSpPr>
                <p:cNvPr id="281646" name="Line 46"/>
                <p:cNvSpPr>
                  <a:spLocks noChangeShapeType="1"/>
                </p:cNvSpPr>
                <p:nvPr/>
              </p:nvSpPr>
              <p:spPr bwMode="auto">
                <a:xfrm flipH="1">
                  <a:off x="2928" y="2736"/>
                  <a:ext cx="96" cy="96"/>
                </a:xfrm>
                <a:prstGeom prst="line">
                  <a:avLst/>
                </a:prstGeom>
                <a:noFill/>
                <a:ln w="9525">
                  <a:solidFill>
                    <a:schemeClr val="tx1"/>
                  </a:solidFill>
                  <a:round/>
                  <a:headEnd/>
                  <a:tailEnd/>
                </a:ln>
                <a:effectLst/>
              </p:spPr>
              <p:txBody>
                <a:bodyPr/>
                <a:lstStyle/>
                <a:p>
                  <a:endParaRPr lang="en-GB"/>
                </a:p>
              </p:txBody>
            </p:sp>
            <p:sp>
              <p:nvSpPr>
                <p:cNvPr id="281647" name="Line 47"/>
                <p:cNvSpPr>
                  <a:spLocks noChangeShapeType="1"/>
                </p:cNvSpPr>
                <p:nvPr/>
              </p:nvSpPr>
              <p:spPr bwMode="auto">
                <a:xfrm flipH="1">
                  <a:off x="1584" y="2736"/>
                  <a:ext cx="96" cy="96"/>
                </a:xfrm>
                <a:prstGeom prst="line">
                  <a:avLst/>
                </a:prstGeom>
                <a:noFill/>
                <a:ln w="9525">
                  <a:solidFill>
                    <a:schemeClr val="tx1"/>
                  </a:solidFill>
                  <a:round/>
                  <a:headEnd/>
                  <a:tailEnd/>
                </a:ln>
                <a:effectLst/>
              </p:spPr>
              <p:txBody>
                <a:bodyPr/>
                <a:lstStyle/>
                <a:p>
                  <a:endParaRPr lang="en-GB"/>
                </a:p>
              </p:txBody>
            </p:sp>
            <p:sp>
              <p:nvSpPr>
                <p:cNvPr id="281648" name="Line 48"/>
                <p:cNvSpPr>
                  <a:spLocks noChangeShapeType="1"/>
                </p:cNvSpPr>
                <p:nvPr/>
              </p:nvSpPr>
              <p:spPr bwMode="auto">
                <a:xfrm flipH="1">
                  <a:off x="1680" y="2736"/>
                  <a:ext cx="96" cy="96"/>
                </a:xfrm>
                <a:prstGeom prst="line">
                  <a:avLst/>
                </a:prstGeom>
                <a:noFill/>
                <a:ln w="9525">
                  <a:solidFill>
                    <a:schemeClr val="tx1"/>
                  </a:solidFill>
                  <a:round/>
                  <a:headEnd/>
                  <a:tailEnd/>
                </a:ln>
                <a:effectLst/>
              </p:spPr>
              <p:txBody>
                <a:bodyPr/>
                <a:lstStyle/>
                <a:p>
                  <a:endParaRPr lang="en-GB"/>
                </a:p>
              </p:txBody>
            </p:sp>
          </p:grpSp>
          <p:sp>
            <p:nvSpPr>
              <p:cNvPr id="281649" name="Text Box 49"/>
              <p:cNvSpPr txBox="1">
                <a:spLocks noChangeArrowheads="1"/>
              </p:cNvSpPr>
              <p:nvPr/>
            </p:nvSpPr>
            <p:spPr bwMode="auto">
              <a:xfrm>
                <a:off x="4066" y="2122"/>
                <a:ext cx="116" cy="230"/>
              </a:xfrm>
              <a:prstGeom prst="rect">
                <a:avLst/>
              </a:prstGeom>
              <a:noFill/>
              <a:ln w="9525">
                <a:noFill/>
                <a:miter lim="800000"/>
                <a:headEnd/>
                <a:tailEnd/>
              </a:ln>
              <a:effectLst/>
            </p:spPr>
            <p:txBody>
              <a:bodyPr wrap="none" tIns="0" bIns="0">
                <a:spAutoFit/>
              </a:bodyPr>
              <a:lstStyle/>
              <a:p>
                <a:pPr algn="ctr"/>
                <a:endParaRPr lang="en-US" sz="2400">
                  <a:solidFill>
                    <a:schemeClr val="bg1"/>
                  </a:solidFill>
                </a:endParaRPr>
              </a:p>
            </p:txBody>
          </p:sp>
          <p:sp>
            <p:nvSpPr>
              <p:cNvPr id="281650" name="Text Box 50"/>
              <p:cNvSpPr txBox="1">
                <a:spLocks noChangeArrowheads="1"/>
              </p:cNvSpPr>
              <p:nvPr/>
            </p:nvSpPr>
            <p:spPr bwMode="auto">
              <a:xfrm>
                <a:off x="3691" y="1825"/>
                <a:ext cx="869" cy="327"/>
              </a:xfrm>
              <a:prstGeom prst="rect">
                <a:avLst/>
              </a:prstGeom>
              <a:noFill/>
              <a:ln w="9525">
                <a:noFill/>
                <a:miter lim="800000"/>
                <a:headEnd/>
                <a:tailEnd/>
              </a:ln>
              <a:effectLst/>
            </p:spPr>
            <p:txBody>
              <a:bodyPr wrap="none">
                <a:spAutoFit/>
              </a:bodyPr>
              <a:lstStyle/>
              <a:p>
                <a:r>
                  <a:rPr lang="de-DE" sz="2800" b="1">
                    <a:solidFill>
                      <a:schemeClr val="bg1"/>
                    </a:solidFill>
                    <a:sym typeface="Symbol" pitchFamily="18" charset="2"/>
                  </a:rPr>
                  <a:t> = 820</a:t>
                </a:r>
                <a:endParaRPr lang="de-DE" sz="2800" b="1">
                  <a:solidFill>
                    <a:schemeClr val="bg1"/>
                  </a:solidFill>
                </a:endParaRPr>
              </a:p>
            </p:txBody>
          </p:sp>
          <p:sp>
            <p:nvSpPr>
              <p:cNvPr id="281651" name="Text Box 51"/>
              <p:cNvSpPr txBox="1">
                <a:spLocks noChangeArrowheads="1"/>
              </p:cNvSpPr>
              <p:nvPr/>
            </p:nvSpPr>
            <p:spPr bwMode="auto">
              <a:xfrm>
                <a:off x="3804" y="2277"/>
                <a:ext cx="708" cy="269"/>
              </a:xfrm>
              <a:prstGeom prst="rect">
                <a:avLst/>
              </a:prstGeom>
              <a:noFill/>
              <a:ln w="9525">
                <a:noFill/>
                <a:miter lim="800000"/>
                <a:headEnd/>
                <a:tailEnd/>
              </a:ln>
              <a:effectLst/>
            </p:spPr>
            <p:txBody>
              <a:bodyPr wrap="none">
                <a:spAutoFit/>
              </a:bodyPr>
              <a:lstStyle/>
              <a:p>
                <a:r>
                  <a:rPr lang="de-DE" sz="2200">
                    <a:solidFill>
                      <a:schemeClr val="bg1"/>
                    </a:solidFill>
                    <a:sym typeface="Symbol" pitchFamily="18" charset="2"/>
                  </a:rPr>
                  <a:t> = 470</a:t>
                </a:r>
                <a:endParaRPr lang="de-DE" sz="2200">
                  <a:solidFill>
                    <a:schemeClr val="bg1"/>
                  </a:solidFill>
                </a:endParaRPr>
              </a:p>
            </p:txBody>
          </p:sp>
          <p:sp>
            <p:nvSpPr>
              <p:cNvPr id="281652" name="Line 52"/>
              <p:cNvSpPr>
                <a:spLocks noChangeShapeType="1"/>
              </p:cNvSpPr>
              <p:nvPr/>
            </p:nvSpPr>
            <p:spPr bwMode="auto">
              <a:xfrm>
                <a:off x="480" y="2640"/>
                <a:ext cx="960" cy="0"/>
              </a:xfrm>
              <a:prstGeom prst="line">
                <a:avLst/>
              </a:prstGeom>
              <a:noFill/>
              <a:ln w="25400">
                <a:solidFill>
                  <a:srgbClr val="66CCFF"/>
                </a:solidFill>
                <a:round/>
                <a:headEnd/>
                <a:tailEnd/>
              </a:ln>
              <a:effectLst/>
            </p:spPr>
            <p:txBody>
              <a:bodyPr/>
              <a:lstStyle/>
              <a:p>
                <a:endParaRPr lang="en-GB"/>
              </a:p>
            </p:txBody>
          </p:sp>
          <p:sp>
            <p:nvSpPr>
              <p:cNvPr id="281653" name="Line 53"/>
              <p:cNvSpPr>
                <a:spLocks noChangeShapeType="1"/>
              </p:cNvSpPr>
              <p:nvPr/>
            </p:nvSpPr>
            <p:spPr bwMode="auto">
              <a:xfrm>
                <a:off x="480" y="1824"/>
                <a:ext cx="960" cy="0"/>
              </a:xfrm>
              <a:prstGeom prst="line">
                <a:avLst/>
              </a:prstGeom>
              <a:noFill/>
              <a:ln w="25400">
                <a:solidFill>
                  <a:srgbClr val="FF7C80"/>
                </a:solidFill>
                <a:round/>
                <a:headEnd/>
                <a:tailEnd/>
              </a:ln>
              <a:effectLst/>
            </p:spPr>
            <p:txBody>
              <a:bodyPr/>
              <a:lstStyle/>
              <a:p>
                <a:endParaRPr lang="en-GB"/>
              </a:p>
            </p:txBody>
          </p:sp>
          <p:sp>
            <p:nvSpPr>
              <p:cNvPr id="281654" name="Text Box 54"/>
              <p:cNvSpPr txBox="1">
                <a:spLocks noChangeArrowheads="1"/>
              </p:cNvSpPr>
              <p:nvPr/>
            </p:nvSpPr>
            <p:spPr bwMode="auto">
              <a:xfrm>
                <a:off x="1836" y="2825"/>
                <a:ext cx="791" cy="250"/>
              </a:xfrm>
              <a:prstGeom prst="rect">
                <a:avLst/>
              </a:prstGeom>
              <a:noFill/>
              <a:ln w="9525">
                <a:noFill/>
                <a:miter lim="800000"/>
                <a:headEnd/>
                <a:tailEnd/>
              </a:ln>
              <a:effectLst/>
            </p:spPr>
            <p:txBody>
              <a:bodyPr wrap="none">
                <a:spAutoFit/>
              </a:bodyPr>
              <a:lstStyle/>
              <a:p>
                <a:r>
                  <a:rPr lang="de-DE" sz="2000" b="1"/>
                  <a:t>(no load)</a:t>
                </a:r>
              </a:p>
            </p:txBody>
          </p:sp>
          <p:sp>
            <p:nvSpPr>
              <p:cNvPr id="281655" name="Text Box 55"/>
              <p:cNvSpPr txBox="1">
                <a:spLocks noChangeArrowheads="1"/>
              </p:cNvSpPr>
              <p:nvPr/>
            </p:nvSpPr>
            <p:spPr bwMode="auto">
              <a:xfrm>
                <a:off x="3748" y="2825"/>
                <a:ext cx="914" cy="250"/>
              </a:xfrm>
              <a:prstGeom prst="rect">
                <a:avLst/>
              </a:prstGeom>
              <a:noFill/>
              <a:ln w="9525">
                <a:noFill/>
                <a:miter lim="800000"/>
                <a:headEnd/>
                <a:tailEnd/>
              </a:ln>
              <a:effectLst/>
            </p:spPr>
            <p:txBody>
              <a:bodyPr wrap="none">
                <a:spAutoFit/>
              </a:bodyPr>
              <a:lstStyle/>
              <a:p>
                <a:r>
                  <a:rPr lang="de-DE" sz="2000" b="1"/>
                  <a:t>(with load)</a:t>
                </a:r>
              </a:p>
            </p:txBody>
          </p:sp>
          <p:sp>
            <p:nvSpPr>
              <p:cNvPr id="281656" name="Rectangle 56"/>
              <p:cNvSpPr>
                <a:spLocks noChangeArrowheads="1"/>
              </p:cNvSpPr>
              <p:nvPr/>
            </p:nvSpPr>
            <p:spPr bwMode="auto">
              <a:xfrm>
                <a:off x="1776" y="1632"/>
                <a:ext cx="1100" cy="336"/>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81657" name="AutoShape 57"/>
              <p:cNvSpPr>
                <a:spLocks noChangeArrowheads="1"/>
              </p:cNvSpPr>
              <p:nvPr/>
            </p:nvSpPr>
            <p:spPr bwMode="auto">
              <a:xfrm>
                <a:off x="1776" y="1488"/>
                <a:ext cx="1106" cy="336"/>
              </a:xfrm>
              <a:prstGeom prst="wave">
                <a:avLst>
                  <a:gd name="adj1" fmla="val 20644"/>
                  <a:gd name="adj2" fmla="val 0"/>
                </a:avLst>
              </a:prstGeom>
              <a:solidFill>
                <a:srgbClr val="FF0000"/>
              </a:solidFill>
              <a:ln w="9525">
                <a:noFill/>
                <a:round/>
                <a:headEnd/>
                <a:tailEnd/>
              </a:ln>
              <a:effectLst/>
            </p:spPr>
            <p:txBody>
              <a:bodyPr wrap="none" anchor="ctr"/>
              <a:lstStyle/>
              <a:p>
                <a:endParaRPr lang="en-GB"/>
              </a:p>
            </p:txBody>
          </p:sp>
          <p:sp>
            <p:nvSpPr>
              <p:cNvPr id="281658" name="Rectangle 58"/>
              <p:cNvSpPr>
                <a:spLocks noChangeArrowheads="1"/>
              </p:cNvSpPr>
              <p:nvPr/>
            </p:nvSpPr>
            <p:spPr bwMode="auto">
              <a:xfrm flipH="1" flipV="1">
                <a:off x="1776" y="1200"/>
                <a:ext cx="1100" cy="192"/>
              </a:xfrm>
              <a:prstGeom prst="rect">
                <a:avLst/>
              </a:prstGeom>
              <a:solidFill>
                <a:srgbClr val="FF0000"/>
              </a:solidFill>
              <a:ln w="9525">
                <a:solidFill>
                  <a:srgbClr val="FF0000"/>
                </a:solidFill>
                <a:miter lim="800000"/>
                <a:headEnd/>
                <a:tailEnd/>
              </a:ln>
              <a:effectLst/>
            </p:spPr>
            <p:txBody>
              <a:bodyPr wrap="none" anchor="ctr"/>
              <a:lstStyle/>
              <a:p>
                <a:endParaRPr lang="en-GB"/>
              </a:p>
            </p:txBody>
          </p:sp>
          <p:sp>
            <p:nvSpPr>
              <p:cNvPr id="281659" name="AutoShape 59"/>
              <p:cNvSpPr>
                <a:spLocks noChangeArrowheads="1"/>
              </p:cNvSpPr>
              <p:nvPr/>
            </p:nvSpPr>
            <p:spPr bwMode="auto">
              <a:xfrm flipH="1" flipV="1">
                <a:off x="1776" y="1248"/>
                <a:ext cx="1106" cy="336"/>
              </a:xfrm>
              <a:prstGeom prst="wave">
                <a:avLst>
                  <a:gd name="adj1" fmla="val 20644"/>
                  <a:gd name="adj2" fmla="val 0"/>
                </a:avLst>
              </a:prstGeom>
              <a:solidFill>
                <a:srgbClr val="FF0000"/>
              </a:solidFill>
              <a:ln w="9525">
                <a:noFill/>
                <a:round/>
                <a:headEnd/>
                <a:tailEnd/>
              </a:ln>
              <a:effectLst/>
            </p:spPr>
            <p:txBody>
              <a:bodyPr wrap="none" anchor="ctr"/>
              <a:lstStyle/>
              <a:p>
                <a:endParaRPr lang="en-GB"/>
              </a:p>
            </p:txBody>
          </p:sp>
          <p:grpSp>
            <p:nvGrpSpPr>
              <p:cNvPr id="6" name="Group 60"/>
              <p:cNvGrpSpPr>
                <a:grpSpLocks/>
              </p:cNvGrpSpPr>
              <p:nvPr/>
            </p:nvGrpSpPr>
            <p:grpSpPr bwMode="auto">
              <a:xfrm rot="-10800000">
                <a:off x="1776" y="1968"/>
                <a:ext cx="1104" cy="768"/>
                <a:chOff x="1776" y="288"/>
                <a:chExt cx="1104" cy="768"/>
              </a:xfrm>
            </p:grpSpPr>
            <p:sp>
              <p:nvSpPr>
                <p:cNvPr id="281661" name="Rectangle 61"/>
                <p:cNvSpPr>
                  <a:spLocks noChangeArrowheads="1"/>
                </p:cNvSpPr>
                <p:nvPr/>
              </p:nvSpPr>
              <p:spPr bwMode="auto">
                <a:xfrm>
                  <a:off x="1776" y="720"/>
                  <a:ext cx="1104" cy="336"/>
                </a:xfrm>
                <a:prstGeom prst="rect">
                  <a:avLst/>
                </a:prstGeom>
                <a:solidFill>
                  <a:srgbClr val="000080"/>
                </a:solidFill>
                <a:ln w="9525">
                  <a:noFill/>
                  <a:miter lim="800000"/>
                  <a:headEnd/>
                  <a:tailEnd/>
                </a:ln>
                <a:effectLst/>
              </p:spPr>
              <p:txBody>
                <a:bodyPr wrap="none" anchor="ctr"/>
                <a:lstStyle/>
                <a:p>
                  <a:endParaRPr lang="en-GB"/>
                </a:p>
              </p:txBody>
            </p:sp>
            <p:sp>
              <p:nvSpPr>
                <p:cNvPr id="281662" name="AutoShape 62"/>
                <p:cNvSpPr>
                  <a:spLocks noChangeArrowheads="1"/>
                </p:cNvSpPr>
                <p:nvPr/>
              </p:nvSpPr>
              <p:spPr bwMode="auto">
                <a:xfrm>
                  <a:off x="1776" y="576"/>
                  <a:ext cx="1104" cy="336"/>
                </a:xfrm>
                <a:prstGeom prst="wave">
                  <a:avLst>
                    <a:gd name="adj1" fmla="val 20644"/>
                    <a:gd name="adj2" fmla="val 0"/>
                  </a:avLst>
                </a:prstGeom>
                <a:solidFill>
                  <a:srgbClr val="000080"/>
                </a:solidFill>
                <a:ln w="9525">
                  <a:noFill/>
                  <a:round/>
                  <a:headEnd/>
                  <a:tailEnd/>
                </a:ln>
                <a:effectLst/>
              </p:spPr>
              <p:txBody>
                <a:bodyPr wrap="none" anchor="ctr"/>
                <a:lstStyle/>
                <a:p>
                  <a:endParaRPr lang="en-GB"/>
                </a:p>
              </p:txBody>
            </p:sp>
            <p:sp>
              <p:nvSpPr>
                <p:cNvPr id="281663" name="Rectangle 63"/>
                <p:cNvSpPr>
                  <a:spLocks noChangeArrowheads="1"/>
                </p:cNvSpPr>
                <p:nvPr/>
              </p:nvSpPr>
              <p:spPr bwMode="auto">
                <a:xfrm flipH="1" flipV="1">
                  <a:off x="1776" y="288"/>
                  <a:ext cx="1104" cy="192"/>
                </a:xfrm>
                <a:prstGeom prst="rect">
                  <a:avLst/>
                </a:prstGeom>
                <a:solidFill>
                  <a:srgbClr val="000080"/>
                </a:solidFill>
                <a:ln w="9525">
                  <a:noFill/>
                  <a:miter lim="800000"/>
                  <a:headEnd/>
                  <a:tailEnd/>
                </a:ln>
                <a:effectLst/>
              </p:spPr>
              <p:txBody>
                <a:bodyPr wrap="none" anchor="ctr"/>
                <a:lstStyle/>
                <a:p>
                  <a:endParaRPr lang="en-GB"/>
                </a:p>
              </p:txBody>
            </p:sp>
            <p:sp>
              <p:nvSpPr>
                <p:cNvPr id="281664" name="AutoShape 64"/>
                <p:cNvSpPr>
                  <a:spLocks noChangeArrowheads="1"/>
                </p:cNvSpPr>
                <p:nvPr/>
              </p:nvSpPr>
              <p:spPr bwMode="auto">
                <a:xfrm flipH="1" flipV="1">
                  <a:off x="1776" y="336"/>
                  <a:ext cx="1104" cy="336"/>
                </a:xfrm>
                <a:prstGeom prst="wave">
                  <a:avLst>
                    <a:gd name="adj1" fmla="val 20644"/>
                    <a:gd name="adj2" fmla="val 0"/>
                  </a:avLst>
                </a:prstGeom>
                <a:solidFill>
                  <a:srgbClr val="000080"/>
                </a:solidFill>
                <a:ln w="9525">
                  <a:noFill/>
                  <a:round/>
                  <a:headEnd/>
                  <a:tailEnd/>
                </a:ln>
                <a:effectLst/>
              </p:spPr>
              <p:txBody>
                <a:bodyPr wrap="none" anchor="ctr"/>
                <a:lstStyle/>
                <a:p>
                  <a:endParaRPr lang="en-GB"/>
                </a:p>
              </p:txBody>
            </p:sp>
          </p:grpSp>
          <p:sp>
            <p:nvSpPr>
              <p:cNvPr id="281665" name="Line 65"/>
              <p:cNvSpPr>
                <a:spLocks noChangeShapeType="1"/>
              </p:cNvSpPr>
              <p:nvPr/>
            </p:nvSpPr>
            <p:spPr bwMode="auto">
              <a:xfrm flipV="1">
                <a:off x="1440" y="1632"/>
                <a:ext cx="432" cy="192"/>
              </a:xfrm>
              <a:prstGeom prst="line">
                <a:avLst/>
              </a:prstGeom>
              <a:noFill/>
              <a:ln w="25400">
                <a:solidFill>
                  <a:srgbClr val="FF7C80"/>
                </a:solidFill>
                <a:round/>
                <a:headEnd/>
                <a:tailEnd type="oval" w="med" len="med"/>
              </a:ln>
              <a:effectLst/>
            </p:spPr>
            <p:txBody>
              <a:bodyPr/>
              <a:lstStyle/>
              <a:p>
                <a:endParaRPr lang="en-GB"/>
              </a:p>
            </p:txBody>
          </p:sp>
          <p:sp>
            <p:nvSpPr>
              <p:cNvPr id="281666" name="Line 66"/>
              <p:cNvSpPr>
                <a:spLocks noChangeShapeType="1"/>
              </p:cNvSpPr>
              <p:nvPr/>
            </p:nvSpPr>
            <p:spPr bwMode="auto">
              <a:xfrm flipV="1">
                <a:off x="1440" y="2448"/>
                <a:ext cx="432" cy="192"/>
              </a:xfrm>
              <a:prstGeom prst="line">
                <a:avLst/>
              </a:prstGeom>
              <a:noFill/>
              <a:ln w="25400">
                <a:solidFill>
                  <a:srgbClr val="66CCFF"/>
                </a:solidFill>
                <a:round/>
                <a:headEnd/>
                <a:tailEnd type="oval" w="med" len="med"/>
              </a:ln>
              <a:effectLst/>
            </p:spPr>
            <p:txBody>
              <a:bodyPr/>
              <a:lstStyle/>
              <a:p>
                <a:endParaRPr lang="en-GB"/>
              </a:p>
            </p:txBody>
          </p:sp>
          <p:sp>
            <p:nvSpPr>
              <p:cNvPr id="281667" name="Line 67"/>
              <p:cNvSpPr>
                <a:spLocks noChangeShapeType="1"/>
              </p:cNvSpPr>
              <p:nvPr/>
            </p:nvSpPr>
            <p:spPr bwMode="auto">
              <a:xfrm>
                <a:off x="4176" y="1200"/>
                <a:ext cx="0" cy="624"/>
              </a:xfrm>
              <a:prstGeom prst="line">
                <a:avLst/>
              </a:prstGeom>
              <a:noFill/>
              <a:ln w="63500">
                <a:solidFill>
                  <a:srgbClr val="000080"/>
                </a:solidFill>
                <a:round/>
                <a:headEnd/>
                <a:tailEnd type="triangle" w="med" len="med"/>
              </a:ln>
              <a:effectLst/>
            </p:spPr>
            <p:txBody>
              <a:bodyPr/>
              <a:lstStyle/>
              <a:p>
                <a:endParaRPr lang="en-GB"/>
              </a:p>
            </p:txBody>
          </p:sp>
        </p:grpSp>
        <p:sp>
          <p:nvSpPr>
            <p:cNvPr id="281668" name="Rectangle 68"/>
            <p:cNvSpPr>
              <a:spLocks noChangeArrowheads="1"/>
            </p:cNvSpPr>
            <p:nvPr/>
          </p:nvSpPr>
          <p:spPr bwMode="auto">
            <a:xfrm>
              <a:off x="432" y="1104"/>
              <a:ext cx="4992" cy="1968"/>
            </a:xfrm>
            <a:prstGeom prst="rect">
              <a:avLst/>
            </a:prstGeom>
            <a:solidFill>
              <a:schemeClr val="bg1">
                <a:alpha val="50000"/>
              </a:schemeClr>
            </a:solidFill>
            <a:ln w="9525">
              <a:noFill/>
              <a:miter lim="800000"/>
              <a:headEnd/>
              <a:tailEnd/>
            </a:ln>
            <a:effectLst/>
          </p:spPr>
          <p:txBody>
            <a:bodyPr wrap="none" lIns="90000" tIns="46800" rIns="90000" bIns="46800" anchor="ctr">
              <a:spAutoFit/>
            </a:bodyPr>
            <a:lstStyle/>
            <a:p>
              <a:endParaRPr lang="en-GB"/>
            </a:p>
          </p:txBody>
        </p:sp>
        <p:sp>
          <p:nvSpPr>
            <p:cNvPr id="281669" name="Oval 69"/>
            <p:cNvSpPr>
              <a:spLocks noChangeArrowheads="1"/>
            </p:cNvSpPr>
            <p:nvPr/>
          </p:nvSpPr>
          <p:spPr bwMode="auto">
            <a:xfrm>
              <a:off x="336" y="1968"/>
              <a:ext cx="1392" cy="768"/>
            </a:xfrm>
            <a:prstGeom prst="ellipse">
              <a:avLst/>
            </a:prstGeom>
            <a:noFill/>
            <a:ln w="63500">
              <a:solidFill>
                <a:srgbClr val="FF0000"/>
              </a:solidFill>
              <a:round/>
              <a:headEnd/>
              <a:tailEnd/>
            </a:ln>
            <a:effectLst/>
          </p:spPr>
          <p:txBody>
            <a:bodyPr wrap="none" anchor="ctr"/>
            <a:lstStyle/>
            <a:p>
              <a:endParaRPr lang="en-GB"/>
            </a:p>
          </p:txBody>
        </p:sp>
        <p:sp>
          <p:nvSpPr>
            <p:cNvPr id="281670" name="Oval 70"/>
            <p:cNvSpPr>
              <a:spLocks noChangeArrowheads="1"/>
            </p:cNvSpPr>
            <p:nvPr/>
          </p:nvSpPr>
          <p:spPr bwMode="auto">
            <a:xfrm>
              <a:off x="4224" y="1152"/>
              <a:ext cx="1200" cy="624"/>
            </a:xfrm>
            <a:prstGeom prst="ellipse">
              <a:avLst/>
            </a:prstGeom>
            <a:noFill/>
            <a:ln w="63500">
              <a:solidFill>
                <a:srgbClr val="FF0000"/>
              </a:solidFill>
              <a:round/>
              <a:headEnd/>
              <a:tailEnd/>
            </a:ln>
            <a:effectLst/>
          </p:spPr>
          <p:txBody>
            <a:bodyPr wrap="none" anchor="ctr"/>
            <a:lstStyle/>
            <a:p>
              <a:endParaRPr lang="en-GB"/>
            </a:p>
          </p:txBody>
        </p:sp>
        <p:sp>
          <p:nvSpPr>
            <p:cNvPr id="281671" name="Text Box 71"/>
            <p:cNvSpPr txBox="1">
              <a:spLocks noChangeArrowheads="1"/>
            </p:cNvSpPr>
            <p:nvPr/>
          </p:nvSpPr>
          <p:spPr bwMode="auto">
            <a:xfrm>
              <a:off x="230" y="2784"/>
              <a:ext cx="982" cy="518"/>
            </a:xfrm>
            <a:prstGeom prst="rect">
              <a:avLst/>
            </a:prstGeom>
            <a:noFill/>
            <a:ln w="9525">
              <a:noFill/>
              <a:miter lim="800000"/>
              <a:headEnd/>
              <a:tailEnd/>
            </a:ln>
            <a:effectLst/>
          </p:spPr>
          <p:txBody>
            <a:bodyPr wrap="none">
              <a:spAutoFit/>
            </a:bodyPr>
            <a:lstStyle/>
            <a:p>
              <a:r>
                <a:rPr lang="de-DE" sz="2400" i="1">
                  <a:solidFill>
                    <a:srgbClr val="CC0000"/>
                  </a:solidFill>
                  <a:effectLst>
                    <a:outerShdw blurRad="38100" dist="38100" dir="2700000" algn="tl">
                      <a:srgbClr val="C0C0C0"/>
                    </a:outerShdw>
                  </a:effectLst>
                </a:rPr>
                <a:t>Local</a:t>
              </a:r>
            </a:p>
            <a:p>
              <a:r>
                <a:rPr lang="de-DE" sz="2400" i="1">
                  <a:solidFill>
                    <a:srgbClr val="CC0000"/>
                  </a:solidFill>
                  <a:effectLst>
                    <a:outerShdw blurRad="38100" dist="38100" dir="2700000" algn="tl">
                      <a:srgbClr val="C0C0C0"/>
                    </a:outerShdw>
                  </a:effectLst>
                </a:rPr>
                <a:t>conditions</a:t>
              </a:r>
            </a:p>
          </p:txBody>
        </p:sp>
        <p:sp>
          <p:nvSpPr>
            <p:cNvPr id="281672" name="Text Box 72"/>
            <p:cNvSpPr txBox="1">
              <a:spLocks noChangeArrowheads="1"/>
            </p:cNvSpPr>
            <p:nvPr/>
          </p:nvSpPr>
          <p:spPr bwMode="auto">
            <a:xfrm>
              <a:off x="4272" y="768"/>
              <a:ext cx="544" cy="288"/>
            </a:xfrm>
            <a:prstGeom prst="rect">
              <a:avLst/>
            </a:prstGeom>
            <a:noFill/>
            <a:ln w="9525">
              <a:noFill/>
              <a:miter lim="800000"/>
              <a:headEnd/>
              <a:tailEnd/>
            </a:ln>
            <a:effectLst/>
          </p:spPr>
          <p:txBody>
            <a:bodyPr wrap="none">
              <a:spAutoFit/>
            </a:bodyPr>
            <a:lstStyle/>
            <a:p>
              <a:r>
                <a:rPr lang="de-DE" sz="2400" i="1">
                  <a:solidFill>
                    <a:srgbClr val="CC0000"/>
                  </a:solidFill>
                  <a:effectLst>
                    <a:outerShdw blurRad="38100" dist="38100" dir="2700000" algn="tl">
                      <a:srgbClr val="C0C0C0"/>
                    </a:outerShdw>
                  </a:effectLst>
                </a:rPr>
                <a:t>Load</a:t>
              </a:r>
            </a:p>
          </p:txBody>
        </p:sp>
        <p:sp>
          <p:nvSpPr>
            <p:cNvPr id="281673" name="Text Box 73"/>
            <p:cNvSpPr txBox="1">
              <a:spLocks noChangeArrowheads="1"/>
            </p:cNvSpPr>
            <p:nvPr/>
          </p:nvSpPr>
          <p:spPr bwMode="auto">
            <a:xfrm>
              <a:off x="4195" y="1308"/>
              <a:ext cx="1193" cy="288"/>
            </a:xfrm>
            <a:prstGeom prst="rect">
              <a:avLst/>
            </a:prstGeom>
            <a:noFill/>
            <a:ln w="9525">
              <a:noFill/>
              <a:miter lim="800000"/>
              <a:headEnd/>
              <a:tailEnd/>
            </a:ln>
            <a:effectLst/>
          </p:spPr>
          <p:txBody>
            <a:bodyPr wrap="none">
              <a:spAutoFit/>
            </a:bodyPr>
            <a:lstStyle/>
            <a:p>
              <a:r>
                <a:rPr lang="de-DE" sz="2400" i="1">
                  <a:sym typeface="Symbol" pitchFamily="18" charset="2"/>
                </a:rPr>
                <a:t> = 3 N/mm</a:t>
              </a:r>
              <a:r>
                <a:rPr lang="de-DE" sz="2400" i="1" baseline="30000">
                  <a:sym typeface="Symbol" pitchFamily="18" charset="2"/>
                </a:rPr>
                <a:t>2</a:t>
              </a:r>
              <a:endParaRPr lang="de-DE" sz="2400" i="1"/>
            </a:p>
          </p:txBody>
        </p:sp>
        <p:sp>
          <p:nvSpPr>
            <p:cNvPr id="281674" name="Text Box 74"/>
            <p:cNvSpPr txBox="1">
              <a:spLocks noChangeArrowheads="1"/>
            </p:cNvSpPr>
            <p:nvPr/>
          </p:nvSpPr>
          <p:spPr bwMode="auto">
            <a:xfrm>
              <a:off x="579" y="2112"/>
              <a:ext cx="935" cy="518"/>
            </a:xfrm>
            <a:prstGeom prst="rect">
              <a:avLst/>
            </a:prstGeom>
            <a:noFill/>
            <a:ln w="9525">
              <a:noFill/>
              <a:miter lim="800000"/>
              <a:headEnd/>
              <a:tailEnd/>
            </a:ln>
            <a:effectLst/>
          </p:spPr>
          <p:txBody>
            <a:bodyPr wrap="none">
              <a:spAutoFit/>
            </a:bodyPr>
            <a:lstStyle/>
            <a:p>
              <a:pPr algn="r"/>
              <a:r>
                <a:rPr lang="de-DE" sz="2400" b="1" i="1">
                  <a:solidFill>
                    <a:srgbClr val="000099"/>
                  </a:solidFill>
                </a:rPr>
                <a:t>T</a:t>
              </a:r>
              <a:r>
                <a:rPr lang="de-DE" sz="2400" b="1" i="1" baseline="-25000">
                  <a:solidFill>
                    <a:srgbClr val="000099"/>
                  </a:solidFill>
                </a:rPr>
                <a:t>2 </a:t>
              </a:r>
              <a:r>
                <a:rPr lang="de-DE" sz="2400" b="1" i="1">
                  <a:solidFill>
                    <a:srgbClr val="000099"/>
                  </a:solidFill>
                </a:rPr>
                <a:t>= 20°C</a:t>
              </a:r>
            </a:p>
            <a:p>
              <a:pPr algn="r"/>
              <a:r>
                <a:rPr lang="de-DE" sz="2400" b="1" i="1">
                  <a:solidFill>
                    <a:srgbClr val="000099"/>
                  </a:solidFill>
                </a:rPr>
                <a:t>u</a:t>
              </a:r>
              <a:r>
                <a:rPr lang="de-DE" sz="2400" b="1" i="1" baseline="-25000">
                  <a:solidFill>
                    <a:srgbClr val="000099"/>
                  </a:solidFill>
                </a:rPr>
                <a:t>2</a:t>
              </a:r>
              <a:r>
                <a:rPr lang="de-DE" sz="2400" b="1" i="1">
                  <a:solidFill>
                    <a:srgbClr val="000099"/>
                  </a:solidFill>
                </a:rPr>
                <a:t> = 5%</a:t>
              </a:r>
            </a:p>
          </p:txBody>
        </p:sp>
      </p:grpSp>
      <p:grpSp>
        <p:nvGrpSpPr>
          <p:cNvPr id="7" name="Group 75"/>
          <p:cNvGrpSpPr>
            <a:grpSpLocks/>
          </p:cNvGrpSpPr>
          <p:nvPr/>
        </p:nvGrpSpPr>
        <p:grpSpPr bwMode="auto">
          <a:xfrm>
            <a:off x="2895600" y="2857500"/>
            <a:ext cx="5688013" cy="2536825"/>
            <a:chOff x="1824" y="1800"/>
            <a:chExt cx="3583" cy="1598"/>
          </a:xfrm>
        </p:grpSpPr>
        <p:sp>
          <p:nvSpPr>
            <p:cNvPr id="281676" name="Oval 76"/>
            <p:cNvSpPr>
              <a:spLocks noChangeArrowheads="1"/>
            </p:cNvSpPr>
            <p:nvPr/>
          </p:nvSpPr>
          <p:spPr bwMode="auto">
            <a:xfrm>
              <a:off x="3624" y="2256"/>
              <a:ext cx="1056" cy="384"/>
            </a:xfrm>
            <a:prstGeom prst="ellipse">
              <a:avLst/>
            </a:prstGeom>
            <a:noFill/>
            <a:ln w="63500">
              <a:solidFill>
                <a:srgbClr val="FF0000"/>
              </a:solidFill>
              <a:round/>
              <a:headEnd/>
              <a:tailEnd/>
            </a:ln>
            <a:effectLst/>
          </p:spPr>
          <p:txBody>
            <a:bodyPr wrap="none" anchor="ctr"/>
            <a:lstStyle/>
            <a:p>
              <a:endParaRPr lang="en-GB"/>
            </a:p>
          </p:txBody>
        </p:sp>
        <p:sp>
          <p:nvSpPr>
            <p:cNvPr id="281677" name="Line 77"/>
            <p:cNvSpPr>
              <a:spLocks noChangeShapeType="1"/>
            </p:cNvSpPr>
            <p:nvPr/>
          </p:nvSpPr>
          <p:spPr bwMode="auto">
            <a:xfrm flipH="1">
              <a:off x="4272" y="1800"/>
              <a:ext cx="192" cy="384"/>
            </a:xfrm>
            <a:prstGeom prst="line">
              <a:avLst/>
            </a:prstGeom>
            <a:noFill/>
            <a:ln w="63500">
              <a:solidFill>
                <a:srgbClr val="FF0000"/>
              </a:solidFill>
              <a:round/>
              <a:headEnd/>
              <a:tailEnd type="triangle" w="med" len="med"/>
            </a:ln>
            <a:effectLst/>
          </p:spPr>
          <p:txBody>
            <a:bodyPr/>
            <a:lstStyle/>
            <a:p>
              <a:endParaRPr lang="en-GB"/>
            </a:p>
          </p:txBody>
        </p:sp>
        <p:sp>
          <p:nvSpPr>
            <p:cNvPr id="281678" name="Line 78"/>
            <p:cNvSpPr>
              <a:spLocks noChangeShapeType="1"/>
            </p:cNvSpPr>
            <p:nvPr/>
          </p:nvSpPr>
          <p:spPr bwMode="auto">
            <a:xfrm>
              <a:off x="1824" y="2448"/>
              <a:ext cx="1680" cy="0"/>
            </a:xfrm>
            <a:prstGeom prst="line">
              <a:avLst/>
            </a:prstGeom>
            <a:noFill/>
            <a:ln w="63500">
              <a:solidFill>
                <a:srgbClr val="FF0000"/>
              </a:solidFill>
              <a:round/>
              <a:headEnd/>
              <a:tailEnd type="triangle" w="med" len="med"/>
            </a:ln>
            <a:effectLst/>
          </p:spPr>
          <p:txBody>
            <a:bodyPr/>
            <a:lstStyle/>
            <a:p>
              <a:endParaRPr lang="en-GB"/>
            </a:p>
          </p:txBody>
        </p:sp>
        <p:sp>
          <p:nvSpPr>
            <p:cNvPr id="281679" name="Text Box 79"/>
            <p:cNvSpPr txBox="1">
              <a:spLocks noChangeArrowheads="1"/>
            </p:cNvSpPr>
            <p:nvPr/>
          </p:nvSpPr>
          <p:spPr bwMode="auto">
            <a:xfrm>
              <a:off x="4682" y="2880"/>
              <a:ext cx="725" cy="518"/>
            </a:xfrm>
            <a:prstGeom prst="rect">
              <a:avLst/>
            </a:prstGeom>
            <a:noFill/>
            <a:ln w="9525">
              <a:noFill/>
              <a:miter lim="800000"/>
              <a:headEnd/>
              <a:tailEnd/>
            </a:ln>
            <a:effectLst/>
          </p:spPr>
          <p:txBody>
            <a:bodyPr wrap="none">
              <a:spAutoFit/>
            </a:bodyPr>
            <a:lstStyle/>
            <a:p>
              <a:r>
                <a:rPr lang="de-DE" sz="2400" i="1">
                  <a:solidFill>
                    <a:srgbClr val="CC0000"/>
                  </a:solidFill>
                  <a:effectLst>
                    <a:outerShdw blurRad="38100" dist="38100" dir="2700000" algn="tl">
                      <a:srgbClr val="C0C0C0"/>
                    </a:outerShdw>
                  </a:effectLst>
                </a:rPr>
                <a:t>Local</a:t>
              </a:r>
            </a:p>
            <a:p>
              <a:r>
                <a:rPr lang="de-DE" sz="2400" i="1">
                  <a:solidFill>
                    <a:srgbClr val="CC0000"/>
                  </a:solidFill>
                  <a:effectLst>
                    <a:outerShdw blurRad="38100" dist="38100" dir="2700000" algn="tl">
                      <a:srgbClr val="C0C0C0"/>
                    </a:outerShdw>
                  </a:effectLst>
                </a:rPr>
                <a:t>density</a:t>
              </a:r>
            </a:p>
          </p:txBody>
        </p:sp>
        <p:sp>
          <p:nvSpPr>
            <p:cNvPr id="281680" name="Text Box 80"/>
            <p:cNvSpPr txBox="1">
              <a:spLocks noChangeArrowheads="1"/>
            </p:cNvSpPr>
            <p:nvPr/>
          </p:nvSpPr>
          <p:spPr bwMode="auto">
            <a:xfrm>
              <a:off x="3804" y="2277"/>
              <a:ext cx="708" cy="269"/>
            </a:xfrm>
            <a:prstGeom prst="rect">
              <a:avLst/>
            </a:prstGeom>
            <a:noFill/>
            <a:ln w="9525">
              <a:noFill/>
              <a:miter lim="800000"/>
              <a:headEnd/>
              <a:tailEnd/>
            </a:ln>
            <a:effectLst/>
          </p:spPr>
          <p:txBody>
            <a:bodyPr wrap="none">
              <a:spAutoFit/>
            </a:bodyPr>
            <a:lstStyle/>
            <a:p>
              <a:r>
                <a:rPr lang="de-DE" sz="2200">
                  <a:sym typeface="Symbol" pitchFamily="18" charset="2"/>
                </a:rPr>
                <a:t> = 470</a:t>
              </a:r>
              <a:endParaRPr lang="de-DE" sz="2200"/>
            </a:p>
          </p:txBody>
        </p:sp>
      </p:grpSp>
      <p:sp>
        <p:nvSpPr>
          <p:cNvPr id="281681" name="Rectangle 81"/>
          <p:cNvSpPr>
            <a:spLocks noChangeArrowheads="1"/>
          </p:cNvSpPr>
          <p:nvPr/>
        </p:nvSpPr>
        <p:spPr bwMode="auto">
          <a:xfrm>
            <a:off x="609600" y="50800"/>
            <a:ext cx="7772400" cy="457200"/>
          </a:xfrm>
          <a:prstGeom prst="rect">
            <a:avLst/>
          </a:prstGeom>
          <a:noFill/>
          <a:ln w="9525">
            <a:noFill/>
            <a:miter lim="800000"/>
            <a:headEnd/>
            <a:tailEnd/>
          </a:ln>
          <a:effectLst/>
        </p:spPr>
        <p:txBody>
          <a:bodyPr anchor="ctr"/>
          <a:lstStyle/>
          <a:p>
            <a:r>
              <a:rPr lang="de-DE" sz="2400" b="1">
                <a:solidFill>
                  <a:srgbClr val="990000"/>
                </a:solidFill>
              </a:rPr>
              <a:t>Rheology</a:t>
            </a:r>
            <a:endParaRPr lang="en-GB" sz="2400" b="1">
              <a:solidFill>
                <a:srgbClr val="990000"/>
              </a:solidFill>
            </a:endParaRPr>
          </a:p>
        </p:txBody>
      </p:sp>
      <p:sp>
        <p:nvSpPr>
          <p:cNvPr id="80" name="Textfeld 79"/>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5722" name="Rectangle 26"/>
          <p:cNvSpPr>
            <a:spLocks noChangeArrowheads="1"/>
          </p:cNvSpPr>
          <p:nvPr/>
        </p:nvSpPr>
        <p:spPr bwMode="auto">
          <a:xfrm>
            <a:off x="609600" y="50800"/>
            <a:ext cx="7772400" cy="457200"/>
          </a:xfrm>
          <a:prstGeom prst="rect">
            <a:avLst/>
          </a:prstGeom>
          <a:noFill/>
          <a:ln w="9525">
            <a:noFill/>
            <a:miter lim="800000"/>
            <a:headEnd/>
            <a:tailEnd/>
          </a:ln>
          <a:effectLst/>
        </p:spPr>
        <p:txBody>
          <a:bodyPr anchor="ctr"/>
          <a:lstStyle/>
          <a:p>
            <a:r>
              <a:rPr lang="de-DE" sz="2400" b="1">
                <a:solidFill>
                  <a:srgbClr val="990000"/>
                </a:solidFill>
              </a:rPr>
              <a:t>Rheology</a:t>
            </a:r>
            <a:endParaRPr lang="en-GB" sz="2400" b="1">
              <a:solidFill>
                <a:srgbClr val="990000"/>
              </a:solidFill>
            </a:endParaRPr>
          </a:p>
        </p:txBody>
      </p:sp>
      <p:sp>
        <p:nvSpPr>
          <p:cNvPr id="25" name="Textfeld 24"/>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pic>
        <p:nvPicPr>
          <p:cNvPr id="79880" name="Picture 8"/>
          <p:cNvPicPr>
            <a:picLocks noChangeAspect="1" noChangeArrowheads="1"/>
          </p:cNvPicPr>
          <p:nvPr/>
        </p:nvPicPr>
        <p:blipFill>
          <a:blip r:embed="rId3" cstate="print"/>
          <a:srcRect/>
          <a:stretch>
            <a:fillRect/>
          </a:stretch>
        </p:blipFill>
        <p:spPr bwMode="auto">
          <a:xfrm>
            <a:off x="1838325" y="980728"/>
            <a:ext cx="5467350" cy="4238625"/>
          </a:xfrm>
          <a:prstGeom prst="rect">
            <a:avLst/>
          </a:prstGeom>
          <a:noFill/>
          <a:ln w="9525">
            <a:noFill/>
            <a:miter lim="800000"/>
            <a:headEnd/>
            <a:tailEnd/>
          </a:ln>
        </p:spPr>
      </p:pic>
      <p:sp>
        <p:nvSpPr>
          <p:cNvPr id="32" name="Textfeld 31"/>
          <p:cNvSpPr txBox="1"/>
          <p:nvPr/>
        </p:nvSpPr>
        <p:spPr>
          <a:xfrm>
            <a:off x="1820904" y="5733256"/>
            <a:ext cx="5487400" cy="369332"/>
          </a:xfrm>
          <a:prstGeom prst="rect">
            <a:avLst/>
          </a:prstGeom>
          <a:noFill/>
        </p:spPr>
        <p:txBody>
          <a:bodyPr wrap="none" rtlCol="0">
            <a:spAutoFit/>
          </a:bodyPr>
          <a:lstStyle/>
          <a:p>
            <a:r>
              <a:rPr lang="en-GB" i="1" dirty="0" smtClean="0"/>
              <a:t>E </a:t>
            </a:r>
            <a:r>
              <a:rPr lang="en-GB" dirty="0" smtClean="0"/>
              <a:t>and </a:t>
            </a:r>
            <a:r>
              <a:rPr lang="en-GB" i="1" dirty="0" smtClean="0"/>
              <a:t>V </a:t>
            </a:r>
            <a:r>
              <a:rPr lang="en-GB" dirty="0" smtClean="0"/>
              <a:t>= f (temperature, moisture content, density</a:t>
            </a:r>
            <a:r>
              <a:rPr lang="en-GB" dirty="0" smtClean="0">
                <a:sym typeface="Symbol"/>
              </a:rPr>
              <a:t>)</a:t>
            </a:r>
            <a:endParaRPr lang="en-GB" dirty="0"/>
          </a:p>
        </p:txBody>
      </p:sp>
      <p:sp>
        <p:nvSpPr>
          <p:cNvPr id="33" name="Textfeld 32"/>
          <p:cNvSpPr txBox="1"/>
          <p:nvPr/>
        </p:nvSpPr>
        <p:spPr>
          <a:xfrm>
            <a:off x="683568" y="1043444"/>
            <a:ext cx="1685077" cy="646331"/>
          </a:xfrm>
          <a:prstGeom prst="rect">
            <a:avLst/>
          </a:prstGeom>
          <a:solidFill>
            <a:srgbClr val="FFFF66"/>
          </a:solidFill>
          <a:effectLst>
            <a:outerShdw blurRad="50800" dist="38100" dir="2700000" algn="tl" rotWithShape="0">
              <a:prstClr val="black">
                <a:alpha val="40000"/>
              </a:prstClr>
            </a:outerShdw>
          </a:effectLst>
        </p:spPr>
        <p:txBody>
          <a:bodyPr wrap="none" rtlCol="0">
            <a:spAutoFit/>
          </a:bodyPr>
          <a:lstStyle/>
          <a:p>
            <a:r>
              <a:rPr lang="en-GB" sz="1800" dirty="0" smtClean="0">
                <a:latin typeface="+mn-lt"/>
              </a:rPr>
              <a:t>Extended </a:t>
            </a:r>
          </a:p>
          <a:p>
            <a:r>
              <a:rPr lang="en-GB" sz="1800" dirty="0" smtClean="0">
                <a:latin typeface="+mn-lt"/>
              </a:rPr>
              <a:t>Burgers Model</a:t>
            </a:r>
            <a:endParaRPr lang="en-GB" sz="1800" dirty="0">
              <a:latin typeface="+mn-lt"/>
            </a:endParaRP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722" name="Rectangle 26"/>
          <p:cNvSpPr>
            <a:spLocks noChangeArrowheads="1"/>
          </p:cNvSpPr>
          <p:nvPr/>
        </p:nvSpPr>
        <p:spPr bwMode="auto">
          <a:xfrm>
            <a:off x="609600" y="50800"/>
            <a:ext cx="7772400" cy="457200"/>
          </a:xfrm>
          <a:prstGeom prst="rect">
            <a:avLst/>
          </a:prstGeom>
          <a:noFill/>
          <a:ln w="9525">
            <a:noFill/>
            <a:miter lim="800000"/>
            <a:headEnd/>
            <a:tailEnd/>
          </a:ln>
          <a:effectLst/>
        </p:spPr>
        <p:txBody>
          <a:bodyPr anchor="ctr"/>
          <a:lstStyle/>
          <a:p>
            <a:r>
              <a:rPr lang="de-DE" sz="2400" b="1" dirty="0" err="1" smtClean="0">
                <a:solidFill>
                  <a:srgbClr val="990000"/>
                </a:solidFill>
              </a:rPr>
              <a:t>Numerical</a:t>
            </a:r>
            <a:r>
              <a:rPr lang="de-DE" sz="2400" b="1" dirty="0" smtClean="0">
                <a:solidFill>
                  <a:srgbClr val="990000"/>
                </a:solidFill>
              </a:rPr>
              <a:t> </a:t>
            </a:r>
            <a:r>
              <a:rPr lang="de-DE" sz="2400" b="1" dirty="0" err="1" smtClean="0">
                <a:solidFill>
                  <a:srgbClr val="990000"/>
                </a:solidFill>
              </a:rPr>
              <a:t>solution</a:t>
            </a:r>
            <a:r>
              <a:rPr lang="de-DE" sz="2400" b="1" dirty="0" smtClean="0">
                <a:solidFill>
                  <a:srgbClr val="990000"/>
                </a:solidFill>
              </a:rPr>
              <a:t> &amp; </a:t>
            </a:r>
            <a:r>
              <a:rPr lang="de-DE" sz="2400" b="1" dirty="0" err="1" smtClean="0">
                <a:solidFill>
                  <a:srgbClr val="990000"/>
                </a:solidFill>
              </a:rPr>
              <a:t>implementation</a:t>
            </a:r>
            <a:endParaRPr lang="en-GB" sz="2400" b="1" dirty="0">
              <a:solidFill>
                <a:srgbClr val="990000"/>
              </a:solidFill>
            </a:endParaRPr>
          </a:p>
        </p:txBody>
      </p:sp>
      <p:sp>
        <p:nvSpPr>
          <p:cNvPr id="25" name="Textfeld 24"/>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
        <p:nvSpPr>
          <p:cNvPr id="7" name="Inhaltsplatzhalter 6"/>
          <p:cNvSpPr>
            <a:spLocks noGrp="1"/>
          </p:cNvSpPr>
          <p:nvPr>
            <p:ph idx="1"/>
          </p:nvPr>
        </p:nvSpPr>
        <p:spPr/>
        <p:txBody>
          <a:bodyPr/>
          <a:lstStyle/>
          <a:p>
            <a:r>
              <a:rPr lang="en-US" dirty="0" smtClean="0"/>
              <a:t>Modified finite volume approach </a:t>
            </a:r>
            <a:r>
              <a:rPr lang="en-US" sz="1800" dirty="0" smtClean="0"/>
              <a:t>(</a:t>
            </a:r>
            <a:r>
              <a:rPr lang="en-GB" sz="1800" dirty="0" smtClean="0"/>
              <a:t>constitutive flux equations are coupled by local energy and mass balances)</a:t>
            </a:r>
            <a:endParaRPr lang="en-US" dirty="0" smtClean="0"/>
          </a:p>
          <a:p>
            <a:r>
              <a:rPr lang="en-US" dirty="0" smtClean="0"/>
              <a:t>3D flow computations, 1D densification model</a:t>
            </a:r>
          </a:p>
          <a:p>
            <a:r>
              <a:rPr lang="en-US" dirty="0" smtClean="0"/>
              <a:t>Implicit approach for cross-sectional flow computations to avoid numerical instabilities</a:t>
            </a:r>
          </a:p>
          <a:p>
            <a:r>
              <a:rPr lang="en-GB" dirty="0" smtClean="0"/>
              <a:t>In-house programming code is </a:t>
            </a:r>
            <a:br>
              <a:rPr lang="en-GB" dirty="0" smtClean="0"/>
            </a:br>
            <a:r>
              <a:rPr lang="en-GB" dirty="0" smtClean="0"/>
              <a:t>written in ANSI C</a:t>
            </a:r>
            <a:endParaRPr lang="en-US" dirty="0" smtClean="0"/>
          </a:p>
          <a:p>
            <a:r>
              <a:rPr lang="en-US" dirty="0" smtClean="0"/>
              <a:t>Commercialized as simulation </a:t>
            </a:r>
            <a:br>
              <a:rPr lang="en-US" dirty="0" smtClean="0"/>
            </a:br>
            <a:r>
              <a:rPr lang="en-US" dirty="0" smtClean="0"/>
              <a:t>platform </a:t>
            </a:r>
            <a:r>
              <a:rPr lang="en-US" i="1" dirty="0" smtClean="0"/>
              <a:t>Virtual Hot Press</a:t>
            </a:r>
            <a:r>
              <a:rPr lang="en-US" dirty="0" smtClean="0"/>
              <a:t> </a:t>
            </a:r>
          </a:p>
          <a:p>
            <a:pPr>
              <a:buNone/>
            </a:pPr>
            <a:endParaRPr lang="en-GB" dirty="0"/>
          </a:p>
        </p:txBody>
      </p:sp>
      <p:grpSp>
        <p:nvGrpSpPr>
          <p:cNvPr id="8" name="Group 13"/>
          <p:cNvGrpSpPr>
            <a:grpSpLocks/>
          </p:cNvGrpSpPr>
          <p:nvPr/>
        </p:nvGrpSpPr>
        <p:grpSpPr bwMode="auto">
          <a:xfrm>
            <a:off x="4506917" y="2060848"/>
            <a:ext cx="4637091" cy="3883027"/>
            <a:chOff x="2839" y="1530"/>
            <a:chExt cx="2921" cy="2446"/>
          </a:xfrm>
        </p:grpSpPr>
        <p:pic>
          <p:nvPicPr>
            <p:cNvPr id="9" name="Picture 2"/>
            <p:cNvPicPr>
              <a:picLocks noChangeAspect="1" noChangeArrowheads="1"/>
            </p:cNvPicPr>
            <p:nvPr/>
          </p:nvPicPr>
          <p:blipFill>
            <a:blip r:embed="rId3" cstate="print">
              <a:clrChange>
                <a:clrFrom>
                  <a:srgbClr val="FFFFFF"/>
                </a:clrFrom>
                <a:clrTo>
                  <a:srgbClr val="FFFFFF">
                    <a:alpha val="0"/>
                  </a:srgbClr>
                </a:clrTo>
              </a:clrChange>
            </a:blip>
            <a:srcRect b="9281"/>
            <a:stretch>
              <a:fillRect/>
            </a:stretch>
          </p:blipFill>
          <p:spPr bwMode="auto">
            <a:xfrm>
              <a:off x="2839" y="1530"/>
              <a:ext cx="2400" cy="2177"/>
            </a:xfrm>
            <a:prstGeom prst="rect">
              <a:avLst/>
            </a:prstGeom>
            <a:noFill/>
            <a:ln w="9525">
              <a:noFill/>
              <a:miter lim="800000"/>
              <a:headEnd/>
              <a:tailEnd/>
            </a:ln>
            <a:effectLst/>
          </p:spPr>
        </p:pic>
        <p:pic>
          <p:nvPicPr>
            <p:cNvPr id="10" name="Picture 5"/>
            <p:cNvPicPr>
              <a:picLocks noChangeAspect="1" noChangeArrowheads="1"/>
            </p:cNvPicPr>
            <p:nvPr/>
          </p:nvPicPr>
          <p:blipFill>
            <a:blip r:embed="rId4" cstate="print"/>
            <a:srcRect/>
            <a:stretch>
              <a:fillRect/>
            </a:stretch>
          </p:blipFill>
          <p:spPr bwMode="auto">
            <a:xfrm>
              <a:off x="3541" y="2573"/>
              <a:ext cx="2219" cy="1403"/>
            </a:xfrm>
            <a:prstGeom prst="rect">
              <a:avLst/>
            </a:prstGeom>
            <a:noFill/>
            <a:ln w="9525">
              <a:noFill/>
              <a:miter lim="800000"/>
              <a:headEnd/>
              <a:tailEnd/>
            </a:ln>
            <a:effectLst>
              <a:reflection blurRad="6350" stA="50000" endA="300" endPos="55500" dist="101600" dir="5400000" sy="-100000" algn="bl" rotWithShape="0"/>
            </a:effectLst>
            <a:scene3d>
              <a:camera prst="perspectiveContrastingLeftFacing"/>
              <a:lightRig rig="threePt" dir="t"/>
            </a:scene3d>
          </p:spPr>
        </p:pic>
      </p:grpSp>
      <p:pic>
        <p:nvPicPr>
          <p:cNvPr id="11" name="Picture 3"/>
          <p:cNvPicPr>
            <a:picLocks noChangeAspect="1" noChangeArrowheads="1"/>
          </p:cNvPicPr>
          <p:nvPr/>
        </p:nvPicPr>
        <p:blipFill>
          <a:blip r:embed="rId5" cstate="print"/>
          <a:srcRect/>
          <a:stretch>
            <a:fillRect/>
          </a:stretch>
        </p:blipFill>
        <p:spPr bwMode="auto">
          <a:xfrm>
            <a:off x="1763688" y="3068960"/>
            <a:ext cx="3960440" cy="345373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Bern University of Applied Sciences</a:t>
            </a:r>
            <a:endParaRPr lang="en-GB" dirty="0"/>
          </a:p>
        </p:txBody>
      </p:sp>
      <p:pic>
        <p:nvPicPr>
          <p:cNvPr id="40" name="Picture 4"/>
          <p:cNvPicPr>
            <a:picLocks noChangeAspect="1" noChangeArrowheads="1"/>
          </p:cNvPicPr>
          <p:nvPr/>
        </p:nvPicPr>
        <p:blipFill>
          <a:blip r:embed="rId3" cstate="print"/>
          <a:srcRect l="2799" t="1087" r="11062"/>
          <a:stretch>
            <a:fillRect/>
          </a:stretch>
        </p:blipFill>
        <p:spPr bwMode="auto">
          <a:xfrm>
            <a:off x="7158801" y="548680"/>
            <a:ext cx="1985199" cy="5904656"/>
          </a:xfrm>
          <a:prstGeom prst="rect">
            <a:avLst/>
          </a:prstGeom>
          <a:noFill/>
          <a:ln w="9525">
            <a:noFill/>
            <a:miter lim="800000"/>
            <a:headEnd/>
            <a:tailEnd/>
          </a:ln>
        </p:spPr>
      </p:pic>
      <p:sp>
        <p:nvSpPr>
          <p:cNvPr id="42" name="Textfeld 41"/>
          <p:cNvSpPr txBox="1"/>
          <p:nvPr/>
        </p:nvSpPr>
        <p:spPr>
          <a:xfrm>
            <a:off x="476332" y="548680"/>
            <a:ext cx="5235921" cy="400110"/>
          </a:xfrm>
          <a:prstGeom prst="rect">
            <a:avLst/>
          </a:prstGeom>
          <a:noFill/>
        </p:spPr>
        <p:txBody>
          <a:bodyPr wrap="none" rtlCol="0">
            <a:spAutoFit/>
          </a:bodyPr>
          <a:lstStyle/>
          <a:p>
            <a:r>
              <a:rPr lang="de-DE" sz="2000" b="1" dirty="0" err="1" smtClean="0">
                <a:solidFill>
                  <a:srgbClr val="990000"/>
                </a:solidFill>
              </a:rPr>
              <a:t>Architecture</a:t>
            </a:r>
            <a:r>
              <a:rPr lang="de-DE" sz="2000" b="1" dirty="0" smtClean="0">
                <a:solidFill>
                  <a:srgbClr val="990000"/>
                </a:solidFill>
              </a:rPr>
              <a:t>, Wood </a:t>
            </a:r>
            <a:r>
              <a:rPr lang="de-DE" sz="2000" b="1" dirty="0" err="1" smtClean="0">
                <a:solidFill>
                  <a:srgbClr val="990000"/>
                </a:solidFill>
              </a:rPr>
              <a:t>and</a:t>
            </a:r>
            <a:r>
              <a:rPr lang="de-DE" sz="2000" b="1" dirty="0" smtClean="0">
                <a:solidFill>
                  <a:srgbClr val="990000"/>
                </a:solidFill>
              </a:rPr>
              <a:t> </a:t>
            </a:r>
            <a:r>
              <a:rPr lang="de-DE" sz="2000" b="1" dirty="0" err="1" smtClean="0">
                <a:solidFill>
                  <a:srgbClr val="990000"/>
                </a:solidFill>
              </a:rPr>
              <a:t>Civil</a:t>
            </a:r>
            <a:r>
              <a:rPr lang="de-DE" sz="2000" b="1" dirty="0" smtClean="0">
                <a:solidFill>
                  <a:srgbClr val="990000"/>
                </a:solidFill>
              </a:rPr>
              <a:t> Engineering</a:t>
            </a:r>
            <a:endParaRPr lang="en-GB" sz="2000" b="1" dirty="0">
              <a:solidFill>
                <a:srgbClr val="990000"/>
              </a:solidFill>
            </a:endParaRPr>
          </a:p>
        </p:txBody>
      </p:sp>
      <p:sp>
        <p:nvSpPr>
          <p:cNvPr id="11" name="Textfeld 10"/>
          <p:cNvSpPr txBox="1"/>
          <p:nvPr/>
        </p:nvSpPr>
        <p:spPr>
          <a:xfrm>
            <a:off x="539552" y="1196752"/>
            <a:ext cx="6480720" cy="4708981"/>
          </a:xfrm>
          <a:prstGeom prst="rect">
            <a:avLst/>
          </a:prstGeom>
          <a:noFill/>
        </p:spPr>
        <p:txBody>
          <a:bodyPr wrap="square" rtlCol="0">
            <a:spAutoFit/>
          </a:bodyPr>
          <a:lstStyle/>
          <a:p>
            <a:pPr marL="177800" indent="-177800">
              <a:tabLst>
                <a:tab pos="177800" algn="l"/>
              </a:tabLst>
            </a:pPr>
            <a:r>
              <a:rPr lang="en-GB" sz="2400" b="1" kern="0" dirty="0" smtClean="0">
                <a:effectLst>
                  <a:outerShdw blurRad="38100" dist="38100" dir="2700000" algn="tl">
                    <a:srgbClr val="000000">
                      <a:alpha val="43137"/>
                    </a:srgbClr>
                  </a:outerShdw>
                </a:effectLst>
              </a:rPr>
              <a:t>Education</a:t>
            </a:r>
          </a:p>
          <a:p>
            <a:pPr marL="177800" indent="-177800">
              <a:buFont typeface="Arial" pitchFamily="34" charset="0"/>
              <a:buChar char="•"/>
              <a:tabLst>
                <a:tab pos="177800" algn="l"/>
              </a:tabLst>
            </a:pPr>
            <a:endParaRPr lang="en-GB" sz="2000" dirty="0" smtClean="0"/>
          </a:p>
          <a:p>
            <a:pPr marL="177800" indent="-177800">
              <a:buFont typeface="Arial" pitchFamily="34" charset="0"/>
              <a:buChar char="•"/>
              <a:tabLst>
                <a:tab pos="177800" algn="l"/>
              </a:tabLst>
            </a:pPr>
            <a:r>
              <a:rPr lang="en-GB" sz="2000" dirty="0" smtClean="0"/>
              <a:t>Higher Technical Schools</a:t>
            </a:r>
          </a:p>
          <a:p>
            <a:pPr marL="177800" indent="-177800">
              <a:buFont typeface="Arial" pitchFamily="34" charset="0"/>
              <a:buChar char="•"/>
              <a:tabLst>
                <a:tab pos="177800" algn="l"/>
              </a:tabLst>
            </a:pPr>
            <a:r>
              <a:rPr lang="en-GB" sz="2000" dirty="0" smtClean="0"/>
              <a:t>Bachelor Programs</a:t>
            </a:r>
          </a:p>
          <a:p>
            <a:pPr marL="177800" indent="-177800">
              <a:buFont typeface="Arial" pitchFamily="34" charset="0"/>
              <a:buChar char="•"/>
              <a:tabLst>
                <a:tab pos="177800" algn="l"/>
              </a:tabLst>
            </a:pPr>
            <a:r>
              <a:rPr lang="en-GB" sz="2000" dirty="0" smtClean="0"/>
              <a:t>Master Programs</a:t>
            </a:r>
          </a:p>
          <a:p>
            <a:pPr marL="177800" indent="-177800">
              <a:buFont typeface="Arial" pitchFamily="34" charset="0"/>
              <a:buChar char="•"/>
              <a:tabLst>
                <a:tab pos="177800" algn="l"/>
              </a:tabLst>
            </a:pPr>
            <a:r>
              <a:rPr lang="en-GB" sz="2000" dirty="0" smtClean="0"/>
              <a:t>Postgraduate Courses</a:t>
            </a:r>
          </a:p>
          <a:p>
            <a:pPr marL="177800" indent="-177800">
              <a:tabLst>
                <a:tab pos="177800" algn="l"/>
              </a:tabLst>
            </a:pPr>
            <a:endParaRPr lang="en-GB" sz="2400" dirty="0" smtClean="0"/>
          </a:p>
          <a:p>
            <a:pPr marL="177800" indent="-177800">
              <a:buFont typeface="Arial" pitchFamily="34" charset="0"/>
              <a:buChar char="•"/>
              <a:tabLst>
                <a:tab pos="177800" algn="l"/>
              </a:tabLst>
            </a:pPr>
            <a:endParaRPr lang="en-GB" sz="2400" dirty="0" smtClean="0"/>
          </a:p>
          <a:p>
            <a:pPr lvl="0">
              <a:tabLst>
                <a:tab pos="0" algn="l"/>
              </a:tabLst>
            </a:pPr>
            <a:r>
              <a:rPr lang="en-GB" sz="2400" b="1" kern="0" dirty="0" smtClean="0">
                <a:effectLst>
                  <a:outerShdw blurRad="38100" dist="38100" dir="2700000" algn="tl">
                    <a:srgbClr val="000000">
                      <a:alpha val="43137"/>
                    </a:srgbClr>
                  </a:outerShdw>
                </a:effectLst>
              </a:rPr>
              <a:t>Research and development</a:t>
            </a:r>
          </a:p>
          <a:p>
            <a:pPr marL="177800" indent="-177800">
              <a:buFont typeface="Arial" pitchFamily="34" charset="0"/>
              <a:buChar char="•"/>
              <a:tabLst>
                <a:tab pos="177800" algn="l"/>
              </a:tabLst>
            </a:pPr>
            <a:endParaRPr lang="en-GB" sz="2000" dirty="0" smtClean="0"/>
          </a:p>
          <a:p>
            <a:pPr marL="177800" indent="-177800">
              <a:buFont typeface="Arial" pitchFamily="34" charset="0"/>
              <a:buChar char="•"/>
              <a:tabLst>
                <a:tab pos="177800" algn="l"/>
              </a:tabLst>
            </a:pPr>
            <a:r>
              <a:rPr lang="en-GB" sz="2000" dirty="0" smtClean="0"/>
              <a:t>About 100 full-time equivalent employees</a:t>
            </a:r>
          </a:p>
          <a:p>
            <a:pPr marL="177800" indent="-177800">
              <a:buFont typeface="Arial" pitchFamily="34" charset="0"/>
              <a:buChar char="•"/>
              <a:tabLst>
                <a:tab pos="177800" algn="l"/>
              </a:tabLst>
            </a:pPr>
            <a:r>
              <a:rPr lang="en-GB" sz="2000" dirty="0" smtClean="0"/>
              <a:t>One field of research: W</a:t>
            </a:r>
            <a:r>
              <a:rPr lang="en-GB" sz="2000" i="1" dirty="0" smtClean="0"/>
              <a:t>ood-based composites process technology, process modelling</a:t>
            </a:r>
          </a:p>
          <a:p>
            <a:pPr marL="177800" indent="-177800">
              <a:buFont typeface="Arial" pitchFamily="34" charset="0"/>
              <a:buChar char="•"/>
              <a:tabLst>
                <a:tab pos="177800" algn="l"/>
              </a:tabLst>
            </a:pPr>
            <a:endParaRPr lang="en-GB"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Material property data</a:t>
            </a:r>
            <a:endParaRPr lang="en-GB" dirty="0"/>
          </a:p>
        </p:txBody>
      </p:sp>
      <p:grpSp>
        <p:nvGrpSpPr>
          <p:cNvPr id="6" name="Gruppieren 40"/>
          <p:cNvGrpSpPr/>
          <p:nvPr/>
        </p:nvGrpSpPr>
        <p:grpSpPr>
          <a:xfrm>
            <a:off x="581769" y="980728"/>
            <a:ext cx="7881193" cy="4643470"/>
            <a:chOff x="581769" y="1785926"/>
            <a:chExt cx="7881193" cy="4643470"/>
          </a:xfrm>
        </p:grpSpPr>
        <p:pic>
          <p:nvPicPr>
            <p:cNvPr id="26" name="Picture 4" descr="conti02"/>
            <p:cNvPicPr>
              <a:picLocks noChangeAspect="1" noChangeArrowheads="1"/>
            </p:cNvPicPr>
            <p:nvPr/>
          </p:nvPicPr>
          <p:blipFill>
            <a:blip r:embed="rId3" cstate="print"/>
            <a:srcRect r="8666"/>
            <a:stretch>
              <a:fillRect/>
            </a:stretch>
          </p:blipFill>
          <p:spPr bwMode="auto">
            <a:xfrm>
              <a:off x="581769" y="2261918"/>
              <a:ext cx="3847355" cy="1238520"/>
            </a:xfrm>
            <a:prstGeom prst="rect">
              <a:avLst/>
            </a:prstGeom>
            <a:ln>
              <a:noFill/>
            </a:ln>
            <a:effectLst>
              <a:outerShdw blurRad="50800" dist="38100" dir="2700000" sx="101000" sy="101000" algn="tl" rotWithShape="0">
                <a:prstClr val="black">
                  <a:alpha val="40000"/>
                </a:prstClr>
              </a:outerShdw>
            </a:effectLst>
          </p:spPr>
        </p:pic>
        <p:pic>
          <p:nvPicPr>
            <p:cNvPr id="395268" name="Picture 4"/>
            <p:cNvPicPr>
              <a:picLocks noChangeAspect="1" noChangeArrowheads="1"/>
            </p:cNvPicPr>
            <p:nvPr/>
          </p:nvPicPr>
          <p:blipFill>
            <a:blip r:embed="rId4" cstate="print"/>
            <a:srcRect/>
            <a:stretch>
              <a:fillRect/>
            </a:stretch>
          </p:blipFill>
          <p:spPr bwMode="auto">
            <a:xfrm>
              <a:off x="890534" y="4338662"/>
              <a:ext cx="2004045" cy="187642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361474" name="Picture 2" descr="http://www.osnews.com/img/8761/laptop.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76946" y="4892481"/>
              <a:ext cx="2049220" cy="1536915"/>
            </a:xfrm>
            <a:prstGeom prst="rect">
              <a:avLst/>
            </a:prstGeom>
            <a:noFill/>
            <a:effectLst>
              <a:outerShdw blurRad="76200" dir="18900000" sy="23000" kx="-1200000" algn="bl" rotWithShape="0">
                <a:prstClr val="black">
                  <a:alpha val="20000"/>
                </a:prstClr>
              </a:outerShdw>
            </a:effectLst>
          </p:spPr>
        </p:pic>
        <p:pic>
          <p:nvPicPr>
            <p:cNvPr id="19" name="Picture 13"/>
            <p:cNvPicPr>
              <a:picLocks noChangeAspect="1" noChangeArrowheads="1"/>
            </p:cNvPicPr>
            <p:nvPr/>
          </p:nvPicPr>
          <p:blipFill>
            <a:blip r:embed="rId6" cstate="print"/>
            <a:srcRect t="13413" r="22982"/>
            <a:stretch>
              <a:fillRect/>
            </a:stretch>
          </p:blipFill>
          <p:spPr bwMode="auto">
            <a:xfrm>
              <a:off x="5962632" y="1785926"/>
              <a:ext cx="2500330" cy="2500330"/>
            </a:xfrm>
            <a:prstGeom prst="rect">
              <a:avLst/>
            </a:prstGeom>
            <a:noFill/>
            <a:ln w="9525">
              <a:noFill/>
              <a:miter lim="800000"/>
              <a:headEnd/>
              <a:tailEnd/>
            </a:ln>
            <a:effectLst/>
          </p:spPr>
        </p:pic>
        <p:sp>
          <p:nvSpPr>
            <p:cNvPr id="9" name="Text Box 4"/>
            <p:cNvSpPr txBox="1">
              <a:spLocks noChangeArrowheads="1"/>
            </p:cNvSpPr>
            <p:nvPr/>
          </p:nvSpPr>
          <p:spPr bwMode="auto">
            <a:xfrm>
              <a:off x="2251573" y="3461468"/>
              <a:ext cx="1406001" cy="319094"/>
            </a:xfrm>
            <a:prstGeom prst="rect">
              <a:avLst/>
            </a:prstGeom>
            <a:solidFill>
              <a:srgbClr val="FFCC99"/>
            </a:solidFill>
            <a:ln w="9525">
              <a:solidFill>
                <a:schemeClr val="tx1"/>
              </a:solidFill>
              <a:miter lim="800000"/>
              <a:headEnd/>
              <a:tailEnd/>
            </a:ln>
            <a:effectLst>
              <a:outerShdw blurRad="50800" dist="38100" dir="2700000" algn="tl" rotWithShape="0">
                <a:prstClr val="black">
                  <a:alpha val="40000"/>
                </a:prstClr>
              </a:outerShdw>
            </a:effectLst>
          </p:spPr>
          <p:txBody>
            <a:bodyPr lIns="90000" tIns="46800" rIns="90000" bIns="46800" anchor="ctr" anchorCtr="1"/>
            <a:lstStyle/>
            <a:p>
              <a:pPr algn="ctr"/>
              <a:r>
                <a:rPr lang="en-US" sz="1600" b="1" dirty="0"/>
                <a:t>Real System</a:t>
              </a:r>
            </a:p>
          </p:txBody>
        </p:sp>
        <p:sp>
          <p:nvSpPr>
            <p:cNvPr id="11" name="AutoShape 6"/>
            <p:cNvSpPr>
              <a:spLocks noChangeArrowheads="1"/>
            </p:cNvSpPr>
            <p:nvPr/>
          </p:nvSpPr>
          <p:spPr bwMode="auto">
            <a:xfrm>
              <a:off x="3446850" y="3890096"/>
              <a:ext cx="275467" cy="1072215"/>
            </a:xfrm>
            <a:prstGeom prst="downArrow">
              <a:avLst>
                <a:gd name="adj1" fmla="val 50000"/>
                <a:gd name="adj2" fmla="val 95166"/>
              </a:avLst>
            </a:prstGeom>
            <a:noFill/>
            <a:ln w="9525">
              <a:solidFill>
                <a:schemeClr val="tx1"/>
              </a:solidFill>
              <a:miter lim="800000"/>
              <a:headEnd/>
              <a:tailEnd/>
            </a:ln>
            <a:effectLst/>
          </p:spPr>
          <p:txBody>
            <a:bodyPr wrap="none" lIns="90000" tIns="46800" rIns="90000" bIns="46800" anchor="ctr">
              <a:noAutofit/>
            </a:bodyPr>
            <a:lstStyle/>
            <a:p>
              <a:endParaRPr lang="en-GB" sz="1600"/>
            </a:p>
          </p:txBody>
        </p:sp>
        <p:sp>
          <p:nvSpPr>
            <p:cNvPr id="13" name="Text Box 8"/>
            <p:cNvSpPr txBox="1">
              <a:spLocks noChangeArrowheads="1"/>
            </p:cNvSpPr>
            <p:nvPr/>
          </p:nvSpPr>
          <p:spPr bwMode="auto">
            <a:xfrm>
              <a:off x="2251573" y="5104542"/>
              <a:ext cx="1406001" cy="319094"/>
            </a:xfrm>
            <a:prstGeom prst="rect">
              <a:avLst/>
            </a:prstGeom>
            <a:solidFill>
              <a:srgbClr val="FFCC99"/>
            </a:solidFill>
            <a:ln w="9525">
              <a:solidFill>
                <a:schemeClr val="tx1"/>
              </a:solidFill>
              <a:miter lim="800000"/>
              <a:headEnd/>
              <a:tailEnd/>
            </a:ln>
            <a:effectLst>
              <a:outerShdw blurRad="50800" dist="38100" dir="2700000" algn="tl" rotWithShape="0">
                <a:prstClr val="black">
                  <a:alpha val="40000"/>
                </a:prstClr>
              </a:outerShdw>
            </a:effectLst>
          </p:spPr>
          <p:txBody>
            <a:bodyPr lIns="90000" tIns="46800" rIns="90000" bIns="46800" anchor="ctr" anchorCtr="1"/>
            <a:lstStyle/>
            <a:p>
              <a:pPr algn="ctr"/>
              <a:r>
                <a:rPr lang="en-US" sz="1600" b="1"/>
                <a:t>Model</a:t>
              </a:r>
            </a:p>
          </p:txBody>
        </p:sp>
        <p:sp>
          <p:nvSpPr>
            <p:cNvPr id="20" name="Text Box 14"/>
            <p:cNvSpPr txBox="1">
              <a:spLocks noChangeArrowheads="1"/>
            </p:cNvSpPr>
            <p:nvPr/>
          </p:nvSpPr>
          <p:spPr bwMode="auto">
            <a:xfrm>
              <a:off x="5841439" y="3461468"/>
              <a:ext cx="1406001" cy="319094"/>
            </a:xfrm>
            <a:prstGeom prst="rect">
              <a:avLst/>
            </a:prstGeom>
            <a:solidFill>
              <a:srgbClr val="FFCC99"/>
            </a:solidFill>
            <a:ln w="9525">
              <a:solidFill>
                <a:schemeClr val="tx1"/>
              </a:solidFill>
              <a:miter lim="800000"/>
              <a:headEnd/>
              <a:tailEnd/>
            </a:ln>
            <a:effectLst>
              <a:outerShdw blurRad="50800" dist="38100" dir="2700000" algn="tl" rotWithShape="0">
                <a:prstClr val="black">
                  <a:alpha val="40000"/>
                </a:prstClr>
              </a:outerShdw>
            </a:effectLst>
          </p:spPr>
          <p:txBody>
            <a:bodyPr lIns="90000" tIns="46800" rIns="90000" bIns="46800" anchor="ctr" anchorCtr="1"/>
            <a:lstStyle/>
            <a:p>
              <a:pPr algn="ctr"/>
              <a:r>
                <a:rPr lang="en-US" sz="1600" b="1"/>
                <a:t>Prediction</a:t>
              </a:r>
            </a:p>
          </p:txBody>
        </p:sp>
        <p:sp>
          <p:nvSpPr>
            <p:cNvPr id="24" name="Text Box 20"/>
            <p:cNvSpPr txBox="1">
              <a:spLocks noChangeArrowheads="1"/>
            </p:cNvSpPr>
            <p:nvPr/>
          </p:nvSpPr>
          <p:spPr bwMode="auto">
            <a:xfrm>
              <a:off x="5842515" y="5104542"/>
              <a:ext cx="1406001" cy="319094"/>
            </a:xfrm>
            <a:prstGeom prst="rect">
              <a:avLst/>
            </a:prstGeom>
            <a:solidFill>
              <a:srgbClr val="FFCC99"/>
            </a:solidFill>
            <a:ln w="9525">
              <a:solidFill>
                <a:schemeClr val="tx1"/>
              </a:solidFill>
              <a:miter lim="800000"/>
              <a:headEnd/>
              <a:tailEnd/>
            </a:ln>
            <a:effectLst>
              <a:outerShdw blurRad="50800" dist="38100" dir="2700000" algn="tl" rotWithShape="0">
                <a:prstClr val="black">
                  <a:alpha val="40000"/>
                </a:prstClr>
              </a:outerShdw>
            </a:effectLst>
          </p:spPr>
          <p:txBody>
            <a:bodyPr lIns="90000" tIns="46800" rIns="90000" bIns="46800" anchor="ctr" anchorCtr="1"/>
            <a:lstStyle/>
            <a:p>
              <a:pPr algn="ctr"/>
              <a:r>
                <a:rPr lang="en-US" sz="1600" b="1"/>
                <a:t>Software</a:t>
              </a:r>
            </a:p>
          </p:txBody>
        </p:sp>
        <p:sp>
          <p:nvSpPr>
            <p:cNvPr id="28" name="AutoShape 6"/>
            <p:cNvSpPr>
              <a:spLocks noChangeArrowheads="1"/>
            </p:cNvSpPr>
            <p:nvPr/>
          </p:nvSpPr>
          <p:spPr bwMode="auto">
            <a:xfrm flipV="1">
              <a:off x="5792717" y="3890096"/>
              <a:ext cx="275467" cy="1072215"/>
            </a:xfrm>
            <a:prstGeom prst="downArrow">
              <a:avLst>
                <a:gd name="adj1" fmla="val 50000"/>
                <a:gd name="adj2" fmla="val 95166"/>
              </a:avLst>
            </a:prstGeom>
            <a:noFill/>
            <a:ln w="9525">
              <a:solidFill>
                <a:schemeClr val="tx1"/>
              </a:solidFill>
              <a:miter lim="800000"/>
              <a:headEnd/>
              <a:tailEnd/>
            </a:ln>
            <a:effectLst/>
          </p:spPr>
          <p:txBody>
            <a:bodyPr wrap="none" lIns="90000" tIns="46800" rIns="90000" bIns="46800" anchor="ctr">
              <a:noAutofit/>
            </a:bodyPr>
            <a:lstStyle/>
            <a:p>
              <a:endParaRPr lang="en-GB" sz="1600"/>
            </a:p>
          </p:txBody>
        </p:sp>
        <p:sp>
          <p:nvSpPr>
            <p:cNvPr id="29" name="AutoShape 6"/>
            <p:cNvSpPr>
              <a:spLocks noChangeArrowheads="1"/>
            </p:cNvSpPr>
            <p:nvPr/>
          </p:nvSpPr>
          <p:spPr bwMode="auto">
            <a:xfrm rot="16200000">
              <a:off x="4612831" y="4249098"/>
              <a:ext cx="275467" cy="1862142"/>
            </a:xfrm>
            <a:prstGeom prst="downArrow">
              <a:avLst>
                <a:gd name="adj1" fmla="val 50000"/>
                <a:gd name="adj2" fmla="val 95166"/>
              </a:avLst>
            </a:prstGeom>
            <a:noFill/>
            <a:ln w="9525">
              <a:solidFill>
                <a:schemeClr val="tx1"/>
              </a:solidFill>
              <a:miter lim="800000"/>
              <a:headEnd/>
              <a:tailEnd/>
            </a:ln>
            <a:effectLst/>
          </p:spPr>
          <p:txBody>
            <a:bodyPr wrap="none" lIns="90000" tIns="46800" rIns="90000" bIns="46800" anchor="ctr">
              <a:noAutofit/>
            </a:bodyPr>
            <a:lstStyle/>
            <a:p>
              <a:endParaRPr lang="en-GB" sz="1600"/>
            </a:p>
          </p:txBody>
        </p:sp>
        <p:sp useBgFill="1">
          <p:nvSpPr>
            <p:cNvPr id="14" name="Text Box 9"/>
            <p:cNvSpPr txBox="1">
              <a:spLocks noChangeArrowheads="1"/>
            </p:cNvSpPr>
            <p:nvPr/>
          </p:nvSpPr>
          <p:spPr bwMode="auto">
            <a:xfrm>
              <a:off x="3033674" y="4175848"/>
              <a:ext cx="1140355" cy="268032"/>
            </a:xfrm>
            <a:prstGeom prst="rect">
              <a:avLst/>
            </a:prstGeom>
            <a:ln w="9525">
              <a:noFill/>
              <a:miter lim="800000"/>
              <a:headEnd/>
              <a:tailEnd/>
            </a:ln>
            <a:effectLst/>
          </p:spPr>
          <p:txBody>
            <a:bodyPr wrap="none" lIns="90000" tIns="10800" rIns="90000" bIns="10800">
              <a:spAutoFit/>
            </a:bodyPr>
            <a:lstStyle/>
            <a:p>
              <a:pPr algn="ctr"/>
              <a:r>
                <a:rPr lang="en-US" sz="1600" b="1" i="1" dirty="0" err="1" smtClean="0">
                  <a:solidFill>
                    <a:srgbClr val="800000"/>
                  </a:solidFill>
                </a:rPr>
                <a:t>Modelling</a:t>
              </a:r>
              <a:endParaRPr lang="en-US" sz="1600" b="1" i="1" dirty="0">
                <a:solidFill>
                  <a:srgbClr val="800000"/>
                </a:solidFill>
              </a:endParaRPr>
            </a:p>
          </p:txBody>
        </p:sp>
        <p:sp useBgFill="1">
          <p:nvSpPr>
            <p:cNvPr id="18" name="Text Box 15"/>
            <p:cNvSpPr txBox="1">
              <a:spLocks noChangeArrowheads="1"/>
            </p:cNvSpPr>
            <p:nvPr/>
          </p:nvSpPr>
          <p:spPr bwMode="auto">
            <a:xfrm>
              <a:off x="5372943" y="4407882"/>
              <a:ext cx="1161193" cy="268032"/>
            </a:xfrm>
            <a:prstGeom prst="rect">
              <a:avLst/>
            </a:prstGeom>
            <a:ln w="9525">
              <a:noFill/>
              <a:miter lim="800000"/>
              <a:headEnd/>
              <a:tailEnd/>
            </a:ln>
            <a:effectLst/>
          </p:spPr>
          <p:txBody>
            <a:bodyPr wrap="none" lIns="90000" tIns="10800" rIns="90000" bIns="10800">
              <a:spAutoFit/>
            </a:bodyPr>
            <a:lstStyle/>
            <a:p>
              <a:pPr algn="ctr"/>
              <a:r>
                <a:rPr lang="en-US" sz="1600" b="1" i="1" dirty="0">
                  <a:solidFill>
                    <a:srgbClr val="800000"/>
                  </a:solidFill>
                </a:rPr>
                <a:t>Execution</a:t>
              </a:r>
            </a:p>
          </p:txBody>
        </p:sp>
        <p:sp useBgFill="1">
          <p:nvSpPr>
            <p:cNvPr id="25" name="Text Box 21"/>
            <p:cNvSpPr txBox="1">
              <a:spLocks noChangeArrowheads="1"/>
            </p:cNvSpPr>
            <p:nvPr/>
          </p:nvSpPr>
          <p:spPr bwMode="auto">
            <a:xfrm>
              <a:off x="4112938" y="4915011"/>
              <a:ext cx="1063876" cy="514253"/>
            </a:xfrm>
            <a:prstGeom prst="rect">
              <a:avLst/>
            </a:prstGeom>
            <a:ln w="9525">
              <a:noFill/>
              <a:miter lim="800000"/>
              <a:headEnd/>
              <a:tailEnd/>
            </a:ln>
            <a:effectLst/>
          </p:spPr>
          <p:txBody>
            <a:bodyPr wrap="none" lIns="18000" tIns="10800" rIns="18000" bIns="10800">
              <a:spAutoFit/>
            </a:bodyPr>
            <a:lstStyle/>
            <a:p>
              <a:pPr algn="ctr"/>
              <a:r>
                <a:rPr lang="en-US" sz="1600" b="1" i="1" dirty="0" err="1">
                  <a:solidFill>
                    <a:srgbClr val="800000"/>
                  </a:solidFill>
                </a:rPr>
                <a:t>Implemen</a:t>
              </a:r>
              <a:r>
                <a:rPr lang="en-US" sz="1600" b="1" i="1" dirty="0">
                  <a:solidFill>
                    <a:srgbClr val="800000"/>
                  </a:solidFill>
                </a:rPr>
                <a:t>-</a:t>
              </a:r>
              <a:br>
                <a:rPr lang="en-US" sz="1600" b="1" i="1" dirty="0">
                  <a:solidFill>
                    <a:srgbClr val="800000"/>
                  </a:solidFill>
                </a:rPr>
              </a:br>
              <a:r>
                <a:rPr lang="en-US" sz="1600" b="1" i="1" dirty="0" err="1">
                  <a:solidFill>
                    <a:srgbClr val="800000"/>
                  </a:solidFill>
                </a:rPr>
                <a:t>tation</a:t>
              </a:r>
              <a:endParaRPr lang="en-US" sz="1600" b="1" i="1" dirty="0">
                <a:solidFill>
                  <a:srgbClr val="800000"/>
                </a:solidFill>
              </a:endParaRPr>
            </a:p>
          </p:txBody>
        </p:sp>
      </p:grpSp>
      <p:grpSp>
        <p:nvGrpSpPr>
          <p:cNvPr id="7" name="Gruppieren 31"/>
          <p:cNvGrpSpPr/>
          <p:nvPr/>
        </p:nvGrpSpPr>
        <p:grpSpPr>
          <a:xfrm>
            <a:off x="1308504" y="3258811"/>
            <a:ext cx="7214802" cy="2056790"/>
            <a:chOff x="1308504" y="4064009"/>
            <a:chExt cx="7214802" cy="2056790"/>
          </a:xfrm>
        </p:grpSpPr>
        <p:sp>
          <p:nvSpPr>
            <p:cNvPr id="22" name="Text Box 32"/>
            <p:cNvSpPr txBox="1">
              <a:spLocks noChangeArrowheads="1"/>
            </p:cNvSpPr>
            <p:nvPr/>
          </p:nvSpPr>
          <p:spPr bwMode="auto">
            <a:xfrm>
              <a:off x="7215206" y="4064009"/>
              <a:ext cx="1308100" cy="650875"/>
            </a:xfrm>
            <a:prstGeom prst="rect">
              <a:avLst/>
            </a:prstGeom>
            <a:solidFill>
              <a:srgbClr val="FF7C80"/>
            </a:solidFill>
            <a:ln w="9525">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spAutoFit/>
            </a:bodyPr>
            <a:lstStyle/>
            <a:p>
              <a:pPr algn="ctr"/>
              <a:r>
                <a:rPr lang="en-US" b="1" i="1"/>
                <a:t>Material</a:t>
              </a:r>
              <a:br>
                <a:rPr lang="en-US" b="1" i="1"/>
              </a:br>
              <a:r>
                <a:rPr lang="en-US" b="1" i="1"/>
                <a:t>properties</a:t>
              </a:r>
            </a:p>
          </p:txBody>
        </p:sp>
        <p:sp>
          <p:nvSpPr>
            <p:cNvPr id="23" name="AutoShape 33"/>
            <p:cNvSpPr>
              <a:spLocks noChangeArrowheads="1"/>
            </p:cNvSpPr>
            <p:nvPr/>
          </p:nvSpPr>
          <p:spPr bwMode="auto">
            <a:xfrm>
              <a:off x="6500826" y="4433898"/>
              <a:ext cx="590568" cy="242016"/>
            </a:xfrm>
            <a:prstGeom prst="leftArrow">
              <a:avLst>
                <a:gd name="adj1" fmla="val 50000"/>
                <a:gd name="adj2" fmla="val 157328"/>
              </a:avLst>
            </a:prstGeom>
            <a:solidFill>
              <a:srgbClr val="FF7C80"/>
            </a:solidFill>
            <a:ln w="9525">
              <a:solidFill>
                <a:schemeClr val="tx1"/>
              </a:solidFill>
              <a:miter lim="800000"/>
              <a:headEnd/>
              <a:tailEnd/>
            </a:ln>
            <a:effectLst>
              <a:outerShdw blurRad="50800" dist="38100" dir="2700000" algn="tl" rotWithShape="0">
                <a:prstClr val="black">
                  <a:alpha val="40000"/>
                </a:prstClr>
              </a:outerShdw>
            </a:effectLst>
          </p:spPr>
          <p:txBody>
            <a:bodyPr wrap="square" lIns="90000" tIns="46800" rIns="90000" bIns="46800" anchor="ctr">
              <a:noAutofit/>
            </a:bodyPr>
            <a:lstStyle/>
            <a:p>
              <a:endParaRPr lang="de-DE"/>
            </a:p>
          </p:txBody>
        </p:sp>
        <p:sp>
          <p:nvSpPr>
            <p:cNvPr id="27" name="Oval 34"/>
            <p:cNvSpPr>
              <a:spLocks noChangeArrowheads="1"/>
            </p:cNvSpPr>
            <p:nvPr/>
          </p:nvSpPr>
          <p:spPr bwMode="auto">
            <a:xfrm>
              <a:off x="1308504" y="4401139"/>
              <a:ext cx="533400" cy="381000"/>
            </a:xfrm>
            <a:prstGeom prst="ellipse">
              <a:avLst/>
            </a:prstGeom>
            <a:noFill/>
            <a:ln w="50800">
              <a:solidFill>
                <a:srgbClr val="FF0000"/>
              </a:solidFill>
              <a:round/>
              <a:headEnd/>
              <a:tailEnd/>
            </a:ln>
            <a:effectLst/>
          </p:spPr>
          <p:txBody>
            <a:bodyPr wrap="none" lIns="90000" tIns="46800" rIns="90000" bIns="46800" anchor="ctr">
              <a:spAutoFit/>
            </a:bodyPr>
            <a:lstStyle/>
            <a:p>
              <a:endParaRPr lang="de-DE"/>
            </a:p>
          </p:txBody>
        </p:sp>
        <p:sp>
          <p:nvSpPr>
            <p:cNvPr id="30" name="Oval 35"/>
            <p:cNvSpPr>
              <a:spLocks noChangeArrowheads="1"/>
            </p:cNvSpPr>
            <p:nvPr/>
          </p:nvSpPr>
          <p:spPr bwMode="auto">
            <a:xfrm>
              <a:off x="1420476" y="5158729"/>
              <a:ext cx="533400" cy="381000"/>
            </a:xfrm>
            <a:prstGeom prst="ellipse">
              <a:avLst/>
            </a:prstGeom>
            <a:noFill/>
            <a:ln w="50800">
              <a:solidFill>
                <a:srgbClr val="FF0000"/>
              </a:solidFill>
              <a:round/>
              <a:headEnd/>
              <a:tailEnd/>
            </a:ln>
            <a:effectLst/>
          </p:spPr>
          <p:txBody>
            <a:bodyPr wrap="none" lIns="90000" tIns="46800" rIns="90000" bIns="46800" anchor="ctr">
              <a:spAutoFit/>
            </a:bodyPr>
            <a:lstStyle/>
            <a:p>
              <a:endParaRPr lang="de-DE"/>
            </a:p>
          </p:txBody>
        </p:sp>
        <p:sp>
          <p:nvSpPr>
            <p:cNvPr id="31" name="Oval 36"/>
            <p:cNvSpPr>
              <a:spLocks noChangeArrowheads="1"/>
            </p:cNvSpPr>
            <p:nvPr/>
          </p:nvSpPr>
          <p:spPr bwMode="auto">
            <a:xfrm>
              <a:off x="1314625" y="5739799"/>
              <a:ext cx="533400" cy="381000"/>
            </a:xfrm>
            <a:prstGeom prst="ellipse">
              <a:avLst/>
            </a:prstGeom>
            <a:noFill/>
            <a:ln w="50800">
              <a:solidFill>
                <a:srgbClr val="FF0000"/>
              </a:solidFill>
              <a:round/>
              <a:headEnd/>
              <a:tailEnd/>
            </a:ln>
            <a:effectLst/>
          </p:spPr>
          <p:txBody>
            <a:bodyPr wrap="none" lIns="90000" tIns="46800" rIns="90000" bIns="46800" anchor="ctr">
              <a:spAutoFit/>
            </a:bodyPr>
            <a:lstStyle/>
            <a:p>
              <a:endParaRPr lang="de-DE"/>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590872" y="44624"/>
            <a:ext cx="8229600" cy="963628"/>
          </a:xfrm>
        </p:spPr>
        <p:txBody>
          <a:bodyPr/>
          <a:lstStyle/>
          <a:p>
            <a:r>
              <a:rPr lang="en-GB" dirty="0" smtClean="0"/>
              <a:t>Temperature development</a:t>
            </a:r>
            <a:br>
              <a:rPr lang="en-GB" dirty="0" smtClean="0"/>
            </a:br>
            <a:r>
              <a:rPr lang="en-GB" sz="700" dirty="0" smtClean="0"/>
              <a:t/>
            </a:r>
            <a:br>
              <a:rPr lang="en-GB" sz="700" dirty="0" smtClean="0"/>
            </a:br>
            <a:r>
              <a:rPr lang="en-GB" sz="2000" dirty="0" smtClean="0"/>
              <a:t>(simulation and experiment)</a:t>
            </a:r>
            <a:endParaRPr lang="en-GB" dirty="0"/>
          </a:p>
        </p:txBody>
      </p:sp>
      <p:sp>
        <p:nvSpPr>
          <p:cNvPr id="12" name="Rectangle 2"/>
          <p:cNvSpPr>
            <a:spLocks noChangeArrowheads="1"/>
          </p:cNvSpPr>
          <p:nvPr/>
        </p:nvSpPr>
        <p:spPr bwMode="auto">
          <a:xfrm>
            <a:off x="762000" y="1196752"/>
            <a:ext cx="8077200" cy="4572000"/>
          </a:xfrm>
          <a:prstGeom prst="rect">
            <a:avLst/>
          </a:prstGeom>
          <a:noFill/>
          <a:ln w="9525">
            <a:noFill/>
            <a:miter lim="800000"/>
            <a:headEnd/>
            <a:tailEnd/>
          </a:ln>
          <a:effectLst/>
        </p:spPr>
        <p:txBody>
          <a:bodyPr wrap="none" anchor="ctr"/>
          <a:lstStyle/>
          <a:p>
            <a:endParaRPr lang="en-GB"/>
          </a:p>
        </p:txBody>
      </p:sp>
      <p:sp>
        <p:nvSpPr>
          <p:cNvPr id="24" name="Text Box 59"/>
          <p:cNvSpPr txBox="1">
            <a:spLocks noChangeArrowheads="1"/>
          </p:cNvSpPr>
          <p:nvPr/>
        </p:nvSpPr>
        <p:spPr bwMode="auto">
          <a:xfrm>
            <a:off x="4371975" y="5202015"/>
            <a:ext cx="1301767" cy="461665"/>
          </a:xfrm>
          <a:prstGeom prst="rect">
            <a:avLst/>
          </a:prstGeom>
          <a:noFill/>
          <a:ln w="9525">
            <a:noFill/>
            <a:miter lim="800000"/>
            <a:headEnd/>
            <a:tailEnd/>
          </a:ln>
          <a:effectLst/>
        </p:spPr>
        <p:txBody>
          <a:bodyPr wrap="none">
            <a:spAutoFit/>
          </a:bodyPr>
          <a:lstStyle/>
          <a:p>
            <a:pPr eaLnBrk="0" hangingPunct="0"/>
            <a:r>
              <a:rPr lang="en-US" sz="2400" dirty="0">
                <a:latin typeface="Arial" charset="0"/>
              </a:rPr>
              <a:t>Time </a:t>
            </a:r>
            <a:r>
              <a:rPr lang="en-US" sz="2400" dirty="0" smtClean="0">
                <a:latin typeface="Arial" charset="0"/>
              </a:rPr>
              <a:t>(s)</a:t>
            </a:r>
            <a:endParaRPr lang="en-US" sz="2400" dirty="0">
              <a:latin typeface="Arial" charset="0"/>
            </a:endParaRPr>
          </a:p>
        </p:txBody>
      </p:sp>
      <p:sp>
        <p:nvSpPr>
          <p:cNvPr id="25" name="Text Box 60"/>
          <p:cNvSpPr txBox="1">
            <a:spLocks noChangeArrowheads="1"/>
          </p:cNvSpPr>
          <p:nvPr/>
        </p:nvSpPr>
        <p:spPr bwMode="auto">
          <a:xfrm rot="16200000">
            <a:off x="-132125" y="2870127"/>
            <a:ext cx="2550250" cy="461665"/>
          </a:xfrm>
          <a:prstGeom prst="rect">
            <a:avLst/>
          </a:prstGeom>
          <a:noFill/>
          <a:ln w="9525">
            <a:noFill/>
            <a:miter lim="800000"/>
            <a:headEnd/>
            <a:tailEnd/>
          </a:ln>
          <a:effectLst/>
        </p:spPr>
        <p:txBody>
          <a:bodyPr wrap="none">
            <a:spAutoFit/>
          </a:bodyPr>
          <a:lstStyle/>
          <a:p>
            <a:pPr eaLnBrk="0" hangingPunct="0"/>
            <a:r>
              <a:rPr lang="en-US" sz="2400" dirty="0">
                <a:latin typeface="Arial" charset="0"/>
              </a:rPr>
              <a:t>Temperature </a:t>
            </a:r>
            <a:r>
              <a:rPr lang="en-US" sz="2400" dirty="0" smtClean="0">
                <a:latin typeface="Arial" charset="0"/>
              </a:rPr>
              <a:t>(</a:t>
            </a:r>
            <a:r>
              <a:rPr lang="en-US" sz="2400" dirty="0" smtClean="0">
                <a:latin typeface="Arial" charset="0"/>
                <a:cs typeface="Arial" charset="0"/>
              </a:rPr>
              <a:t>°C)</a:t>
            </a:r>
            <a:endParaRPr lang="en-US" sz="2400" dirty="0">
              <a:latin typeface="Arial" charset="0"/>
            </a:endParaRPr>
          </a:p>
        </p:txBody>
      </p:sp>
      <p:sp>
        <p:nvSpPr>
          <p:cNvPr id="27" name="Rectangle 62"/>
          <p:cNvSpPr>
            <a:spLocks noChangeArrowheads="1"/>
          </p:cNvSpPr>
          <p:nvPr/>
        </p:nvSpPr>
        <p:spPr bwMode="auto">
          <a:xfrm>
            <a:off x="6324600" y="3828827"/>
            <a:ext cx="381000" cy="152400"/>
          </a:xfrm>
          <a:prstGeom prst="rect">
            <a:avLst/>
          </a:prstGeom>
          <a:solidFill>
            <a:srgbClr val="FF0000"/>
          </a:solidFill>
          <a:ln w="9525">
            <a:noFill/>
            <a:miter lim="800000"/>
            <a:headEnd/>
            <a:tailEnd/>
          </a:ln>
          <a:effectLst/>
        </p:spPr>
        <p:txBody>
          <a:bodyPr wrap="none" anchor="ctr"/>
          <a:lstStyle/>
          <a:p>
            <a:endParaRPr lang="en-GB"/>
          </a:p>
        </p:txBody>
      </p:sp>
      <p:sp>
        <p:nvSpPr>
          <p:cNvPr id="28" name="Rectangle 63"/>
          <p:cNvSpPr>
            <a:spLocks noChangeArrowheads="1"/>
          </p:cNvSpPr>
          <p:nvPr/>
        </p:nvSpPr>
        <p:spPr bwMode="auto">
          <a:xfrm>
            <a:off x="6324600" y="4171727"/>
            <a:ext cx="381000" cy="152400"/>
          </a:xfrm>
          <a:prstGeom prst="rect">
            <a:avLst/>
          </a:prstGeom>
          <a:solidFill>
            <a:srgbClr val="000000"/>
          </a:solidFill>
          <a:ln w="9525">
            <a:noFill/>
            <a:miter lim="800000"/>
            <a:headEnd/>
            <a:tailEnd/>
          </a:ln>
          <a:effectLst/>
        </p:spPr>
        <p:txBody>
          <a:bodyPr wrap="none" anchor="ctr"/>
          <a:lstStyle/>
          <a:p>
            <a:endParaRPr lang="en-GB"/>
          </a:p>
        </p:txBody>
      </p:sp>
      <p:sp>
        <p:nvSpPr>
          <p:cNvPr id="29" name="Text Box 64"/>
          <p:cNvSpPr txBox="1">
            <a:spLocks noChangeArrowheads="1"/>
          </p:cNvSpPr>
          <p:nvPr/>
        </p:nvSpPr>
        <p:spPr bwMode="auto">
          <a:xfrm>
            <a:off x="6264275" y="3254152"/>
            <a:ext cx="1355725" cy="396875"/>
          </a:xfrm>
          <a:prstGeom prst="rect">
            <a:avLst/>
          </a:prstGeom>
          <a:noFill/>
          <a:ln w="9525">
            <a:noFill/>
            <a:miter lim="800000"/>
            <a:headEnd/>
            <a:tailEnd/>
          </a:ln>
          <a:effectLst/>
        </p:spPr>
        <p:txBody>
          <a:bodyPr wrap="none">
            <a:spAutoFit/>
          </a:bodyPr>
          <a:lstStyle/>
          <a:p>
            <a:pPr eaLnBrk="0" hangingPunct="0"/>
            <a:r>
              <a:rPr lang="en-US" sz="2000" i="1">
                <a:solidFill>
                  <a:srgbClr val="000099"/>
                </a:solidFill>
                <a:latin typeface="Arial" charset="0"/>
              </a:rPr>
              <a:t>Core layer</a:t>
            </a:r>
          </a:p>
        </p:txBody>
      </p:sp>
      <p:sp>
        <p:nvSpPr>
          <p:cNvPr id="30" name="Text Box 65"/>
          <p:cNvSpPr txBox="1">
            <a:spLocks noChangeArrowheads="1"/>
          </p:cNvSpPr>
          <p:nvPr/>
        </p:nvSpPr>
        <p:spPr bwMode="auto">
          <a:xfrm>
            <a:off x="2133600" y="1701577"/>
            <a:ext cx="1679575" cy="396875"/>
          </a:xfrm>
          <a:prstGeom prst="rect">
            <a:avLst/>
          </a:prstGeom>
          <a:noFill/>
          <a:ln w="9525">
            <a:noFill/>
            <a:miter lim="800000"/>
            <a:headEnd/>
            <a:tailEnd/>
          </a:ln>
          <a:effectLst/>
        </p:spPr>
        <p:txBody>
          <a:bodyPr wrap="none">
            <a:spAutoFit/>
          </a:bodyPr>
          <a:lstStyle/>
          <a:p>
            <a:pPr eaLnBrk="0" hangingPunct="0"/>
            <a:r>
              <a:rPr lang="en-US" sz="2000" i="1">
                <a:solidFill>
                  <a:srgbClr val="000099"/>
                </a:solidFill>
                <a:latin typeface="Arial" charset="0"/>
              </a:rPr>
              <a:t>Surface layer</a:t>
            </a:r>
          </a:p>
        </p:txBody>
      </p:sp>
      <p:sp>
        <p:nvSpPr>
          <p:cNvPr id="31" name="Line 66"/>
          <p:cNvSpPr>
            <a:spLocks noChangeShapeType="1"/>
          </p:cNvSpPr>
          <p:nvPr/>
        </p:nvSpPr>
        <p:spPr bwMode="auto">
          <a:xfrm flipH="1" flipV="1">
            <a:off x="6027738" y="3343052"/>
            <a:ext cx="296862" cy="63500"/>
          </a:xfrm>
          <a:prstGeom prst="line">
            <a:avLst/>
          </a:prstGeom>
          <a:noFill/>
          <a:ln w="9525">
            <a:solidFill>
              <a:srgbClr val="000099"/>
            </a:solidFill>
            <a:round/>
            <a:headEnd/>
            <a:tailEnd type="triangle" w="med" len="med"/>
          </a:ln>
          <a:effectLst/>
        </p:spPr>
        <p:txBody>
          <a:bodyPr/>
          <a:lstStyle/>
          <a:p>
            <a:endParaRPr lang="en-GB"/>
          </a:p>
        </p:txBody>
      </p:sp>
      <p:sp>
        <p:nvSpPr>
          <p:cNvPr id="32" name="Line 67"/>
          <p:cNvSpPr>
            <a:spLocks noChangeShapeType="1"/>
          </p:cNvSpPr>
          <p:nvPr/>
        </p:nvSpPr>
        <p:spPr bwMode="auto">
          <a:xfrm>
            <a:off x="2514600" y="2034952"/>
            <a:ext cx="76200" cy="304800"/>
          </a:xfrm>
          <a:prstGeom prst="line">
            <a:avLst/>
          </a:prstGeom>
          <a:noFill/>
          <a:ln w="9525">
            <a:solidFill>
              <a:srgbClr val="000099"/>
            </a:solidFill>
            <a:round/>
            <a:headEnd/>
            <a:tailEnd type="triangle" w="med" len="med"/>
          </a:ln>
          <a:effectLst/>
        </p:spPr>
        <p:txBody>
          <a:bodyPr/>
          <a:lstStyle/>
          <a:p>
            <a:endParaRPr lang="en-GB"/>
          </a:p>
        </p:txBody>
      </p:sp>
      <p:grpSp>
        <p:nvGrpSpPr>
          <p:cNvPr id="17" name="Gruppieren 16"/>
          <p:cNvGrpSpPr/>
          <p:nvPr/>
        </p:nvGrpSpPr>
        <p:grpSpPr>
          <a:xfrm>
            <a:off x="1143000" y="1185545"/>
            <a:ext cx="7467600" cy="4115663"/>
            <a:chOff x="1143000" y="1185545"/>
            <a:chExt cx="7467600" cy="4115663"/>
          </a:xfrm>
        </p:grpSpPr>
        <p:grpSp>
          <p:nvGrpSpPr>
            <p:cNvPr id="3" name="Group 56"/>
            <p:cNvGrpSpPr>
              <a:grpSpLocks/>
            </p:cNvGrpSpPr>
            <p:nvPr/>
          </p:nvGrpSpPr>
          <p:grpSpPr bwMode="auto">
            <a:xfrm>
              <a:off x="1143000" y="1185545"/>
              <a:ext cx="7467600" cy="4049807"/>
              <a:chOff x="288" y="712"/>
              <a:chExt cx="5184" cy="2891"/>
            </a:xfrm>
          </p:grpSpPr>
          <p:pic>
            <p:nvPicPr>
              <p:cNvPr id="14" name="Picture 57"/>
              <p:cNvPicPr>
                <a:picLocks noChangeAspect="1" noChangeArrowheads="1"/>
              </p:cNvPicPr>
              <p:nvPr/>
            </p:nvPicPr>
            <p:blipFill>
              <a:blip r:embed="rId3" cstate="print"/>
              <a:srcRect/>
              <a:stretch>
                <a:fillRect/>
              </a:stretch>
            </p:blipFill>
            <p:spPr bwMode="auto">
              <a:xfrm>
                <a:off x="288" y="723"/>
                <a:ext cx="5184" cy="2880"/>
              </a:xfrm>
              <a:prstGeom prst="rect">
                <a:avLst/>
              </a:prstGeom>
              <a:noFill/>
              <a:ln w="9525">
                <a:noFill/>
                <a:miter lim="800000"/>
                <a:headEnd/>
                <a:tailEnd/>
              </a:ln>
              <a:effectLst/>
            </p:spPr>
          </p:pic>
          <p:pic>
            <p:nvPicPr>
              <p:cNvPr id="23" name="Picture 58"/>
              <p:cNvPicPr>
                <a:picLocks noChangeAspect="1" noChangeArrowheads="1"/>
              </p:cNvPicPr>
              <p:nvPr/>
            </p:nvPicPr>
            <p:blipFill>
              <a:blip r:embed="rId4" cstate="print"/>
              <a:srcRect/>
              <a:stretch>
                <a:fillRect/>
              </a:stretch>
            </p:blipFill>
            <p:spPr bwMode="auto">
              <a:xfrm>
                <a:off x="288" y="712"/>
                <a:ext cx="5184" cy="2880"/>
              </a:xfrm>
              <a:prstGeom prst="rect">
                <a:avLst/>
              </a:prstGeom>
              <a:noFill/>
              <a:ln w="9525">
                <a:noFill/>
                <a:miter lim="800000"/>
                <a:headEnd/>
                <a:tailEnd/>
              </a:ln>
              <a:effectLst/>
            </p:spPr>
          </p:pic>
        </p:grpSp>
        <p:sp>
          <p:nvSpPr>
            <p:cNvPr id="16" name="Rechteck 15"/>
            <p:cNvSpPr/>
            <p:nvPr/>
          </p:nvSpPr>
          <p:spPr bwMode="auto">
            <a:xfrm>
              <a:off x="2004220" y="4869160"/>
              <a:ext cx="5760640" cy="43204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grpSp>
      <p:sp>
        <p:nvSpPr>
          <p:cNvPr id="26" name="Text Box 61"/>
          <p:cNvSpPr txBox="1">
            <a:spLocks noChangeArrowheads="1"/>
          </p:cNvSpPr>
          <p:nvPr/>
        </p:nvSpPr>
        <p:spPr bwMode="auto">
          <a:xfrm>
            <a:off x="6723063" y="3746171"/>
            <a:ext cx="2049462" cy="646331"/>
          </a:xfrm>
          <a:prstGeom prst="rect">
            <a:avLst/>
          </a:prstGeom>
          <a:solidFill>
            <a:schemeClr val="bg1"/>
          </a:solidFill>
          <a:ln w="9525">
            <a:noFill/>
            <a:miter lim="800000"/>
            <a:headEnd/>
            <a:tailEnd/>
          </a:ln>
          <a:effectLst/>
        </p:spPr>
        <p:txBody>
          <a:bodyPr wrap="square">
            <a:spAutoFit/>
          </a:bodyPr>
          <a:lstStyle/>
          <a:p>
            <a:pPr eaLnBrk="0" hangingPunct="0"/>
            <a:r>
              <a:rPr lang="en-US" i="1" dirty="0">
                <a:latin typeface="Arial" charset="0"/>
              </a:rPr>
              <a:t>Measurement</a:t>
            </a:r>
          </a:p>
          <a:p>
            <a:pPr eaLnBrk="0" hangingPunct="0"/>
            <a:r>
              <a:rPr lang="en-US" i="1" dirty="0">
                <a:latin typeface="Arial" charset="0"/>
              </a:rPr>
              <a:t>Simulation</a:t>
            </a:r>
            <a:endParaRPr lang="en-US" dirty="0"/>
          </a:p>
        </p:txBody>
      </p:sp>
      <p:sp>
        <p:nvSpPr>
          <p:cNvPr id="18" name="Textfeld 17"/>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 name="Group 28"/>
          <p:cNvGrpSpPr>
            <a:grpSpLocks/>
          </p:cNvGrpSpPr>
          <p:nvPr/>
        </p:nvGrpSpPr>
        <p:grpSpPr bwMode="auto">
          <a:xfrm>
            <a:off x="894830" y="692696"/>
            <a:ext cx="7643813" cy="5414963"/>
            <a:chOff x="765" y="720"/>
            <a:chExt cx="4815" cy="3411"/>
          </a:xfrm>
        </p:grpSpPr>
        <p:grpSp>
          <p:nvGrpSpPr>
            <p:cNvPr id="4" name="Group 29"/>
            <p:cNvGrpSpPr>
              <a:grpSpLocks/>
            </p:cNvGrpSpPr>
            <p:nvPr/>
          </p:nvGrpSpPr>
          <p:grpSpPr bwMode="auto">
            <a:xfrm>
              <a:off x="924" y="720"/>
              <a:ext cx="3444" cy="3216"/>
              <a:chOff x="972" y="0"/>
              <a:chExt cx="4032" cy="4608"/>
            </a:xfrm>
          </p:grpSpPr>
          <p:pic>
            <p:nvPicPr>
              <p:cNvPr id="27" name="Picture 30"/>
              <p:cNvPicPr>
                <a:picLocks noChangeAspect="1" noChangeArrowheads="1"/>
              </p:cNvPicPr>
              <p:nvPr/>
            </p:nvPicPr>
            <p:blipFill>
              <a:blip r:embed="rId3" cstate="print"/>
              <a:srcRect/>
              <a:stretch>
                <a:fillRect/>
              </a:stretch>
            </p:blipFill>
            <p:spPr bwMode="auto">
              <a:xfrm>
                <a:off x="972" y="0"/>
                <a:ext cx="4032" cy="4608"/>
              </a:xfrm>
              <a:prstGeom prst="rect">
                <a:avLst/>
              </a:prstGeom>
              <a:noFill/>
              <a:ln w="9525">
                <a:noFill/>
                <a:miter lim="800000"/>
                <a:headEnd/>
                <a:tailEnd/>
              </a:ln>
              <a:effectLst/>
            </p:spPr>
          </p:pic>
          <p:pic>
            <p:nvPicPr>
              <p:cNvPr id="28" name="Picture 31"/>
              <p:cNvPicPr>
                <a:picLocks noChangeAspect="1" noChangeArrowheads="1"/>
              </p:cNvPicPr>
              <p:nvPr/>
            </p:nvPicPr>
            <p:blipFill>
              <a:blip r:embed="rId4" cstate="print"/>
              <a:srcRect/>
              <a:stretch>
                <a:fillRect/>
              </a:stretch>
            </p:blipFill>
            <p:spPr bwMode="auto">
              <a:xfrm>
                <a:off x="1008" y="0"/>
                <a:ext cx="3744" cy="4608"/>
              </a:xfrm>
              <a:prstGeom prst="rect">
                <a:avLst/>
              </a:prstGeom>
              <a:noFill/>
              <a:ln w="9525">
                <a:noFill/>
                <a:miter lim="800000"/>
                <a:headEnd/>
                <a:tailEnd/>
              </a:ln>
              <a:effectLst/>
            </p:spPr>
          </p:pic>
        </p:grpSp>
        <p:sp>
          <p:nvSpPr>
            <p:cNvPr id="6" name="Text Box 32"/>
            <p:cNvSpPr txBox="1">
              <a:spLocks noChangeArrowheads="1"/>
            </p:cNvSpPr>
            <p:nvPr/>
          </p:nvSpPr>
          <p:spPr bwMode="auto">
            <a:xfrm>
              <a:off x="1265" y="3606"/>
              <a:ext cx="205" cy="250"/>
            </a:xfrm>
            <a:prstGeom prst="rect">
              <a:avLst/>
            </a:prstGeom>
            <a:noFill/>
            <a:ln w="9525">
              <a:noFill/>
              <a:miter lim="800000"/>
              <a:headEnd/>
              <a:tailEnd/>
            </a:ln>
            <a:effectLst/>
          </p:spPr>
          <p:txBody>
            <a:bodyPr wrap="none">
              <a:spAutoFit/>
            </a:bodyPr>
            <a:lstStyle/>
            <a:p>
              <a:pPr eaLnBrk="0" hangingPunct="0"/>
              <a:r>
                <a:rPr lang="en-US" sz="2000">
                  <a:latin typeface="Arial" charset="0"/>
                </a:rPr>
                <a:t>0</a:t>
              </a:r>
            </a:p>
          </p:txBody>
        </p:sp>
        <p:sp>
          <p:nvSpPr>
            <p:cNvPr id="7" name="Text Box 33"/>
            <p:cNvSpPr txBox="1">
              <a:spLocks noChangeArrowheads="1"/>
            </p:cNvSpPr>
            <p:nvPr/>
          </p:nvSpPr>
          <p:spPr bwMode="auto">
            <a:xfrm>
              <a:off x="2706" y="3606"/>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600</a:t>
              </a:r>
            </a:p>
          </p:txBody>
        </p:sp>
        <p:sp>
          <p:nvSpPr>
            <p:cNvPr id="8" name="Text Box 34"/>
            <p:cNvSpPr txBox="1">
              <a:spLocks noChangeArrowheads="1"/>
            </p:cNvSpPr>
            <p:nvPr/>
          </p:nvSpPr>
          <p:spPr bwMode="auto">
            <a:xfrm>
              <a:off x="3223" y="3606"/>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800</a:t>
              </a:r>
            </a:p>
          </p:txBody>
        </p:sp>
        <p:sp>
          <p:nvSpPr>
            <p:cNvPr id="9" name="Text Box 35"/>
            <p:cNvSpPr txBox="1">
              <a:spLocks noChangeArrowheads="1"/>
            </p:cNvSpPr>
            <p:nvPr/>
          </p:nvSpPr>
          <p:spPr bwMode="auto">
            <a:xfrm>
              <a:off x="3680" y="3606"/>
              <a:ext cx="472" cy="250"/>
            </a:xfrm>
            <a:prstGeom prst="rect">
              <a:avLst/>
            </a:prstGeom>
            <a:noFill/>
            <a:ln w="9525">
              <a:noFill/>
              <a:miter lim="800000"/>
              <a:headEnd/>
              <a:tailEnd/>
            </a:ln>
            <a:effectLst/>
          </p:spPr>
          <p:txBody>
            <a:bodyPr wrap="none">
              <a:spAutoFit/>
            </a:bodyPr>
            <a:lstStyle/>
            <a:p>
              <a:pPr eaLnBrk="0" hangingPunct="0"/>
              <a:r>
                <a:rPr lang="en-US" sz="2000">
                  <a:latin typeface="Arial" charset="0"/>
                </a:rPr>
                <a:t>1000</a:t>
              </a:r>
            </a:p>
          </p:txBody>
        </p:sp>
        <p:sp>
          <p:nvSpPr>
            <p:cNvPr id="10" name="Text Box 36"/>
            <p:cNvSpPr txBox="1">
              <a:spLocks noChangeArrowheads="1"/>
            </p:cNvSpPr>
            <p:nvPr/>
          </p:nvSpPr>
          <p:spPr bwMode="auto">
            <a:xfrm>
              <a:off x="2185" y="3606"/>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400</a:t>
              </a:r>
            </a:p>
          </p:txBody>
        </p:sp>
        <p:sp>
          <p:nvSpPr>
            <p:cNvPr id="11" name="Text Box 37"/>
            <p:cNvSpPr txBox="1">
              <a:spLocks noChangeArrowheads="1"/>
            </p:cNvSpPr>
            <p:nvPr/>
          </p:nvSpPr>
          <p:spPr bwMode="auto">
            <a:xfrm>
              <a:off x="1632" y="3606"/>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200</a:t>
              </a:r>
            </a:p>
          </p:txBody>
        </p:sp>
        <p:sp>
          <p:nvSpPr>
            <p:cNvPr id="12" name="Text Box 38"/>
            <p:cNvSpPr txBox="1">
              <a:spLocks noChangeArrowheads="1"/>
            </p:cNvSpPr>
            <p:nvPr/>
          </p:nvSpPr>
          <p:spPr bwMode="auto">
            <a:xfrm>
              <a:off x="2256" y="3840"/>
              <a:ext cx="820" cy="291"/>
            </a:xfrm>
            <a:prstGeom prst="rect">
              <a:avLst/>
            </a:prstGeom>
            <a:noFill/>
            <a:ln w="9525">
              <a:noFill/>
              <a:miter lim="800000"/>
              <a:headEnd/>
              <a:tailEnd/>
            </a:ln>
            <a:effectLst/>
          </p:spPr>
          <p:txBody>
            <a:bodyPr wrap="none">
              <a:spAutoFit/>
            </a:bodyPr>
            <a:lstStyle/>
            <a:p>
              <a:pPr eaLnBrk="0" hangingPunct="0"/>
              <a:r>
                <a:rPr lang="en-US" sz="2400" dirty="0">
                  <a:latin typeface="Arial" charset="0"/>
                </a:rPr>
                <a:t>Time </a:t>
              </a:r>
              <a:r>
                <a:rPr lang="en-US" sz="2400" dirty="0" smtClean="0">
                  <a:latin typeface="Arial" charset="0"/>
                </a:rPr>
                <a:t>(s)</a:t>
              </a:r>
              <a:endParaRPr lang="en-US" sz="2400" dirty="0">
                <a:latin typeface="Arial" charset="0"/>
              </a:endParaRPr>
            </a:p>
          </p:txBody>
        </p:sp>
        <p:sp>
          <p:nvSpPr>
            <p:cNvPr id="13" name="Text Box 39"/>
            <p:cNvSpPr txBox="1">
              <a:spLocks noChangeArrowheads="1"/>
            </p:cNvSpPr>
            <p:nvPr/>
          </p:nvSpPr>
          <p:spPr bwMode="auto">
            <a:xfrm>
              <a:off x="1008" y="3462"/>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100</a:t>
              </a:r>
            </a:p>
          </p:txBody>
        </p:sp>
        <p:sp>
          <p:nvSpPr>
            <p:cNvPr id="14" name="Text Box 40"/>
            <p:cNvSpPr txBox="1">
              <a:spLocks noChangeArrowheads="1"/>
            </p:cNvSpPr>
            <p:nvPr/>
          </p:nvSpPr>
          <p:spPr bwMode="auto">
            <a:xfrm>
              <a:off x="1008" y="3150"/>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140</a:t>
              </a:r>
            </a:p>
          </p:txBody>
        </p:sp>
        <p:sp>
          <p:nvSpPr>
            <p:cNvPr id="15" name="Text Box 41"/>
            <p:cNvSpPr txBox="1">
              <a:spLocks noChangeArrowheads="1"/>
            </p:cNvSpPr>
            <p:nvPr/>
          </p:nvSpPr>
          <p:spPr bwMode="auto">
            <a:xfrm>
              <a:off x="1008" y="2646"/>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100</a:t>
              </a:r>
            </a:p>
          </p:txBody>
        </p:sp>
        <p:sp>
          <p:nvSpPr>
            <p:cNvPr id="16" name="Text Box 42"/>
            <p:cNvSpPr txBox="1">
              <a:spLocks noChangeArrowheads="1"/>
            </p:cNvSpPr>
            <p:nvPr/>
          </p:nvSpPr>
          <p:spPr bwMode="auto">
            <a:xfrm>
              <a:off x="1008" y="2334"/>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140</a:t>
              </a:r>
            </a:p>
          </p:txBody>
        </p:sp>
        <p:sp>
          <p:nvSpPr>
            <p:cNvPr id="17" name="Text Box 43"/>
            <p:cNvSpPr txBox="1">
              <a:spLocks noChangeArrowheads="1"/>
            </p:cNvSpPr>
            <p:nvPr/>
          </p:nvSpPr>
          <p:spPr bwMode="auto">
            <a:xfrm>
              <a:off x="1008" y="1818"/>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100</a:t>
              </a:r>
            </a:p>
          </p:txBody>
        </p:sp>
        <p:sp>
          <p:nvSpPr>
            <p:cNvPr id="18" name="Text Box 44"/>
            <p:cNvSpPr txBox="1">
              <a:spLocks noChangeArrowheads="1"/>
            </p:cNvSpPr>
            <p:nvPr/>
          </p:nvSpPr>
          <p:spPr bwMode="auto">
            <a:xfrm>
              <a:off x="1008" y="1506"/>
              <a:ext cx="383" cy="250"/>
            </a:xfrm>
            <a:prstGeom prst="rect">
              <a:avLst/>
            </a:prstGeom>
            <a:noFill/>
            <a:ln w="9525">
              <a:noFill/>
              <a:miter lim="800000"/>
              <a:headEnd/>
              <a:tailEnd/>
            </a:ln>
            <a:effectLst/>
          </p:spPr>
          <p:txBody>
            <a:bodyPr wrap="none">
              <a:spAutoFit/>
            </a:bodyPr>
            <a:lstStyle/>
            <a:p>
              <a:pPr eaLnBrk="0" hangingPunct="0"/>
              <a:r>
                <a:rPr lang="en-US" sz="2000">
                  <a:latin typeface="Arial" charset="0"/>
                </a:rPr>
                <a:t>140</a:t>
              </a:r>
            </a:p>
          </p:txBody>
        </p:sp>
        <p:sp>
          <p:nvSpPr>
            <p:cNvPr id="19" name="Text Box 45"/>
            <p:cNvSpPr txBox="1">
              <a:spLocks noChangeArrowheads="1"/>
            </p:cNvSpPr>
            <p:nvPr/>
          </p:nvSpPr>
          <p:spPr bwMode="auto">
            <a:xfrm rot="16200000">
              <a:off x="12" y="2223"/>
              <a:ext cx="1798" cy="291"/>
            </a:xfrm>
            <a:prstGeom prst="rect">
              <a:avLst/>
            </a:prstGeom>
            <a:noFill/>
            <a:ln w="9525">
              <a:noFill/>
              <a:miter lim="800000"/>
              <a:headEnd/>
              <a:tailEnd/>
            </a:ln>
            <a:effectLst/>
          </p:spPr>
          <p:txBody>
            <a:bodyPr wrap="none">
              <a:spAutoFit/>
            </a:bodyPr>
            <a:lstStyle/>
            <a:p>
              <a:pPr eaLnBrk="0" hangingPunct="0"/>
              <a:r>
                <a:rPr lang="en-US" sz="2400" dirty="0">
                  <a:latin typeface="Arial" charset="0"/>
                </a:rPr>
                <a:t>Gas </a:t>
              </a:r>
              <a:r>
                <a:rPr lang="en-US" sz="2400" dirty="0" smtClean="0">
                  <a:latin typeface="Arial" charset="0"/>
                </a:rPr>
                <a:t>pressure (</a:t>
              </a:r>
              <a:r>
                <a:rPr lang="en-US" sz="2400" dirty="0" err="1" smtClean="0">
                  <a:latin typeface="Arial" charset="0"/>
                </a:rPr>
                <a:t>kPa</a:t>
              </a:r>
              <a:r>
                <a:rPr lang="en-US" sz="2400" dirty="0" smtClean="0">
                  <a:latin typeface="Arial" charset="0"/>
                </a:rPr>
                <a:t>)</a:t>
              </a:r>
              <a:endParaRPr lang="en-US" sz="2400" dirty="0">
                <a:latin typeface="Arial" charset="0"/>
              </a:endParaRPr>
            </a:p>
          </p:txBody>
        </p:sp>
        <p:sp>
          <p:nvSpPr>
            <p:cNvPr id="20" name="Text Box 46"/>
            <p:cNvSpPr txBox="1">
              <a:spLocks noChangeArrowheads="1"/>
            </p:cNvSpPr>
            <p:nvPr/>
          </p:nvSpPr>
          <p:spPr bwMode="auto">
            <a:xfrm>
              <a:off x="1526" y="1322"/>
              <a:ext cx="644" cy="288"/>
            </a:xfrm>
            <a:prstGeom prst="rect">
              <a:avLst/>
            </a:prstGeom>
            <a:noFill/>
            <a:ln w="9525">
              <a:noFill/>
              <a:miter lim="800000"/>
              <a:headEnd/>
              <a:tailEnd/>
            </a:ln>
            <a:effectLst/>
          </p:spPr>
          <p:txBody>
            <a:bodyPr wrap="none">
              <a:spAutoFit/>
            </a:bodyPr>
            <a:lstStyle/>
            <a:p>
              <a:pPr eaLnBrk="0" hangingPunct="0"/>
              <a:r>
                <a:rPr lang="en-US" i="1">
                  <a:solidFill>
                    <a:srgbClr val="000099"/>
                  </a:solidFill>
                </a:rPr>
                <a:t>Trial 1</a:t>
              </a:r>
            </a:p>
          </p:txBody>
        </p:sp>
        <p:sp>
          <p:nvSpPr>
            <p:cNvPr id="21" name="Text Box 47"/>
            <p:cNvSpPr txBox="1">
              <a:spLocks noChangeArrowheads="1"/>
            </p:cNvSpPr>
            <p:nvPr/>
          </p:nvSpPr>
          <p:spPr bwMode="auto">
            <a:xfrm>
              <a:off x="1536" y="2976"/>
              <a:ext cx="644" cy="288"/>
            </a:xfrm>
            <a:prstGeom prst="rect">
              <a:avLst/>
            </a:prstGeom>
            <a:noFill/>
            <a:ln w="9525">
              <a:noFill/>
              <a:miter lim="800000"/>
              <a:headEnd/>
              <a:tailEnd/>
            </a:ln>
            <a:effectLst/>
          </p:spPr>
          <p:txBody>
            <a:bodyPr wrap="none">
              <a:spAutoFit/>
            </a:bodyPr>
            <a:lstStyle/>
            <a:p>
              <a:pPr eaLnBrk="0" hangingPunct="0"/>
              <a:r>
                <a:rPr lang="en-US" i="1">
                  <a:solidFill>
                    <a:srgbClr val="000066"/>
                  </a:solidFill>
                </a:rPr>
                <a:t>Trial 3</a:t>
              </a:r>
            </a:p>
          </p:txBody>
        </p:sp>
        <p:sp>
          <p:nvSpPr>
            <p:cNvPr id="22" name="Text Box 48"/>
            <p:cNvSpPr txBox="1">
              <a:spLocks noChangeArrowheads="1"/>
            </p:cNvSpPr>
            <p:nvPr/>
          </p:nvSpPr>
          <p:spPr bwMode="auto">
            <a:xfrm>
              <a:off x="1524" y="2160"/>
              <a:ext cx="644" cy="288"/>
            </a:xfrm>
            <a:prstGeom prst="rect">
              <a:avLst/>
            </a:prstGeom>
            <a:noFill/>
            <a:ln w="9525">
              <a:noFill/>
              <a:miter lim="800000"/>
              <a:headEnd/>
              <a:tailEnd/>
            </a:ln>
            <a:effectLst/>
          </p:spPr>
          <p:txBody>
            <a:bodyPr wrap="none">
              <a:spAutoFit/>
            </a:bodyPr>
            <a:lstStyle/>
            <a:p>
              <a:pPr eaLnBrk="0" hangingPunct="0"/>
              <a:r>
                <a:rPr lang="en-US" i="1">
                  <a:solidFill>
                    <a:srgbClr val="000099"/>
                  </a:solidFill>
                </a:rPr>
                <a:t>Trial 2</a:t>
              </a:r>
            </a:p>
          </p:txBody>
        </p:sp>
        <p:sp useBgFill="1">
          <p:nvSpPr>
            <p:cNvPr id="23" name="Rectangle 49"/>
            <p:cNvSpPr>
              <a:spLocks noChangeArrowheads="1"/>
            </p:cNvSpPr>
            <p:nvPr/>
          </p:nvSpPr>
          <p:spPr bwMode="auto">
            <a:xfrm>
              <a:off x="3989" y="1680"/>
              <a:ext cx="480" cy="528"/>
            </a:xfrm>
            <a:prstGeom prst="rect">
              <a:avLst/>
            </a:prstGeom>
            <a:ln w="9525">
              <a:noFill/>
              <a:miter lim="800000"/>
              <a:headEnd/>
              <a:tailEnd/>
            </a:ln>
            <a:effectLst/>
          </p:spPr>
          <p:txBody>
            <a:bodyPr wrap="none" anchor="ctr"/>
            <a:lstStyle/>
            <a:p>
              <a:endParaRPr lang="en-GB"/>
            </a:p>
          </p:txBody>
        </p:sp>
        <p:sp useBgFill="1">
          <p:nvSpPr>
            <p:cNvPr id="24" name="Text Box 50"/>
            <p:cNvSpPr txBox="1">
              <a:spLocks noChangeArrowheads="1"/>
            </p:cNvSpPr>
            <p:nvPr/>
          </p:nvSpPr>
          <p:spPr bwMode="auto">
            <a:xfrm>
              <a:off x="4277" y="1680"/>
              <a:ext cx="1303" cy="523"/>
            </a:xfrm>
            <a:prstGeom prst="rect">
              <a:avLst/>
            </a:prstGeom>
            <a:ln w="9525">
              <a:noFill/>
              <a:miter lim="800000"/>
              <a:headEnd/>
              <a:tailEnd/>
            </a:ln>
            <a:effectLst/>
          </p:spPr>
          <p:txBody>
            <a:bodyPr wrap="none">
              <a:spAutoFit/>
            </a:bodyPr>
            <a:lstStyle/>
            <a:p>
              <a:pPr eaLnBrk="0" hangingPunct="0"/>
              <a:r>
                <a:rPr lang="en-US" sz="2400" i="1" dirty="0">
                  <a:latin typeface="Arial" charset="0"/>
                </a:rPr>
                <a:t>Measurement</a:t>
              </a:r>
            </a:p>
            <a:p>
              <a:pPr eaLnBrk="0" hangingPunct="0"/>
              <a:r>
                <a:rPr lang="en-US" sz="2400" i="1" dirty="0">
                  <a:latin typeface="Arial" charset="0"/>
                </a:rPr>
                <a:t>Simulation</a:t>
              </a:r>
              <a:endParaRPr lang="en-US" sz="2400" dirty="0"/>
            </a:p>
          </p:txBody>
        </p:sp>
        <p:sp>
          <p:nvSpPr>
            <p:cNvPr id="25" name="Rectangle 51"/>
            <p:cNvSpPr>
              <a:spLocks noChangeArrowheads="1"/>
            </p:cNvSpPr>
            <p:nvPr/>
          </p:nvSpPr>
          <p:spPr bwMode="auto">
            <a:xfrm>
              <a:off x="4026" y="1792"/>
              <a:ext cx="240" cy="96"/>
            </a:xfrm>
            <a:prstGeom prst="rect">
              <a:avLst/>
            </a:prstGeom>
            <a:solidFill>
              <a:srgbClr val="FF0000"/>
            </a:solidFill>
            <a:ln w="9525">
              <a:noFill/>
              <a:miter lim="800000"/>
              <a:headEnd/>
              <a:tailEnd/>
            </a:ln>
            <a:effectLst/>
          </p:spPr>
          <p:txBody>
            <a:bodyPr wrap="none" anchor="ctr"/>
            <a:lstStyle/>
            <a:p>
              <a:endParaRPr lang="en-GB"/>
            </a:p>
          </p:txBody>
        </p:sp>
        <p:sp>
          <p:nvSpPr>
            <p:cNvPr id="26" name="Rectangle 52"/>
            <p:cNvSpPr>
              <a:spLocks noChangeArrowheads="1"/>
            </p:cNvSpPr>
            <p:nvPr/>
          </p:nvSpPr>
          <p:spPr bwMode="auto">
            <a:xfrm>
              <a:off x="4026" y="2008"/>
              <a:ext cx="240" cy="96"/>
            </a:xfrm>
            <a:prstGeom prst="rect">
              <a:avLst/>
            </a:prstGeom>
            <a:solidFill>
              <a:srgbClr val="000000"/>
            </a:solidFill>
            <a:ln w="9525">
              <a:noFill/>
              <a:miter lim="800000"/>
              <a:headEnd/>
              <a:tailEnd/>
            </a:ln>
            <a:effectLst/>
          </p:spPr>
          <p:txBody>
            <a:bodyPr wrap="none" anchor="ctr"/>
            <a:lstStyle/>
            <a:p>
              <a:endParaRPr lang="en-GB"/>
            </a:p>
          </p:txBody>
        </p:sp>
      </p:grpSp>
      <p:sp>
        <p:nvSpPr>
          <p:cNvPr id="31" name="Titel 1"/>
          <p:cNvSpPr>
            <a:spLocks noGrp="1"/>
          </p:cNvSpPr>
          <p:nvPr>
            <p:ph type="title"/>
          </p:nvPr>
        </p:nvSpPr>
        <p:spPr>
          <a:xfrm>
            <a:off x="590872" y="17100"/>
            <a:ext cx="8229600" cy="963628"/>
          </a:xfrm>
        </p:spPr>
        <p:txBody>
          <a:bodyPr/>
          <a:lstStyle/>
          <a:p>
            <a:r>
              <a:rPr lang="en-GB" dirty="0" smtClean="0"/>
              <a:t>Gas pressure development</a:t>
            </a:r>
            <a:br>
              <a:rPr lang="en-GB" dirty="0" smtClean="0"/>
            </a:br>
            <a:r>
              <a:rPr lang="en-GB" sz="700" dirty="0" smtClean="0"/>
              <a:t/>
            </a:r>
            <a:br>
              <a:rPr lang="en-GB" sz="700" dirty="0" smtClean="0"/>
            </a:br>
            <a:r>
              <a:rPr lang="en-GB" sz="2000" dirty="0" smtClean="0"/>
              <a:t>(simulation and experiment)</a:t>
            </a:r>
            <a:endParaRPr lang="en-GB" dirty="0"/>
          </a:p>
        </p:txBody>
      </p:sp>
      <p:sp>
        <p:nvSpPr>
          <p:cNvPr id="32" name="Textfeld 31"/>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MDF modelling</a:t>
            </a:r>
            <a:endParaRPr lang="en-GB" b="1" dirty="0">
              <a:solidFill>
                <a:schemeClr val="bg1">
                  <a:lumMod val="50000"/>
                </a:schemeClr>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de-DE" dirty="0" smtClean="0"/>
              <a:t>Content</a:t>
            </a:r>
            <a:endParaRPr lang="en-GB" dirty="0"/>
          </a:p>
        </p:txBody>
      </p:sp>
      <p:sp>
        <p:nvSpPr>
          <p:cNvPr id="7" name="Textfeld 6"/>
          <p:cNvSpPr txBox="1"/>
          <p:nvPr/>
        </p:nvSpPr>
        <p:spPr>
          <a:xfrm>
            <a:off x="1187625" y="2060848"/>
            <a:ext cx="7416824" cy="2985433"/>
          </a:xfrm>
          <a:prstGeom prst="rect">
            <a:avLst/>
          </a:prstGeom>
          <a:noFill/>
        </p:spPr>
        <p:txBody>
          <a:bodyPr wrap="square" rtlCol="0">
            <a:spAutoFit/>
          </a:bodyPr>
          <a:lstStyle/>
          <a:p>
            <a:pPr marL="534988" indent="-534988"/>
            <a:r>
              <a:rPr lang="en-GB" sz="2800" dirty="0" smtClean="0">
                <a:solidFill>
                  <a:schemeClr val="bg1">
                    <a:lumMod val="65000"/>
                  </a:schemeClr>
                </a:solidFill>
              </a:rPr>
              <a:t> 1.	Process comparison</a:t>
            </a:r>
          </a:p>
          <a:p>
            <a:pPr marL="534988" indent="-534988"/>
            <a:endParaRPr lang="en-GB" sz="2800" dirty="0" smtClean="0">
              <a:solidFill>
                <a:schemeClr val="bg1">
                  <a:lumMod val="65000"/>
                </a:schemeClr>
              </a:solidFill>
            </a:endParaRPr>
          </a:p>
          <a:p>
            <a:pPr marL="534988" indent="-534988"/>
            <a:r>
              <a:rPr lang="en-GB" sz="2800" dirty="0" smtClean="0">
                <a:solidFill>
                  <a:schemeClr val="bg1">
                    <a:lumMod val="65000"/>
                  </a:schemeClr>
                </a:solidFill>
              </a:rPr>
              <a:t> 2.	Modelling hot pressing of MDF</a:t>
            </a:r>
          </a:p>
          <a:p>
            <a:pPr marL="534988" indent="-534988"/>
            <a:endParaRPr lang="en-GB" sz="2800" b="1" dirty="0" smtClean="0">
              <a:solidFill>
                <a:schemeClr val="tx1">
                  <a:lumMod val="65000"/>
                  <a:lumOff val="35000"/>
                </a:schemeClr>
              </a:solidFill>
            </a:endParaRPr>
          </a:p>
          <a:p>
            <a:pPr marL="534988" indent="-534988"/>
            <a:r>
              <a:rPr lang="en-GB" sz="2800" b="1" dirty="0" smtClean="0">
                <a:solidFill>
                  <a:schemeClr val="tx1">
                    <a:lumMod val="65000"/>
                    <a:lumOff val="35000"/>
                  </a:schemeClr>
                </a:solidFill>
              </a:rPr>
              <a:t> 3.	Model adaptation to calendering</a:t>
            </a:r>
          </a:p>
          <a:p>
            <a:pPr marL="534988" indent="-534988"/>
            <a:endParaRPr lang="en-GB" sz="2800" b="1" dirty="0" smtClean="0">
              <a:solidFill>
                <a:schemeClr val="tx1">
                  <a:lumMod val="65000"/>
                  <a:lumOff val="35000"/>
                </a:schemeClr>
              </a:solidFill>
            </a:endParaRPr>
          </a:p>
          <a:p>
            <a:pPr marL="534988" indent="-534988" algn="r"/>
            <a:endParaRPr lang="en-GB" sz="2000"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Selected key assumptions of hot-pressing model</a:t>
            </a:r>
            <a:endParaRPr lang="en-GB" dirty="0"/>
          </a:p>
        </p:txBody>
      </p:sp>
      <p:sp>
        <p:nvSpPr>
          <p:cNvPr id="3" name="Inhaltsplatzhalter 2"/>
          <p:cNvSpPr>
            <a:spLocks noGrp="1"/>
          </p:cNvSpPr>
          <p:nvPr>
            <p:ph idx="1"/>
          </p:nvPr>
        </p:nvSpPr>
        <p:spPr/>
        <p:txBody>
          <a:bodyPr/>
          <a:lstStyle/>
          <a:p>
            <a:pPr>
              <a:buNone/>
            </a:pPr>
            <a:r>
              <a:rPr lang="en-GB" b="1" i="1" dirty="0" smtClean="0"/>
              <a:t>Assumption 1: The material is macroscopically homogeneous</a:t>
            </a:r>
          </a:p>
          <a:p>
            <a:pPr>
              <a:buNone/>
            </a:pPr>
            <a:endParaRPr lang="en-GB" dirty="0" smtClean="0"/>
          </a:p>
          <a:p>
            <a:r>
              <a:rPr lang="en-GB" dirty="0" err="1" smtClean="0"/>
              <a:t>Daryc's</a:t>
            </a:r>
            <a:r>
              <a:rPr lang="en-GB" dirty="0" smtClean="0"/>
              <a:t> and Fourier's law, macroscopic flow coefficients</a:t>
            </a:r>
          </a:p>
          <a:p>
            <a:r>
              <a:rPr lang="en-GB" dirty="0" smtClean="0"/>
              <a:t>Approach is valid for MDF and even oriented </a:t>
            </a:r>
            <a:r>
              <a:rPr lang="en-GB" dirty="0" err="1" smtClean="0"/>
              <a:t>strandboard</a:t>
            </a:r>
            <a:r>
              <a:rPr lang="en-GB" dirty="0" smtClean="0"/>
              <a:t> (OSB), probably also for thick paper and cardboard</a:t>
            </a:r>
          </a:p>
          <a:p>
            <a:endParaRPr lang="en-GB" dirty="0" smtClean="0"/>
          </a:p>
          <a:p>
            <a:pPr>
              <a:buNone/>
            </a:pPr>
            <a:r>
              <a:rPr lang="en-GB" dirty="0" smtClean="0">
                <a:sym typeface="Wingdings"/>
              </a:rPr>
              <a:t> Assumption will be maintained</a:t>
            </a:r>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Selected key assumptions of hot-pressing model</a:t>
            </a:r>
            <a:endParaRPr lang="en-GB" dirty="0"/>
          </a:p>
        </p:txBody>
      </p:sp>
      <p:sp>
        <p:nvSpPr>
          <p:cNvPr id="3" name="Inhaltsplatzhalter 2"/>
          <p:cNvSpPr>
            <a:spLocks noGrp="1"/>
          </p:cNvSpPr>
          <p:nvPr>
            <p:ph idx="1"/>
          </p:nvPr>
        </p:nvSpPr>
        <p:spPr/>
        <p:txBody>
          <a:bodyPr/>
          <a:lstStyle/>
          <a:p>
            <a:pPr marL="0" indent="0">
              <a:buNone/>
            </a:pPr>
            <a:r>
              <a:rPr lang="en-GB" b="1" i="1" dirty="0" smtClean="0"/>
              <a:t>Assumption 2: Water exists in bound and </a:t>
            </a:r>
            <a:r>
              <a:rPr lang="en-GB" b="1" i="1" dirty="0" err="1" smtClean="0"/>
              <a:t>vapor</a:t>
            </a:r>
            <a:r>
              <a:rPr lang="en-GB" b="1" i="1" dirty="0" smtClean="0"/>
              <a:t> states; free water is not present</a:t>
            </a:r>
          </a:p>
          <a:p>
            <a:pPr>
              <a:buNone/>
            </a:pPr>
            <a:endParaRPr lang="en-GB" dirty="0" smtClean="0"/>
          </a:p>
          <a:p>
            <a:r>
              <a:rPr lang="en-GB" dirty="0" smtClean="0"/>
              <a:t>Also valid for calendering</a:t>
            </a:r>
          </a:p>
          <a:p>
            <a:endParaRPr lang="en-GB" dirty="0" smtClean="0"/>
          </a:p>
          <a:p>
            <a:pPr>
              <a:buNone/>
            </a:pPr>
            <a:r>
              <a:rPr lang="en-GB" dirty="0" smtClean="0">
                <a:sym typeface="Wingdings"/>
              </a:rPr>
              <a:t> Assumption will be maintained</a:t>
            </a:r>
            <a:endParaRPr lang="en-GB"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Selected key assumptions of hot-pressing model</a:t>
            </a:r>
            <a:endParaRPr lang="en-GB" dirty="0"/>
          </a:p>
        </p:txBody>
      </p:sp>
      <p:sp>
        <p:nvSpPr>
          <p:cNvPr id="3" name="Inhaltsplatzhalter 2"/>
          <p:cNvSpPr>
            <a:spLocks noGrp="1"/>
          </p:cNvSpPr>
          <p:nvPr>
            <p:ph idx="1"/>
          </p:nvPr>
        </p:nvSpPr>
        <p:spPr/>
        <p:txBody>
          <a:bodyPr/>
          <a:lstStyle/>
          <a:p>
            <a:pPr marL="0" indent="0">
              <a:buNone/>
            </a:pPr>
            <a:r>
              <a:rPr lang="en-GB" b="1" i="1" dirty="0" smtClean="0"/>
              <a:t>Assumption 3: Inside the </a:t>
            </a:r>
            <a:r>
              <a:rPr lang="en-GB" b="1" i="1" dirty="0" err="1" smtClean="0"/>
              <a:t>fiber</a:t>
            </a:r>
            <a:r>
              <a:rPr lang="en-GB" b="1" i="1" dirty="0" smtClean="0"/>
              <a:t> network heat is transferred by convection (i.e. gas flow in combination with phase change) and conduction</a:t>
            </a:r>
          </a:p>
          <a:p>
            <a:pPr>
              <a:buNone/>
            </a:pPr>
            <a:endParaRPr lang="en-GB" dirty="0" smtClean="0"/>
          </a:p>
          <a:p>
            <a:r>
              <a:rPr lang="en-GB" dirty="0" smtClean="0"/>
              <a:t>Phase change and </a:t>
            </a:r>
            <a:r>
              <a:rPr lang="en-GB" dirty="0" err="1" smtClean="0"/>
              <a:t>vapor</a:t>
            </a:r>
            <a:r>
              <a:rPr lang="en-GB" dirty="0" smtClean="0"/>
              <a:t> convection is likely to occur also during calendering</a:t>
            </a:r>
          </a:p>
          <a:p>
            <a:endParaRPr lang="en-GB" dirty="0" smtClean="0"/>
          </a:p>
          <a:p>
            <a:pPr>
              <a:buNone/>
            </a:pPr>
            <a:r>
              <a:rPr lang="en-GB" dirty="0" smtClean="0">
                <a:sym typeface="Wingdings"/>
              </a:rPr>
              <a:t> Assumption will be maintained</a:t>
            </a:r>
            <a:endParaRPr lang="en-GB" dirty="0"/>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Selected key assumptions of hot-pressing model</a:t>
            </a:r>
            <a:endParaRPr lang="en-GB" dirty="0"/>
          </a:p>
        </p:txBody>
      </p:sp>
      <p:sp>
        <p:nvSpPr>
          <p:cNvPr id="3" name="Inhaltsplatzhalter 2"/>
          <p:cNvSpPr>
            <a:spLocks noGrp="1"/>
          </p:cNvSpPr>
          <p:nvPr>
            <p:ph idx="1"/>
          </p:nvPr>
        </p:nvSpPr>
        <p:spPr/>
        <p:txBody>
          <a:bodyPr/>
          <a:lstStyle/>
          <a:p>
            <a:pPr marL="0" indent="0">
              <a:buNone/>
            </a:pPr>
            <a:r>
              <a:rPr lang="en-GB" b="1" i="1" dirty="0" smtClean="0"/>
              <a:t>Assumption 4: Local equilibrium between gas phase and cell walls is reached instantaneously</a:t>
            </a:r>
          </a:p>
          <a:p>
            <a:pPr>
              <a:buNone/>
            </a:pPr>
            <a:endParaRPr lang="en-GB" dirty="0" smtClean="0"/>
          </a:p>
          <a:p>
            <a:r>
              <a:rPr lang="en-GB" dirty="0" smtClean="0"/>
              <a:t>Good approximation for MDF</a:t>
            </a:r>
          </a:p>
          <a:p>
            <a:r>
              <a:rPr lang="en-GB" dirty="0" smtClean="0"/>
              <a:t>Probably critical for calendering (very short time of heat exposure)</a:t>
            </a:r>
          </a:p>
          <a:p>
            <a:endParaRPr lang="en-GB" dirty="0" smtClean="0"/>
          </a:p>
          <a:p>
            <a:pPr>
              <a:buNone/>
            </a:pPr>
            <a:r>
              <a:rPr lang="en-GB" dirty="0" smtClean="0">
                <a:sym typeface="Wingdings"/>
              </a:rPr>
              <a:t> Assumption will be critically evaluated, routine to compute delayed water uptake my be implemented</a:t>
            </a:r>
            <a:endParaRPr lang="en-GB"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Selected key assumptions of hot-pressing model</a:t>
            </a:r>
            <a:endParaRPr lang="en-GB" dirty="0"/>
          </a:p>
        </p:txBody>
      </p:sp>
      <p:sp>
        <p:nvSpPr>
          <p:cNvPr id="3" name="Inhaltsplatzhalter 2"/>
          <p:cNvSpPr>
            <a:spLocks noGrp="1"/>
          </p:cNvSpPr>
          <p:nvPr>
            <p:ph idx="1"/>
          </p:nvPr>
        </p:nvSpPr>
        <p:spPr/>
        <p:txBody>
          <a:bodyPr/>
          <a:lstStyle/>
          <a:p>
            <a:pPr marL="0" indent="0">
              <a:buNone/>
            </a:pPr>
            <a:r>
              <a:rPr lang="en-GB" b="1" i="1" dirty="0" smtClean="0"/>
              <a:t>Assumption 5: Perfect heat transfer between steel belt and panel surface</a:t>
            </a:r>
          </a:p>
          <a:p>
            <a:pPr>
              <a:buNone/>
            </a:pPr>
            <a:endParaRPr lang="en-GB" dirty="0" smtClean="0"/>
          </a:p>
          <a:p>
            <a:r>
              <a:rPr lang="en-GB" dirty="0" smtClean="0"/>
              <a:t>Good approximation for MDF</a:t>
            </a:r>
          </a:p>
          <a:p>
            <a:r>
              <a:rPr lang="en-GB" dirty="0" smtClean="0"/>
              <a:t>In calendering, heat transfer resistance is likely to exist</a:t>
            </a:r>
          </a:p>
          <a:p>
            <a:endParaRPr lang="en-GB" dirty="0" smtClean="0"/>
          </a:p>
          <a:p>
            <a:pPr>
              <a:buNone/>
            </a:pPr>
            <a:r>
              <a:rPr lang="en-GB" dirty="0" smtClean="0">
                <a:sym typeface="Wingdings"/>
              </a:rPr>
              <a:t> Coefficient to account for imperfect heat transfer at paper surface will be introduced</a:t>
            </a:r>
            <a:endParaRPr lang="en-GB" dirty="0"/>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Simplifications</a:t>
            </a:r>
            <a:endParaRPr lang="en-GB" dirty="0"/>
          </a:p>
        </p:txBody>
      </p:sp>
      <p:sp>
        <p:nvSpPr>
          <p:cNvPr id="3" name="Inhaltsplatzhalter 2"/>
          <p:cNvSpPr>
            <a:spLocks noGrp="1"/>
          </p:cNvSpPr>
          <p:nvPr>
            <p:ph idx="1"/>
          </p:nvPr>
        </p:nvSpPr>
        <p:spPr/>
        <p:txBody>
          <a:bodyPr/>
          <a:lstStyle/>
          <a:p>
            <a:pPr marL="0" indent="0">
              <a:buNone/>
            </a:pPr>
            <a:r>
              <a:rPr lang="en-GB" b="1" i="1" dirty="0" smtClean="0"/>
              <a:t>Material compaction will not be computed (possibly topic for follow-up project)</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Background of COST project proposal</a:t>
            </a:r>
            <a:endParaRPr lang="en-GB" dirty="0"/>
          </a:p>
        </p:txBody>
      </p:sp>
      <p:sp>
        <p:nvSpPr>
          <p:cNvPr id="3" name="Inhaltsplatzhalter 2"/>
          <p:cNvSpPr>
            <a:spLocks noGrp="1"/>
          </p:cNvSpPr>
          <p:nvPr>
            <p:ph idx="1"/>
          </p:nvPr>
        </p:nvSpPr>
        <p:spPr/>
        <p:txBody>
          <a:bodyPr/>
          <a:lstStyle/>
          <a:p>
            <a:r>
              <a:rPr lang="en-GB" dirty="0" smtClean="0"/>
              <a:t>Considerable </a:t>
            </a:r>
            <a:r>
              <a:rPr lang="en-GB" b="1" dirty="0" smtClean="0"/>
              <a:t>similarities</a:t>
            </a:r>
            <a:r>
              <a:rPr lang="en-GB" dirty="0" smtClean="0"/>
              <a:t> between hot-pressing process and calendering of paper sheets</a:t>
            </a:r>
          </a:p>
          <a:p>
            <a:pPr lvl="1"/>
            <a:r>
              <a:rPr lang="en-GB" dirty="0" smtClean="0"/>
              <a:t>Wood </a:t>
            </a:r>
            <a:r>
              <a:rPr lang="en-GB" dirty="0" err="1" smtClean="0"/>
              <a:t>fibers</a:t>
            </a:r>
            <a:r>
              <a:rPr lang="en-GB" dirty="0" smtClean="0"/>
              <a:t> as raw material </a:t>
            </a:r>
          </a:p>
          <a:p>
            <a:pPr lvl="1"/>
            <a:r>
              <a:rPr lang="en-GB" dirty="0" smtClean="0"/>
              <a:t>Micro-structure of material</a:t>
            </a:r>
          </a:p>
          <a:p>
            <a:pPr lvl="1"/>
            <a:r>
              <a:rPr lang="en-GB" dirty="0" smtClean="0"/>
              <a:t>Material compression at elevated  temperatures</a:t>
            </a:r>
          </a:p>
          <a:p>
            <a:pPr lvl="1"/>
            <a:r>
              <a:rPr lang="en-GB" dirty="0" smtClean="0"/>
              <a:t>Inhomogeneous cross-sectional density distribution</a:t>
            </a:r>
          </a:p>
          <a:p>
            <a:pPr lvl="1"/>
            <a:r>
              <a:rPr lang="en-GB" dirty="0" smtClean="0"/>
              <a:t>Moisture content below </a:t>
            </a:r>
            <a:r>
              <a:rPr lang="en-GB" dirty="0" err="1" smtClean="0"/>
              <a:t>fiber</a:t>
            </a:r>
            <a:r>
              <a:rPr lang="en-GB" dirty="0" smtClean="0"/>
              <a:t> saturation</a:t>
            </a:r>
          </a:p>
          <a:p>
            <a:r>
              <a:rPr lang="en-GB" dirty="0" smtClean="0"/>
              <a:t>Advanced models available in the </a:t>
            </a:r>
            <a:r>
              <a:rPr lang="en-GB" b="1" dirty="0" smtClean="0"/>
              <a:t>wood-based composite </a:t>
            </a:r>
            <a:r>
              <a:rPr lang="en-GB" dirty="0" smtClean="0"/>
              <a:t>sector</a:t>
            </a:r>
          </a:p>
          <a:p>
            <a:r>
              <a:rPr lang="en-GB" dirty="0" smtClean="0"/>
              <a:t>Important features are missing in today's </a:t>
            </a:r>
            <a:r>
              <a:rPr lang="en-GB" b="1" dirty="0" smtClean="0"/>
              <a:t>calendering models</a:t>
            </a:r>
          </a:p>
          <a:p>
            <a:pPr lvl="1"/>
            <a:r>
              <a:rPr lang="en-GB" dirty="0" smtClean="0"/>
              <a:t>Phase change of water</a:t>
            </a:r>
          </a:p>
          <a:p>
            <a:pPr lvl="1"/>
            <a:r>
              <a:rPr lang="en-GB" dirty="0" smtClean="0"/>
              <a:t>Convective heat transfer inside the web</a:t>
            </a:r>
          </a:p>
          <a:p>
            <a:pPr lvl="1"/>
            <a:r>
              <a:rPr lang="en-GB" dirty="0" smtClean="0"/>
              <a:t>Material compaction</a:t>
            </a:r>
          </a:p>
          <a:p>
            <a:pPr lvl="1"/>
            <a:r>
              <a:rPr lang="en-GB" dirty="0" smtClean="0"/>
              <a:t>Development of cross-sectional density profile</a:t>
            </a:r>
          </a:p>
        </p:txBody>
      </p:sp>
      <p:sp>
        <p:nvSpPr>
          <p:cNvPr id="4" name="Textfeld 3"/>
          <p:cNvSpPr txBox="1"/>
          <p:nvPr/>
        </p:nvSpPr>
        <p:spPr>
          <a:xfrm>
            <a:off x="691882" y="5877272"/>
            <a:ext cx="6904454" cy="369332"/>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dirty="0" smtClean="0"/>
              <a:t>Great potential for facilitating </a:t>
            </a:r>
            <a:r>
              <a:rPr lang="en-GB" b="1" dirty="0" smtClean="0"/>
              <a:t>synergies</a:t>
            </a:r>
            <a:r>
              <a:rPr lang="en-GB" dirty="0" smtClean="0"/>
              <a:t> and </a:t>
            </a:r>
            <a:r>
              <a:rPr lang="en-GB" b="1" dirty="0" smtClean="0"/>
              <a:t>scientific exchange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Tasks / Working packages</a:t>
            </a:r>
            <a:endParaRPr lang="en-GB" dirty="0"/>
          </a:p>
        </p:txBody>
      </p:sp>
      <p:sp>
        <p:nvSpPr>
          <p:cNvPr id="3" name="Inhaltsplatzhalter 2"/>
          <p:cNvSpPr>
            <a:spLocks noGrp="1"/>
          </p:cNvSpPr>
          <p:nvPr>
            <p:ph idx="1"/>
          </p:nvPr>
        </p:nvSpPr>
        <p:spPr/>
        <p:txBody>
          <a:bodyPr/>
          <a:lstStyle/>
          <a:p>
            <a:pPr marL="457200" indent="-457200">
              <a:buFont typeface="+mj-lt"/>
              <a:buAutoNum type="arabicPeriod"/>
            </a:pPr>
            <a:r>
              <a:rPr lang="en-GB" b="1" i="1" dirty="0" smtClean="0"/>
              <a:t>Model adaptation</a:t>
            </a:r>
          </a:p>
          <a:p>
            <a:pPr marL="0" indent="0">
              <a:buNone/>
            </a:pPr>
            <a:endParaRPr lang="en-GB" sz="1200" b="1" i="1" dirty="0" smtClean="0"/>
          </a:p>
          <a:p>
            <a:pPr marL="457200" indent="-457200">
              <a:buFont typeface="+mj-lt"/>
              <a:buAutoNum type="arabicPeriod" startAt="2"/>
            </a:pPr>
            <a:r>
              <a:rPr lang="en-GB" b="1" i="1" dirty="0" smtClean="0"/>
              <a:t>Measurement of flow properties</a:t>
            </a:r>
          </a:p>
          <a:p>
            <a:pPr>
              <a:buNone/>
            </a:pPr>
            <a:endParaRPr lang="en-GB" sz="400" dirty="0" smtClean="0"/>
          </a:p>
          <a:p>
            <a:pPr marL="717550"/>
            <a:r>
              <a:rPr lang="en-GB" sz="1800" dirty="0" smtClean="0"/>
              <a:t>Thermal conductivity</a:t>
            </a:r>
          </a:p>
          <a:p>
            <a:pPr marL="717550"/>
            <a:r>
              <a:rPr lang="en-GB" sz="1800" dirty="0" smtClean="0"/>
              <a:t>Gas permeability (only in z-direction)</a:t>
            </a:r>
          </a:p>
          <a:p>
            <a:pPr>
              <a:buNone/>
            </a:pPr>
            <a:endParaRPr lang="en-GB" sz="1200" dirty="0" smtClean="0"/>
          </a:p>
          <a:p>
            <a:pPr marL="457200" indent="-457200">
              <a:buFont typeface="+mj-lt"/>
              <a:buAutoNum type="arabicPeriod" startAt="3"/>
            </a:pPr>
            <a:r>
              <a:rPr lang="en-GB" b="1" i="1" dirty="0" smtClean="0"/>
              <a:t>Model validation: Measurement of cross-sectional temperature development in thick paper</a:t>
            </a:r>
          </a:p>
          <a:p>
            <a:pPr>
              <a:buNone/>
            </a:pPr>
            <a:endParaRPr lang="en-GB" sz="400" b="1" i="1" dirty="0" smtClean="0"/>
          </a:p>
          <a:p>
            <a:pPr marL="717550"/>
            <a:r>
              <a:rPr lang="en-GB" sz="1800" dirty="0" smtClean="0"/>
              <a:t>Will be done at laboratory of Voith Paper (</a:t>
            </a:r>
            <a:r>
              <a:rPr lang="en-GB" sz="1800" dirty="0" err="1" smtClean="0"/>
              <a:t>Ravensburg</a:t>
            </a:r>
            <a:r>
              <a:rPr lang="en-GB" sz="1800" dirty="0" smtClean="0"/>
              <a:t>, Germany)</a:t>
            </a:r>
          </a:p>
          <a:p>
            <a:pPr marL="717550"/>
            <a:r>
              <a:rPr lang="en-GB" sz="1800" dirty="0" smtClean="0"/>
              <a:t>Different paper types</a:t>
            </a:r>
          </a:p>
          <a:p>
            <a:endParaRPr lang="en-GB" sz="1200" dirty="0" smtClean="0"/>
          </a:p>
          <a:p>
            <a:pPr marL="457200" indent="-457200">
              <a:buFont typeface="+mj-lt"/>
              <a:buAutoNum type="arabicPeriod" startAt="4"/>
            </a:pPr>
            <a:r>
              <a:rPr lang="en-GB" b="1" i="1" dirty="0" smtClean="0"/>
              <a:t>Sensitivity analysis</a:t>
            </a:r>
          </a:p>
          <a:p>
            <a:pPr>
              <a:buNone/>
            </a:pPr>
            <a:endParaRPr lang="en-GB" sz="400" dirty="0" smtClean="0"/>
          </a:p>
          <a:p>
            <a:pPr marL="990600" indent="-457200">
              <a:buNone/>
            </a:pPr>
            <a:r>
              <a:rPr lang="en-GB" sz="1800" dirty="0" smtClean="0"/>
              <a:t>Effects of </a:t>
            </a:r>
          </a:p>
          <a:p>
            <a:pPr marL="990600" lvl="1" indent="-457200">
              <a:buFont typeface="+mj-lt"/>
              <a:buAutoNum type="alphaLcParenR"/>
            </a:pPr>
            <a:r>
              <a:rPr lang="en-GB" sz="1800" dirty="0" smtClean="0"/>
              <a:t>material property data and </a:t>
            </a:r>
          </a:p>
          <a:p>
            <a:pPr marL="990600" lvl="1" indent="-457200">
              <a:buFont typeface="+mj-lt"/>
              <a:buAutoNum type="alphaLcParenR"/>
            </a:pPr>
            <a:r>
              <a:rPr lang="en-GB" sz="1800" dirty="0" smtClean="0"/>
              <a:t>process parameters </a:t>
            </a:r>
          </a:p>
          <a:p>
            <a:pPr marL="534988" indent="-1588">
              <a:buNone/>
            </a:pPr>
            <a:r>
              <a:rPr lang="en-GB" sz="1800" dirty="0" smtClean="0"/>
              <a:t>on the heating pattern during paper calendering will be evaluated</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Summary</a:t>
            </a:r>
            <a:endParaRPr lang="en-GB" dirty="0"/>
          </a:p>
        </p:txBody>
      </p:sp>
      <p:sp>
        <p:nvSpPr>
          <p:cNvPr id="3" name="Inhaltsplatzhalter 2"/>
          <p:cNvSpPr>
            <a:spLocks noGrp="1"/>
          </p:cNvSpPr>
          <p:nvPr>
            <p:ph idx="1"/>
          </p:nvPr>
        </p:nvSpPr>
        <p:spPr/>
        <p:txBody>
          <a:bodyPr/>
          <a:lstStyle/>
          <a:p>
            <a:r>
              <a:rPr lang="en-GB" sz="2400" dirty="0" smtClean="0"/>
              <a:t>Similarity of hot-pressing process (MDF) and calendering process (paper sheets)</a:t>
            </a:r>
          </a:p>
          <a:p>
            <a:endParaRPr lang="en-GB" sz="2400" dirty="0" smtClean="0"/>
          </a:p>
          <a:p>
            <a:r>
              <a:rPr lang="en-GB" sz="2400" dirty="0" smtClean="0"/>
              <a:t>At BFH-AHB: Hot-pressing model is available (</a:t>
            </a:r>
            <a:r>
              <a:rPr lang="en-GB" sz="2400" i="1" dirty="0" smtClean="0"/>
              <a:t>Virtual Hot Press, VHP</a:t>
            </a:r>
            <a:r>
              <a:rPr lang="en-GB" sz="2400" dirty="0" smtClean="0"/>
              <a:t>), will be adapted</a:t>
            </a:r>
            <a:br>
              <a:rPr lang="en-GB" sz="2400" dirty="0" smtClean="0"/>
            </a:br>
            <a:endParaRPr lang="en-GB" sz="2400" dirty="0" smtClean="0"/>
          </a:p>
          <a:p>
            <a:r>
              <a:rPr lang="en-GB" sz="2400" dirty="0" smtClean="0"/>
              <a:t>Measurements of the cross-sectional temperature distribution during calendering has not been reported yet.</a:t>
            </a:r>
          </a:p>
          <a:p>
            <a:endParaRPr lang="en-GB" sz="2400" dirty="0" smtClean="0"/>
          </a:p>
          <a:p>
            <a:r>
              <a:rPr lang="en-GB" sz="2400" dirty="0" smtClean="0"/>
              <a:t>Great potential for learning from other sectors</a:t>
            </a:r>
          </a:p>
          <a:p>
            <a:endParaRPr lang="en-GB" sz="2400"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051720" y="2751063"/>
            <a:ext cx="4104456" cy="1470025"/>
          </a:xfrm>
        </p:spPr>
        <p:txBody>
          <a:bodyPr/>
          <a:lstStyle/>
          <a:p>
            <a:pPr algn="ctr"/>
            <a:r>
              <a:rPr lang="en-GB" sz="4400" dirty="0" smtClean="0">
                <a:solidFill>
                  <a:schemeClr val="bg2"/>
                </a:solidFill>
              </a:rPr>
              <a:t>Thank You</a:t>
            </a:r>
            <a:endParaRPr lang="en-GB" sz="4400" dirty="0">
              <a:solidFill>
                <a:schemeClr val="bg2"/>
              </a:solidFill>
            </a:endParaRPr>
          </a:p>
        </p:txBody>
      </p:sp>
      <p:pic>
        <p:nvPicPr>
          <p:cNvPr id="3" name="Picture 4"/>
          <p:cNvPicPr>
            <a:picLocks noChangeAspect="1" noChangeArrowheads="1"/>
          </p:cNvPicPr>
          <p:nvPr/>
        </p:nvPicPr>
        <p:blipFill>
          <a:blip r:embed="rId3" cstate="print"/>
          <a:srcRect l="2799" t="7431" r="11062"/>
          <a:stretch>
            <a:fillRect/>
          </a:stretch>
        </p:blipFill>
        <p:spPr bwMode="auto">
          <a:xfrm>
            <a:off x="-2667" y="548680"/>
            <a:ext cx="2121251" cy="5904656"/>
          </a:xfrm>
          <a:prstGeom prst="rect">
            <a:avLst/>
          </a:prstGeom>
          <a:noFill/>
          <a:ln w="9525">
            <a:noFill/>
            <a:miter lim="800000"/>
            <a:headEnd/>
            <a:tailEnd/>
          </a:ln>
        </p:spPr>
      </p:pic>
      <p:pic>
        <p:nvPicPr>
          <p:cNvPr id="252930" name="Picture 2"/>
          <p:cNvPicPr>
            <a:picLocks noChangeAspect="1" noChangeArrowheads="1"/>
          </p:cNvPicPr>
          <p:nvPr/>
        </p:nvPicPr>
        <p:blipFill>
          <a:blip r:embed="rId4" cstate="print"/>
          <a:srcRect/>
          <a:stretch>
            <a:fillRect/>
          </a:stretch>
        </p:blipFill>
        <p:spPr bwMode="auto">
          <a:xfrm rot="498955">
            <a:off x="5736683" y="1431569"/>
            <a:ext cx="2910143" cy="4368155"/>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Motivation for modelling the calendering process</a:t>
            </a:r>
            <a:endParaRPr lang="en-GB" dirty="0"/>
          </a:p>
        </p:txBody>
      </p:sp>
      <p:sp>
        <p:nvSpPr>
          <p:cNvPr id="3" name="Inhaltsplatzhalter 2"/>
          <p:cNvSpPr>
            <a:spLocks noGrp="1"/>
          </p:cNvSpPr>
          <p:nvPr>
            <p:ph idx="1"/>
          </p:nvPr>
        </p:nvSpPr>
        <p:spPr>
          <a:xfrm>
            <a:off x="611560" y="685800"/>
            <a:ext cx="7772400" cy="5638800"/>
          </a:xfrm>
        </p:spPr>
        <p:txBody>
          <a:bodyPr/>
          <a:lstStyle/>
          <a:p>
            <a:r>
              <a:rPr lang="en-GB" dirty="0" smtClean="0"/>
              <a:t>Understand fundamentals of paper calendering</a:t>
            </a:r>
          </a:p>
          <a:p>
            <a:r>
              <a:rPr lang="en-GB" dirty="0" smtClean="0"/>
              <a:t>Further improve surface quality without reducing paper or board thickness</a:t>
            </a:r>
          </a:p>
          <a:p>
            <a:r>
              <a:rPr lang="en-GB" dirty="0" smtClean="0"/>
              <a:t>Develop strategies to reduce energy consumption</a:t>
            </a: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Objective of COST Action FP1005</a:t>
            </a:r>
            <a:endParaRPr lang="en-GB" dirty="0"/>
          </a:p>
        </p:txBody>
      </p:sp>
      <p:sp>
        <p:nvSpPr>
          <p:cNvPr id="4" name="Inhaltsplatzhalter 3"/>
          <p:cNvSpPr>
            <a:spLocks noGrp="1"/>
          </p:cNvSpPr>
          <p:nvPr>
            <p:ph idx="1"/>
          </p:nvPr>
        </p:nvSpPr>
        <p:spPr/>
        <p:txBody>
          <a:bodyPr/>
          <a:lstStyle/>
          <a:p>
            <a:pPr marL="0" indent="0">
              <a:buNone/>
            </a:pPr>
            <a:endParaRPr lang="en-GB" dirty="0" smtClean="0"/>
          </a:p>
          <a:p>
            <a:pPr marL="0" indent="0">
              <a:buNone/>
            </a:pPr>
            <a:r>
              <a:rPr lang="en-GB" sz="2400" dirty="0" smtClean="0"/>
              <a:t>"Promote and disseminate validated </a:t>
            </a:r>
            <a:r>
              <a:rPr lang="en-GB" sz="2400" b="1" dirty="0" smtClean="0"/>
              <a:t>computer </a:t>
            </a:r>
            <a:r>
              <a:rPr lang="en-GB" sz="2400" b="1" dirty="0" err="1" smtClean="0"/>
              <a:t>modeling</a:t>
            </a:r>
            <a:r>
              <a:rPr lang="en-GB" sz="2400" b="1" dirty="0" smtClean="0"/>
              <a:t> and simulation techniques in papermaking industry</a:t>
            </a:r>
            <a:r>
              <a:rPr lang="en-GB" sz="2400" dirty="0" smtClean="0"/>
              <a:t>. These modern numerical tools, allowing for deep insight into the physics of the momentum, mass and heat transfer processes, provide new possibilities for design engineers resulting in innovative solutions unavailable with already utilized methodologies"</a:t>
            </a:r>
          </a:p>
          <a:p>
            <a:pPr marL="0" indent="0">
              <a:buNone/>
            </a:pPr>
            <a:endParaRPr lang="en-GB" sz="2400" dirty="0" smtClean="0"/>
          </a:p>
          <a:p>
            <a:pPr marL="0" indent="0" algn="r">
              <a:buNone/>
            </a:pPr>
            <a:r>
              <a:rPr lang="en-GB" sz="1800" i="1" dirty="0" smtClean="0"/>
              <a:t>Memorandum of Understanding, COST Action FP1005</a:t>
            </a:r>
            <a:endParaRPr lang="en-GB" sz="1800" i="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ChangeArrowheads="1"/>
          </p:cNvSpPr>
          <p:nvPr>
            <p:ph type="title"/>
          </p:nvPr>
        </p:nvSpPr>
        <p:spPr/>
        <p:txBody>
          <a:bodyPr/>
          <a:lstStyle/>
          <a:p>
            <a:r>
              <a:rPr lang="de-DE" dirty="0" smtClean="0"/>
              <a:t>Content</a:t>
            </a:r>
            <a:endParaRPr lang="en-GB" dirty="0"/>
          </a:p>
        </p:txBody>
      </p:sp>
      <p:sp>
        <p:nvSpPr>
          <p:cNvPr id="7" name="Textfeld 6"/>
          <p:cNvSpPr txBox="1"/>
          <p:nvPr/>
        </p:nvSpPr>
        <p:spPr>
          <a:xfrm>
            <a:off x="1187625" y="2060848"/>
            <a:ext cx="7416824" cy="3293209"/>
          </a:xfrm>
          <a:prstGeom prst="rect">
            <a:avLst/>
          </a:prstGeom>
          <a:noFill/>
        </p:spPr>
        <p:txBody>
          <a:bodyPr wrap="square" rtlCol="0">
            <a:spAutoFit/>
          </a:bodyPr>
          <a:lstStyle/>
          <a:p>
            <a:pPr marL="534988" indent="-534988"/>
            <a:r>
              <a:rPr lang="en-GB" sz="2800" b="1" dirty="0" smtClean="0">
                <a:solidFill>
                  <a:schemeClr val="tx1">
                    <a:lumMod val="65000"/>
                    <a:lumOff val="35000"/>
                  </a:schemeClr>
                </a:solidFill>
              </a:rPr>
              <a:t> 1.	Process comparison</a:t>
            </a:r>
          </a:p>
          <a:p>
            <a:pPr marL="534988" indent="-534988"/>
            <a:endParaRPr lang="en-GB" sz="2800" b="1" dirty="0" smtClean="0">
              <a:solidFill>
                <a:schemeClr val="tx1">
                  <a:lumMod val="65000"/>
                  <a:lumOff val="35000"/>
                </a:schemeClr>
              </a:solidFill>
            </a:endParaRPr>
          </a:p>
          <a:p>
            <a:pPr marL="534988" indent="-534988"/>
            <a:r>
              <a:rPr lang="en-GB" sz="2800" dirty="0" smtClean="0">
                <a:solidFill>
                  <a:schemeClr val="bg1">
                    <a:lumMod val="65000"/>
                  </a:schemeClr>
                </a:solidFill>
              </a:rPr>
              <a:t> 2.	Modelling hot pressing of MDF*</a:t>
            </a:r>
          </a:p>
          <a:p>
            <a:pPr marL="534988" indent="-534988"/>
            <a:endParaRPr lang="en-GB" sz="2800" dirty="0" smtClean="0">
              <a:solidFill>
                <a:schemeClr val="bg1">
                  <a:lumMod val="65000"/>
                </a:schemeClr>
              </a:solidFill>
            </a:endParaRPr>
          </a:p>
          <a:p>
            <a:pPr marL="534988" indent="-534988"/>
            <a:r>
              <a:rPr lang="en-GB" sz="2800" dirty="0" smtClean="0">
                <a:solidFill>
                  <a:schemeClr val="bg1">
                    <a:lumMod val="65000"/>
                  </a:schemeClr>
                </a:solidFill>
              </a:rPr>
              <a:t> 3.	Model adaptation to calendering</a:t>
            </a:r>
          </a:p>
          <a:p>
            <a:pPr marL="534988" indent="-534988"/>
            <a:endParaRPr lang="en-GB" sz="2800" b="1" dirty="0" smtClean="0">
              <a:solidFill>
                <a:schemeClr val="tx1">
                  <a:lumMod val="65000"/>
                  <a:lumOff val="35000"/>
                </a:schemeClr>
              </a:solidFill>
            </a:endParaRPr>
          </a:p>
          <a:p>
            <a:pPr marL="534988" indent="-534988" algn="r"/>
            <a:endParaRPr lang="en-GB" sz="2000" dirty="0" smtClean="0"/>
          </a:p>
          <a:p>
            <a:pPr marL="534988" indent="-534988" algn="r"/>
            <a:r>
              <a:rPr lang="en-GB" sz="2000" dirty="0" smtClean="0"/>
              <a:t>* MDF = Medium Density </a:t>
            </a:r>
            <a:r>
              <a:rPr lang="en-GB" sz="2000" dirty="0" err="1" smtClean="0"/>
              <a:t>Fiberboard</a:t>
            </a:r>
            <a:endParaRPr lang="en-GB"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Calenders</a:t>
            </a:r>
            <a:endParaRPr lang="en-GB" dirty="0"/>
          </a:p>
        </p:txBody>
      </p:sp>
      <p:sp>
        <p:nvSpPr>
          <p:cNvPr id="4" name="Textfeld 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Process comparison</a:t>
            </a:r>
            <a:endParaRPr lang="en-GB" b="1" dirty="0">
              <a:solidFill>
                <a:schemeClr val="bg1">
                  <a:lumMod val="50000"/>
                </a:schemeClr>
              </a:solidFill>
            </a:endParaRPr>
          </a:p>
        </p:txBody>
      </p:sp>
      <p:pic>
        <p:nvPicPr>
          <p:cNvPr id="186370" name="Picture 2"/>
          <p:cNvPicPr>
            <a:picLocks noChangeAspect="1" noChangeArrowheads="1"/>
          </p:cNvPicPr>
          <p:nvPr/>
        </p:nvPicPr>
        <p:blipFill>
          <a:blip r:embed="rId3" cstate="print"/>
          <a:srcRect r="39439" b="17041"/>
          <a:stretch>
            <a:fillRect/>
          </a:stretch>
        </p:blipFill>
        <p:spPr bwMode="auto">
          <a:xfrm>
            <a:off x="661466" y="1681163"/>
            <a:ext cx="7510934" cy="3980085"/>
          </a:xfrm>
          <a:prstGeom prst="rect">
            <a:avLst/>
          </a:prstGeom>
          <a:noFill/>
          <a:ln w="9525">
            <a:noFill/>
            <a:miter lim="800000"/>
            <a:headEnd/>
            <a:tailEnd/>
          </a:ln>
        </p:spPr>
      </p:pic>
      <p:sp>
        <p:nvSpPr>
          <p:cNvPr id="6" name="Textfeld 5"/>
          <p:cNvSpPr txBox="1"/>
          <p:nvPr/>
        </p:nvSpPr>
        <p:spPr>
          <a:xfrm>
            <a:off x="662563" y="764704"/>
            <a:ext cx="1749197" cy="369332"/>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dirty="0" smtClean="0"/>
              <a:t>Janus </a:t>
            </a:r>
            <a:r>
              <a:rPr lang="en-GB" dirty="0" err="1" smtClean="0"/>
              <a:t>calender</a:t>
            </a:r>
            <a:endParaRPr lang="en-GB"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err="1" smtClean="0"/>
              <a:t>Calenders</a:t>
            </a:r>
            <a:r>
              <a:rPr lang="en-GB" dirty="0" smtClean="0"/>
              <a:t> (long nip)</a:t>
            </a:r>
            <a:endParaRPr lang="en-GB" dirty="0"/>
          </a:p>
        </p:txBody>
      </p:sp>
      <p:sp>
        <p:nvSpPr>
          <p:cNvPr id="4" name="Textfeld 3"/>
          <p:cNvSpPr txBox="1"/>
          <p:nvPr/>
        </p:nvSpPr>
        <p:spPr>
          <a:xfrm>
            <a:off x="6516216" y="116632"/>
            <a:ext cx="2520280" cy="369332"/>
          </a:xfrm>
          <a:prstGeom prst="rect">
            <a:avLst/>
          </a:prstGeom>
          <a:noFill/>
        </p:spPr>
        <p:txBody>
          <a:bodyPr wrap="square" rtlCol="0">
            <a:spAutoFit/>
          </a:bodyPr>
          <a:lstStyle/>
          <a:p>
            <a:pPr algn="r"/>
            <a:r>
              <a:rPr lang="en-GB" b="1" dirty="0" smtClean="0">
                <a:solidFill>
                  <a:schemeClr val="bg1">
                    <a:lumMod val="50000"/>
                  </a:schemeClr>
                </a:solidFill>
              </a:rPr>
              <a:t>Process comparison</a:t>
            </a:r>
            <a:endParaRPr lang="en-GB" b="1" dirty="0">
              <a:solidFill>
                <a:schemeClr val="bg1">
                  <a:lumMod val="50000"/>
                </a:schemeClr>
              </a:solidFill>
            </a:endParaRPr>
          </a:p>
        </p:txBody>
      </p:sp>
      <p:sp>
        <p:nvSpPr>
          <p:cNvPr id="6" name="Textfeld 5"/>
          <p:cNvSpPr txBox="1"/>
          <p:nvPr/>
        </p:nvSpPr>
        <p:spPr>
          <a:xfrm>
            <a:off x="662563" y="764704"/>
            <a:ext cx="1672253" cy="369332"/>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dirty="0" smtClean="0"/>
              <a:t>Shoe </a:t>
            </a:r>
            <a:r>
              <a:rPr lang="en-GB" dirty="0" err="1" smtClean="0"/>
              <a:t>calender</a:t>
            </a:r>
            <a:endParaRPr lang="en-GB" dirty="0"/>
          </a:p>
        </p:txBody>
      </p:sp>
      <p:pic>
        <p:nvPicPr>
          <p:cNvPr id="187395" name="Picture 3"/>
          <p:cNvPicPr>
            <a:picLocks noChangeAspect="1" noChangeArrowheads="1"/>
          </p:cNvPicPr>
          <p:nvPr/>
        </p:nvPicPr>
        <p:blipFill>
          <a:blip r:embed="rId3" cstate="print"/>
          <a:srcRect t="13846" b="12308"/>
          <a:stretch>
            <a:fillRect/>
          </a:stretch>
        </p:blipFill>
        <p:spPr bwMode="auto">
          <a:xfrm>
            <a:off x="0" y="1772816"/>
            <a:ext cx="9039058" cy="3456384"/>
          </a:xfrm>
          <a:prstGeom prst="rect">
            <a:avLst/>
          </a:prstGeom>
          <a:noFill/>
          <a:ln w="9525">
            <a:noFill/>
            <a:miter lim="800000"/>
            <a:headEnd/>
            <a:tailEnd/>
          </a:ln>
        </p:spPr>
      </p:pic>
      <p:sp>
        <p:nvSpPr>
          <p:cNvPr id="8" name="Textfeld 7"/>
          <p:cNvSpPr txBox="1"/>
          <p:nvPr/>
        </p:nvSpPr>
        <p:spPr>
          <a:xfrm>
            <a:off x="5131995" y="764704"/>
            <a:ext cx="1531188" cy="369332"/>
          </a:xfrm>
          <a:prstGeom prst="rect">
            <a:avLst/>
          </a:prstGeom>
          <a:solidFill>
            <a:srgbClr val="FFFF99"/>
          </a:solidFill>
          <a:effectLst>
            <a:outerShdw blurRad="50800" dist="38100" dir="2700000" algn="tl" rotWithShape="0">
              <a:prstClr val="black">
                <a:alpha val="40000"/>
              </a:prstClr>
            </a:outerShdw>
          </a:effectLst>
        </p:spPr>
        <p:txBody>
          <a:bodyPr wrap="none" rtlCol="0">
            <a:spAutoFit/>
          </a:bodyPr>
          <a:lstStyle/>
          <a:p>
            <a:r>
              <a:rPr lang="en-GB" dirty="0" smtClean="0"/>
              <a:t>Belt </a:t>
            </a:r>
            <a:r>
              <a:rPr lang="en-GB" dirty="0" err="1" smtClean="0"/>
              <a:t>calender</a:t>
            </a:r>
            <a:endParaRPr lang="en-GB"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CC"/>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8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1206</Words>
  <Application>Microsoft Office PowerPoint</Application>
  <PresentationFormat>Bildschirmpräsentation (4:3)</PresentationFormat>
  <Paragraphs>388</Paragraphs>
  <Slides>42</Slides>
  <Notes>42</Notes>
  <HiddenSlides>20</HiddenSlides>
  <MMClips>0</MMClips>
  <ScaleCrop>false</ScaleCrop>
  <HeadingPairs>
    <vt:vector size="6" baseType="variant">
      <vt:variant>
        <vt:lpstr>Design</vt:lpstr>
      </vt:variant>
      <vt:variant>
        <vt:i4>1</vt:i4>
      </vt:variant>
      <vt:variant>
        <vt:lpstr>Eingebettete OLE-Server</vt:lpstr>
      </vt:variant>
      <vt:variant>
        <vt:i4>1</vt:i4>
      </vt:variant>
      <vt:variant>
        <vt:lpstr>Folientitel</vt:lpstr>
      </vt:variant>
      <vt:variant>
        <vt:i4>42</vt:i4>
      </vt:variant>
    </vt:vector>
  </HeadingPairs>
  <TitlesOfParts>
    <vt:vector size="44" baseType="lpstr">
      <vt:lpstr>Standarddesign</vt:lpstr>
      <vt:lpstr>Formel</vt:lpstr>
      <vt:lpstr>Folie 1</vt:lpstr>
      <vt:lpstr>Bern University of Applied Sciences</vt:lpstr>
      <vt:lpstr>Bern University of Applied Sciences</vt:lpstr>
      <vt:lpstr>Background of COST project proposal</vt:lpstr>
      <vt:lpstr>Motivation for modelling the calendering process</vt:lpstr>
      <vt:lpstr>Objective of COST Action FP1005</vt:lpstr>
      <vt:lpstr>Content</vt:lpstr>
      <vt:lpstr>Calenders</vt:lpstr>
      <vt:lpstr>Calenders (long nip)</vt:lpstr>
      <vt:lpstr>MDF hot press</vt:lpstr>
      <vt:lpstr>MDF hot press</vt:lpstr>
      <vt:lpstr>Material structure </vt:lpstr>
      <vt:lpstr>Challenging differences</vt:lpstr>
      <vt:lpstr>Content</vt:lpstr>
      <vt:lpstr>Hot pressing</vt:lpstr>
      <vt:lpstr>Fundamental mechanisms</vt:lpstr>
      <vt:lpstr>Fundamental mechanisms</vt:lpstr>
      <vt:lpstr>Heat and moisture transfer</vt:lpstr>
      <vt:lpstr>Heat and moisture transfer</vt:lpstr>
      <vt:lpstr>Heat and moisture transfer</vt:lpstr>
      <vt:lpstr>Heat and moisture transfer</vt:lpstr>
      <vt:lpstr>Heat and moisture transfer</vt:lpstr>
      <vt:lpstr>Heat and moisture transfer</vt:lpstr>
      <vt:lpstr>Fundamental mechanisms</vt:lpstr>
      <vt:lpstr>Folie 25</vt:lpstr>
      <vt:lpstr>Folie 26</vt:lpstr>
      <vt:lpstr>Folie 27</vt:lpstr>
      <vt:lpstr>Folie 28</vt:lpstr>
      <vt:lpstr>Folie 29</vt:lpstr>
      <vt:lpstr>Material property data</vt:lpstr>
      <vt:lpstr>Temperature development  (simulation and experiment)</vt:lpstr>
      <vt:lpstr>Gas pressure development  (simulation and experiment)</vt:lpstr>
      <vt:lpstr>Content</vt:lpstr>
      <vt:lpstr>Selected key assumptions of hot-pressing model</vt:lpstr>
      <vt:lpstr>Selected key assumptions of hot-pressing model</vt:lpstr>
      <vt:lpstr>Selected key assumptions of hot-pressing model</vt:lpstr>
      <vt:lpstr>Selected key assumptions of hot-pressing model</vt:lpstr>
      <vt:lpstr>Selected key assumptions of hot-pressing model</vt:lpstr>
      <vt:lpstr>Simplifications</vt:lpstr>
      <vt:lpstr>Tasks / Working packages</vt:lpstr>
      <vt:lpstr>Summary</vt:lpstr>
      <vt:lpstr>Thank You</vt:lpstr>
    </vt:vector>
  </TitlesOfParts>
  <Company>Universitaet Hamburg</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mechanisms</dc:title>
  <dc:creator>H.Thoemen</dc:creator>
  <cp:lastModifiedBy> </cp:lastModifiedBy>
  <cp:revision>63</cp:revision>
  <dcterms:created xsi:type="dcterms:W3CDTF">2005-07-28T12:46:11Z</dcterms:created>
  <dcterms:modified xsi:type="dcterms:W3CDTF">2011-10-13T10:21:18Z</dcterms:modified>
</cp:coreProperties>
</file>