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2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91" r:id="rId11"/>
    <p:sldId id="290" r:id="rId12"/>
    <p:sldId id="289" r:id="rId13"/>
    <p:sldId id="25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essandra Paccamiccio" initials="A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C897"/>
    <a:srgbClr val="D5E5EF"/>
    <a:srgbClr val="DBDADC"/>
    <a:srgbClr val="FFF0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2251" autoAdjust="0"/>
  </p:normalViewPr>
  <p:slideViewPr>
    <p:cSldViewPr snapToGrid="0" snapToObjects="1"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5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2" d="100"/>
          <a:sy n="82" d="100"/>
        </p:scale>
        <p:origin x="-199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E3496A-D8F8-B34B-9451-352E7FAF55A2}" type="datetime1">
              <a:rPr lang="de-AT" smtClean="0"/>
              <a:pPr/>
              <a:t>18.10.2011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C35327-5AB3-5343-9132-5FF9DFEA60F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8742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2521A1-A0DD-2147-8226-ADCFAC607339}" type="datetime1">
              <a:rPr lang="de-AT" smtClean="0"/>
              <a:pPr/>
              <a:t>18.10.2011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35598F-127D-6046-993E-CF3177AF068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5966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35598F-127D-6046-993E-CF3177AF068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595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emf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208026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457950"/>
            <a:ext cx="9144000" cy="400050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178614" y="2350737"/>
            <a:ext cx="5737662" cy="155903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4200" b="1" i="0" kern="1200" spc="-50" baseline="0">
                <a:solidFill>
                  <a:schemeClr val="accent2"/>
                </a:solidFill>
                <a:latin typeface="Arial"/>
              </a:defRPr>
            </a:lvl1pPr>
          </a:lstStyle>
          <a:p>
            <a:pPr lvl="0"/>
            <a:r>
              <a:rPr lang="de-AT" dirty="0" smtClean="0"/>
              <a:t>Title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presentation</a:t>
            </a:r>
            <a:r>
              <a:rPr lang="de-AT" dirty="0" smtClean="0"/>
              <a:t> 2nd </a:t>
            </a:r>
            <a:r>
              <a:rPr lang="de-AT" dirty="0" err="1" smtClean="0"/>
              <a:t>line</a:t>
            </a:r>
            <a:r>
              <a:rPr lang="de-AT" dirty="0" smtClean="0"/>
              <a:t> </a:t>
            </a:r>
            <a:r>
              <a:rPr lang="de-AT" dirty="0" err="1" smtClean="0"/>
              <a:t>if</a:t>
            </a:r>
            <a:r>
              <a:rPr lang="de-AT" dirty="0" smtClean="0"/>
              <a:t> </a:t>
            </a:r>
            <a:r>
              <a:rPr lang="de-AT" dirty="0" err="1" smtClean="0"/>
              <a:t>needed</a:t>
            </a:r>
            <a:endParaRPr lang="de-AT" dirty="0" smtClean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3178614" y="3909768"/>
            <a:ext cx="5737662" cy="106511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 kern="1200" spc="-50" baseline="0">
                <a:solidFill>
                  <a:schemeClr val="accent2"/>
                </a:solidFill>
                <a:latin typeface="Arial"/>
              </a:defRPr>
            </a:lvl1pPr>
          </a:lstStyle>
          <a:p>
            <a:pPr lvl="0"/>
            <a:r>
              <a:rPr lang="de-AT" dirty="0" err="1" smtClean="0"/>
              <a:t>Subtitle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presentation</a:t>
            </a:r>
            <a:r>
              <a:rPr lang="de-AT" dirty="0" smtClean="0"/>
              <a:t>                    2nd </a:t>
            </a:r>
            <a:r>
              <a:rPr lang="de-AT" dirty="0" err="1" smtClean="0"/>
              <a:t>line</a:t>
            </a:r>
            <a:r>
              <a:rPr lang="de-AT" dirty="0" smtClean="0"/>
              <a:t> </a:t>
            </a:r>
            <a:r>
              <a:rPr lang="de-AT" dirty="0" err="1" smtClean="0"/>
              <a:t>if</a:t>
            </a:r>
            <a:r>
              <a:rPr lang="de-AT" dirty="0" smtClean="0"/>
              <a:t> </a:t>
            </a:r>
            <a:r>
              <a:rPr lang="de-AT" dirty="0" err="1" smtClean="0"/>
              <a:t>needed</a:t>
            </a:r>
            <a:endParaRPr lang="de-AT" dirty="0" smtClean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3178614" y="5319926"/>
            <a:ext cx="5737662" cy="54835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0" i="0" kern="1200" spc="-50">
                <a:solidFill>
                  <a:schemeClr val="accent2"/>
                </a:solidFill>
                <a:latin typeface="Arial"/>
              </a:defRPr>
            </a:lvl1pPr>
          </a:lstStyle>
          <a:p>
            <a:pPr lvl="0"/>
            <a:r>
              <a:rPr lang="de-AT" dirty="0" err="1" smtClean="0"/>
              <a:t>Dr</a:t>
            </a:r>
            <a:r>
              <a:rPr lang="de-AT" dirty="0" smtClean="0"/>
              <a:t> John Smith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3178614" y="5771934"/>
            <a:ext cx="5737662" cy="43793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kern="1200" spc="-50">
                <a:solidFill>
                  <a:schemeClr val="accent2"/>
                </a:solidFill>
                <a:latin typeface="Arial"/>
              </a:defRPr>
            </a:lvl1pPr>
          </a:lstStyle>
          <a:p>
            <a:pPr lvl="0"/>
            <a:r>
              <a:rPr lang="de-AT" dirty="0" smtClean="0"/>
              <a:t>Eventname, Location, 18 March 2011</a:t>
            </a:r>
          </a:p>
        </p:txBody>
      </p:sp>
    </p:spTree>
    <p:extLst>
      <p:ext uri="{BB962C8B-B14F-4D97-AF65-F5344CB8AC3E}">
        <p14:creationId xmlns:p14="http://schemas.microsoft.com/office/powerpoint/2010/main" val="1987969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pic, 1 title, 1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730026" y="6342894"/>
            <a:ext cx="5704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A07AF-66D7-C348-9F8E-91228B109437}" type="slidenum">
              <a:rPr lang="de-DE" smtClean="0"/>
              <a:t>‹#›</a:t>
            </a:fld>
            <a:endParaRPr lang="de-DE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52" y="6223000"/>
            <a:ext cx="4572000" cy="635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82700" cy="673100"/>
          </a:xfrm>
          <a:prstGeom prst="rect">
            <a:avLst/>
          </a:prstGeom>
        </p:spPr>
      </p:pic>
      <p:sp>
        <p:nvSpPr>
          <p:cNvPr id="16" name="Content Placeholder 15"/>
          <p:cNvSpPr>
            <a:spLocks noGrp="1"/>
          </p:cNvSpPr>
          <p:nvPr>
            <p:ph sz="quarter" idx="13" hasCustomPrompt="1"/>
          </p:nvPr>
        </p:nvSpPr>
        <p:spPr>
          <a:xfrm>
            <a:off x="3472116" y="945931"/>
            <a:ext cx="4751315" cy="84958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800" b="1" i="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AT" dirty="0" smtClean="0"/>
              <a:t>Headline 38pt</a:t>
            </a:r>
            <a:endParaRPr lang="en-US" dirty="0"/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5" hasCustomPrompt="1"/>
          </p:nvPr>
        </p:nvSpPr>
        <p:spPr>
          <a:xfrm>
            <a:off x="3472116" y="1676748"/>
            <a:ext cx="4751315" cy="4371539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>
                <a:solidFill>
                  <a:schemeClr val="accent2"/>
                </a:solidFill>
              </a:defRPr>
            </a:lvl1pPr>
            <a:lvl2pPr>
              <a:defRPr sz="3400">
                <a:solidFill>
                  <a:schemeClr val="accent2"/>
                </a:solidFill>
              </a:defRPr>
            </a:lvl2pPr>
            <a:lvl3pPr marL="1458000">
              <a:defRPr sz="3400">
                <a:solidFill>
                  <a:schemeClr val="accent2"/>
                </a:solidFill>
              </a:defRPr>
            </a:lvl3pPr>
          </a:lstStyle>
          <a:p>
            <a:pPr marL="0" indent="0">
              <a:buNone/>
            </a:pPr>
            <a:r>
              <a:rPr lang="en-US" dirty="0" smtClean="0"/>
              <a:t>Text 24pt</a:t>
            </a:r>
            <a:endParaRPr lang="en-US" sz="3400" dirty="0" smtClean="0">
              <a:solidFill>
                <a:schemeClr val="accent2"/>
              </a:solidFill>
            </a:endParaRP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6" hasCustomPrompt="1"/>
          </p:nvPr>
        </p:nvSpPr>
        <p:spPr>
          <a:xfrm>
            <a:off x="1291837" y="1137697"/>
            <a:ext cx="1906164" cy="2324993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aseline="0">
                <a:solidFill>
                  <a:schemeClr val="accent2"/>
                </a:solidFill>
              </a:defRPr>
            </a:lvl1pPr>
            <a:lvl2pPr>
              <a:defRPr sz="3400">
                <a:solidFill>
                  <a:schemeClr val="accent2"/>
                </a:solidFill>
              </a:defRPr>
            </a:lvl2pPr>
            <a:lvl3pPr marL="1458000">
              <a:defRPr sz="3400">
                <a:solidFill>
                  <a:schemeClr val="accent2"/>
                </a:solidFill>
              </a:defRPr>
            </a:lvl3pPr>
          </a:lstStyle>
          <a:p>
            <a:pPr marL="0" indent="0">
              <a:buNone/>
            </a:pPr>
            <a:r>
              <a:rPr lang="en-US" dirty="0" smtClean="0"/>
              <a:t>Picture, Graph, …</a:t>
            </a:r>
            <a:endParaRPr lang="en-US" sz="34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542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8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730026" y="6342894"/>
            <a:ext cx="5704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A07AF-66D7-C348-9F8E-91228B109437}" type="slidenum">
              <a:rPr lang="de-DE" smtClean="0"/>
              <a:t>‹#›</a:t>
            </a:fld>
            <a:endParaRPr lang="de-DE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52" y="6223000"/>
            <a:ext cx="4572000" cy="635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82700" cy="673100"/>
          </a:xfrm>
          <a:prstGeom prst="rect">
            <a:avLst/>
          </a:prstGeom>
        </p:spPr>
      </p:pic>
      <p:sp>
        <p:nvSpPr>
          <p:cNvPr id="8" name="Content Placeholder 15"/>
          <p:cNvSpPr>
            <a:spLocks noGrp="1"/>
          </p:cNvSpPr>
          <p:nvPr>
            <p:ph sz="quarter" idx="13" hasCustomPrompt="1"/>
          </p:nvPr>
        </p:nvSpPr>
        <p:spPr>
          <a:xfrm>
            <a:off x="1160074" y="945931"/>
            <a:ext cx="7063357" cy="84958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800" b="1" i="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AT" dirty="0" smtClean="0"/>
              <a:t>Headline 38pt</a:t>
            </a:r>
            <a:endParaRPr lang="en-US" dirty="0"/>
          </a:p>
        </p:txBody>
      </p:sp>
      <p:sp>
        <p:nvSpPr>
          <p:cNvPr id="9" name="Content Placeholder 13"/>
          <p:cNvSpPr>
            <a:spLocks noGrp="1"/>
          </p:cNvSpPr>
          <p:nvPr>
            <p:ph sz="quarter" idx="16" hasCustomPrompt="1"/>
          </p:nvPr>
        </p:nvSpPr>
        <p:spPr>
          <a:xfrm>
            <a:off x="1160074" y="1676749"/>
            <a:ext cx="3289371" cy="4462904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>
                <a:solidFill>
                  <a:schemeClr val="accent2"/>
                </a:solidFill>
              </a:defRPr>
            </a:lvl1pPr>
            <a:lvl2pPr>
              <a:defRPr sz="3400">
                <a:solidFill>
                  <a:schemeClr val="accent2"/>
                </a:solidFill>
              </a:defRPr>
            </a:lvl2pPr>
            <a:lvl3pPr marL="1458000">
              <a:defRPr sz="3400">
                <a:solidFill>
                  <a:schemeClr val="accent2"/>
                </a:solidFill>
              </a:defRPr>
            </a:lvl3pPr>
          </a:lstStyle>
          <a:p>
            <a:pPr marL="0" indent="0">
              <a:buNone/>
            </a:pPr>
            <a:r>
              <a:rPr lang="en-US" dirty="0" smtClean="0"/>
              <a:t>Text 24pt</a:t>
            </a:r>
            <a:endParaRPr lang="en-US" sz="34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983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61131" y="1795517"/>
            <a:ext cx="3162300" cy="299194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57817" y="1813491"/>
            <a:ext cx="381000" cy="952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730026" y="4275406"/>
            <a:ext cx="381000" cy="952500"/>
          </a:xfrm>
          <a:prstGeom prst="rect">
            <a:avLst/>
          </a:prstGeom>
        </p:spPr>
      </p:pic>
      <p:sp>
        <p:nvSpPr>
          <p:cNvPr id="6" name="Content Placeholder 13"/>
          <p:cNvSpPr>
            <a:spLocks noGrp="1"/>
          </p:cNvSpPr>
          <p:nvPr>
            <p:ph sz="quarter" idx="17" hasCustomPrompt="1"/>
          </p:nvPr>
        </p:nvSpPr>
        <p:spPr>
          <a:xfrm>
            <a:off x="5438466" y="2223516"/>
            <a:ext cx="2415541" cy="2165604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>
                <a:solidFill>
                  <a:schemeClr val="accent2"/>
                </a:solidFill>
              </a:defRPr>
            </a:lvl1pPr>
            <a:lvl2pPr>
              <a:defRPr sz="3400">
                <a:solidFill>
                  <a:schemeClr val="accent2"/>
                </a:solidFill>
              </a:defRPr>
            </a:lvl2pPr>
            <a:lvl3pPr marL="1458000">
              <a:defRPr sz="3400">
                <a:solidFill>
                  <a:schemeClr val="accent2"/>
                </a:solidFill>
              </a:defRPr>
            </a:lvl3pPr>
          </a:lstStyle>
          <a:p>
            <a:pPr marL="0" indent="0">
              <a:buNone/>
            </a:pPr>
            <a:r>
              <a:rPr lang="en-US" dirty="0" smtClean="0"/>
              <a:t>Text 24pt</a:t>
            </a:r>
            <a:endParaRPr lang="en-US" sz="3400" dirty="0" smtClean="0">
              <a:solidFill>
                <a:schemeClr val="accent2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1011238" y="1795463"/>
            <a:ext cx="3895975" cy="232251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baseline="0">
                <a:sym typeface="Wingdings"/>
              </a:defRPr>
            </a:lvl1pPr>
          </a:lstStyle>
          <a:p>
            <a:pPr lvl="0"/>
            <a:r>
              <a:rPr lang="en-US" dirty="0" smtClean="0"/>
              <a:t>Copy the beside box from the slide master to </a:t>
            </a:r>
            <a:r>
              <a:rPr lang="en-US" smtClean="0"/>
              <a:t>your slide.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6631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s vertical + 2 tex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730026" y="6342894"/>
            <a:ext cx="5704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A07AF-66D7-C348-9F8E-91228B109437}" type="slidenum">
              <a:rPr lang="de-DE" smtClean="0"/>
              <a:t>‹#›</a:t>
            </a:fld>
            <a:endParaRPr lang="de-DE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52" y="6223000"/>
            <a:ext cx="4572000" cy="635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82700" cy="673100"/>
          </a:xfrm>
          <a:prstGeom prst="rect">
            <a:avLst/>
          </a:prstGeom>
        </p:spPr>
      </p:pic>
      <p:sp>
        <p:nvSpPr>
          <p:cNvPr id="16" name="Content Placeholder 15"/>
          <p:cNvSpPr>
            <a:spLocks noGrp="1"/>
          </p:cNvSpPr>
          <p:nvPr>
            <p:ph sz="quarter" idx="13" hasCustomPrompt="1"/>
          </p:nvPr>
        </p:nvSpPr>
        <p:spPr>
          <a:xfrm>
            <a:off x="1160074" y="945931"/>
            <a:ext cx="7063357" cy="84958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800" b="1" i="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AT" dirty="0" smtClean="0"/>
              <a:t>Headline 38pt</a:t>
            </a:r>
            <a:endParaRPr lang="en-US" dirty="0"/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5" hasCustomPrompt="1"/>
          </p:nvPr>
        </p:nvSpPr>
        <p:spPr>
          <a:xfrm>
            <a:off x="3472116" y="1676749"/>
            <a:ext cx="4751315" cy="2114851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>
                <a:solidFill>
                  <a:schemeClr val="accent2"/>
                </a:solidFill>
              </a:defRPr>
            </a:lvl1pPr>
            <a:lvl2pPr>
              <a:defRPr sz="3400">
                <a:solidFill>
                  <a:schemeClr val="accent2"/>
                </a:solidFill>
              </a:defRPr>
            </a:lvl2pPr>
            <a:lvl3pPr marL="1458000">
              <a:defRPr sz="3400">
                <a:solidFill>
                  <a:schemeClr val="accent2"/>
                </a:solidFill>
              </a:defRPr>
            </a:lvl3pPr>
          </a:lstStyle>
          <a:p>
            <a:pPr marL="0" indent="0">
              <a:buNone/>
            </a:pPr>
            <a:r>
              <a:rPr lang="en-US" dirty="0" smtClean="0"/>
              <a:t>Text 24pt</a:t>
            </a:r>
            <a:endParaRPr lang="en-US" sz="3400" dirty="0" smtClean="0">
              <a:solidFill>
                <a:schemeClr val="accent2"/>
              </a:solidFill>
            </a:endParaRP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6" hasCustomPrompt="1"/>
          </p:nvPr>
        </p:nvSpPr>
        <p:spPr>
          <a:xfrm>
            <a:off x="1282700" y="1813790"/>
            <a:ext cx="1915301" cy="1804220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aseline="0">
                <a:solidFill>
                  <a:schemeClr val="accent2"/>
                </a:solidFill>
              </a:defRPr>
            </a:lvl1pPr>
            <a:lvl2pPr>
              <a:defRPr sz="3400">
                <a:solidFill>
                  <a:schemeClr val="accent2"/>
                </a:solidFill>
              </a:defRPr>
            </a:lvl2pPr>
            <a:lvl3pPr marL="1458000">
              <a:defRPr sz="3400">
                <a:solidFill>
                  <a:schemeClr val="accent2"/>
                </a:solidFill>
              </a:defRPr>
            </a:lvl3pPr>
          </a:lstStyle>
          <a:p>
            <a:pPr marL="0" indent="0">
              <a:buNone/>
            </a:pPr>
            <a:r>
              <a:rPr lang="en-US" dirty="0" smtClean="0"/>
              <a:t>Picture, Graph, …</a:t>
            </a:r>
            <a:endParaRPr lang="en-US" sz="3400" dirty="0" smtClean="0">
              <a:solidFill>
                <a:schemeClr val="accent2"/>
              </a:solidFill>
            </a:endParaRPr>
          </a:p>
        </p:txBody>
      </p:sp>
      <p:sp>
        <p:nvSpPr>
          <p:cNvPr id="17" name="Content Placeholder 13"/>
          <p:cNvSpPr>
            <a:spLocks noGrp="1"/>
          </p:cNvSpPr>
          <p:nvPr>
            <p:ph sz="quarter" idx="17" hasCustomPrompt="1"/>
          </p:nvPr>
        </p:nvSpPr>
        <p:spPr>
          <a:xfrm>
            <a:off x="3472116" y="3700240"/>
            <a:ext cx="4751315" cy="2114851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>
                <a:solidFill>
                  <a:schemeClr val="accent2"/>
                </a:solidFill>
              </a:defRPr>
            </a:lvl1pPr>
            <a:lvl2pPr>
              <a:defRPr sz="3400">
                <a:solidFill>
                  <a:schemeClr val="accent2"/>
                </a:solidFill>
              </a:defRPr>
            </a:lvl2pPr>
            <a:lvl3pPr marL="1458000">
              <a:defRPr sz="3400">
                <a:solidFill>
                  <a:schemeClr val="accent2"/>
                </a:solidFill>
              </a:defRPr>
            </a:lvl3pPr>
          </a:lstStyle>
          <a:p>
            <a:pPr marL="0" indent="0">
              <a:buNone/>
            </a:pPr>
            <a:r>
              <a:rPr lang="en-US" dirty="0" smtClean="0"/>
              <a:t>Text 24pt</a:t>
            </a:r>
            <a:endParaRPr lang="en-US" sz="3400" dirty="0" smtClean="0">
              <a:solidFill>
                <a:schemeClr val="accent2"/>
              </a:solidFill>
            </a:endParaRP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82700" y="3837281"/>
            <a:ext cx="1915301" cy="1804220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aseline="0">
                <a:solidFill>
                  <a:schemeClr val="accent2"/>
                </a:solidFill>
              </a:defRPr>
            </a:lvl1pPr>
            <a:lvl2pPr>
              <a:defRPr sz="3400">
                <a:solidFill>
                  <a:schemeClr val="accent2"/>
                </a:solidFill>
              </a:defRPr>
            </a:lvl2pPr>
            <a:lvl3pPr marL="1458000">
              <a:defRPr sz="3400">
                <a:solidFill>
                  <a:schemeClr val="accent2"/>
                </a:solidFill>
              </a:defRPr>
            </a:lvl3pPr>
          </a:lstStyle>
          <a:p>
            <a:pPr marL="0" indent="0">
              <a:buNone/>
            </a:pPr>
            <a:r>
              <a:rPr lang="en-US" dirty="0" smtClean="0"/>
              <a:t>Picture, Graph, …</a:t>
            </a:r>
            <a:endParaRPr lang="en-US" sz="34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5249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208026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110604" y="3710087"/>
            <a:ext cx="2348246" cy="1735199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500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 smtClean="0"/>
              <a:t>COST Office</a:t>
            </a:r>
          </a:p>
          <a:p>
            <a:pPr lvl="0"/>
            <a:r>
              <a:rPr lang="en-US" dirty="0" smtClean="0"/>
              <a:t>Avenue Louise 149</a:t>
            </a:r>
          </a:p>
          <a:p>
            <a:pPr lvl="0"/>
            <a:r>
              <a:rPr lang="en-US" dirty="0" smtClean="0"/>
              <a:t>1050 Brussels, Belgium</a:t>
            </a:r>
          </a:p>
          <a:p>
            <a:pPr lvl="0"/>
            <a:r>
              <a:rPr lang="en-US" dirty="0" smtClean="0"/>
              <a:t>T: +32 (0)2 533 3800</a:t>
            </a:r>
          </a:p>
          <a:p>
            <a:pPr lvl="0"/>
            <a:r>
              <a:rPr lang="en-US" dirty="0" smtClean="0"/>
              <a:t>F: +32 (0)2 533 3890</a:t>
            </a:r>
          </a:p>
          <a:p>
            <a:pPr lvl="0"/>
            <a:r>
              <a:rPr lang="en-US" dirty="0" err="1" smtClean="0"/>
              <a:t>office@cost.eu</a:t>
            </a:r>
            <a:endParaRPr lang="de-AT" dirty="0" smtClean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092296" y="3061287"/>
            <a:ext cx="45719" cy="2682181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086591" y="3261250"/>
            <a:ext cx="4322600" cy="159017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1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AT" dirty="0" err="1" smtClean="0"/>
              <a:t>Thank</a:t>
            </a:r>
            <a:r>
              <a:rPr lang="de-AT" dirty="0" smtClean="0"/>
              <a:t> </a:t>
            </a:r>
            <a:r>
              <a:rPr lang="de-AT" dirty="0" err="1" smtClean="0"/>
              <a:t>you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6110604" y="5495823"/>
            <a:ext cx="2348246" cy="433692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5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err="1" smtClean="0"/>
              <a:t>www.cost.eu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de-AT" dirty="0" smtClean="0"/>
          </a:p>
        </p:txBody>
      </p:sp>
    </p:spTree>
    <p:extLst>
      <p:ext uri="{BB962C8B-B14F-4D97-AF65-F5344CB8AC3E}">
        <p14:creationId xmlns:p14="http://schemas.microsoft.com/office/powerpoint/2010/main" val="4279204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730026" y="6342894"/>
            <a:ext cx="5704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A07AF-66D7-C348-9F8E-91228B109437}" type="slidenum">
              <a:rPr lang="de-DE" smtClean="0"/>
              <a:t>‹#›</a:t>
            </a:fld>
            <a:endParaRPr lang="de-DE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52" y="6223000"/>
            <a:ext cx="4572000" cy="635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82700" cy="673100"/>
          </a:xfrm>
          <a:prstGeom prst="rect">
            <a:avLst/>
          </a:prstGeom>
        </p:spPr>
      </p:pic>
      <p:sp>
        <p:nvSpPr>
          <p:cNvPr id="16" name="Content Placeholder 15"/>
          <p:cNvSpPr>
            <a:spLocks noGrp="1"/>
          </p:cNvSpPr>
          <p:nvPr>
            <p:ph sz="quarter" idx="13" hasCustomPrompt="1"/>
          </p:nvPr>
        </p:nvSpPr>
        <p:spPr>
          <a:xfrm>
            <a:off x="1160074" y="945931"/>
            <a:ext cx="7063357" cy="84958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800" b="1" i="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AT" dirty="0" smtClean="0"/>
              <a:t>Headline 38pt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1160073" y="1676748"/>
            <a:ext cx="7063357" cy="4438429"/>
          </a:xfrm>
          <a:prstGeom prst="rect">
            <a:avLst/>
          </a:prstGeom>
        </p:spPr>
        <p:txBody>
          <a:bodyPr vert="horz"/>
          <a:lstStyle>
            <a:lvl1pPr marL="342900" indent="-342900">
              <a:buFont typeface="Arial"/>
              <a:buChar char="•"/>
              <a:defRPr sz="3400">
                <a:solidFill>
                  <a:schemeClr val="accent2"/>
                </a:solidFill>
              </a:defRPr>
            </a:lvl1pPr>
            <a:lvl2pPr marL="742950" indent="-285750">
              <a:buFont typeface="Arial"/>
              <a:buChar char="•"/>
              <a:defRPr sz="3400">
                <a:solidFill>
                  <a:schemeClr val="accent2"/>
                </a:solidFill>
              </a:defRPr>
            </a:lvl2pPr>
            <a:lvl3pPr marL="1143000" indent="-228600">
              <a:buFont typeface="Arial"/>
              <a:buChar char="•"/>
              <a:defRPr sz="3400">
                <a:solidFill>
                  <a:schemeClr val="accent2"/>
                </a:solidFill>
              </a:defRPr>
            </a:lvl3pPr>
            <a:lvl4pPr marL="1600200" indent="-228600">
              <a:buFont typeface="Arial"/>
              <a:buChar char="•"/>
              <a:defRPr sz="3400">
                <a:solidFill>
                  <a:schemeClr val="accent2"/>
                </a:solidFill>
              </a:defRPr>
            </a:lvl4pPr>
            <a:lvl5pPr marL="2057400" indent="-228600">
              <a:buFont typeface="Arial"/>
              <a:buChar char="•"/>
              <a:defRPr sz="3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68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XL image/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730026" y="6342894"/>
            <a:ext cx="5704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A07AF-66D7-C348-9F8E-91228B109437}" type="slidenum">
              <a:rPr lang="de-DE" smtClean="0"/>
              <a:t>‹#›</a:t>
            </a:fld>
            <a:endParaRPr lang="de-DE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82700" cy="673100"/>
          </a:xfrm>
          <a:prstGeom prst="rect">
            <a:avLst/>
          </a:prstGeom>
        </p:spPr>
      </p:pic>
      <p:sp>
        <p:nvSpPr>
          <p:cNvPr id="16" name="Content Placeholder 15"/>
          <p:cNvSpPr>
            <a:spLocks noGrp="1"/>
          </p:cNvSpPr>
          <p:nvPr>
            <p:ph sz="quarter" idx="13" hasCustomPrompt="1"/>
          </p:nvPr>
        </p:nvSpPr>
        <p:spPr>
          <a:xfrm>
            <a:off x="1671782" y="154151"/>
            <a:ext cx="6741968" cy="677699"/>
          </a:xfrm>
          <a:prstGeom prst="rect">
            <a:avLst/>
          </a:prstGeom>
        </p:spPr>
        <p:txBody>
          <a:bodyPr vert="horz"/>
          <a:lstStyle>
            <a:lvl1pPr marL="0" indent="0" algn="r">
              <a:buNone/>
              <a:defRPr sz="3800" b="1" i="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AT" dirty="0" smtClean="0"/>
              <a:t>Headline 38pt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757238" y="831850"/>
            <a:ext cx="7656512" cy="55118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6574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ady-made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Placeholder 5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312285012"/>
              </p:ext>
            </p:extLst>
          </p:nvPr>
        </p:nvGraphicFramePr>
        <p:xfrm>
          <a:off x="1282701" y="1676749"/>
          <a:ext cx="6940730" cy="426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92393"/>
                <a:gridCol w="1948337"/>
              </a:tblGrid>
              <a:tr h="516169">
                <a:tc>
                  <a:txBody>
                    <a:bodyPr/>
                    <a:lstStyle/>
                    <a:p>
                      <a:r>
                        <a:rPr lang="en-US" sz="3400" dirty="0" smtClean="0">
                          <a:solidFill>
                            <a:schemeClr val="bg1"/>
                          </a:solidFill>
                        </a:rPr>
                        <a:t>Text</a:t>
                      </a:r>
                      <a:endParaRPr lang="en-US" sz="3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400" dirty="0" smtClean="0">
                          <a:solidFill>
                            <a:schemeClr val="bg1"/>
                          </a:solidFill>
                        </a:rPr>
                        <a:t>% of XY</a:t>
                      </a:r>
                      <a:endParaRPr lang="en-US" sz="3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516169">
                <a:tc>
                  <a:txBody>
                    <a:bodyPr/>
                    <a:lstStyle/>
                    <a:p>
                      <a:r>
                        <a:rPr lang="en-US" sz="3400" dirty="0" smtClean="0">
                          <a:solidFill>
                            <a:schemeClr val="accent2"/>
                          </a:solidFill>
                        </a:rPr>
                        <a:t>Line</a:t>
                      </a:r>
                      <a:r>
                        <a:rPr lang="en-US" sz="3400" baseline="0" dirty="0" smtClean="0">
                          <a:solidFill>
                            <a:schemeClr val="accent2"/>
                          </a:solidFill>
                        </a:rPr>
                        <a:t> 1</a:t>
                      </a:r>
                      <a:endParaRPr lang="en-US" sz="34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400" dirty="0" smtClean="0">
                          <a:solidFill>
                            <a:schemeClr val="accent2"/>
                          </a:solidFill>
                        </a:rPr>
                        <a:t>20</a:t>
                      </a:r>
                      <a:endParaRPr lang="en-US" sz="34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516169">
                <a:tc>
                  <a:txBody>
                    <a:bodyPr/>
                    <a:lstStyle/>
                    <a:p>
                      <a:r>
                        <a:rPr lang="en-US" sz="3400" dirty="0" smtClean="0">
                          <a:solidFill>
                            <a:schemeClr val="accent2"/>
                          </a:solidFill>
                        </a:rPr>
                        <a:t>Line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400" dirty="0" smtClean="0">
                          <a:solidFill>
                            <a:schemeClr val="accent2"/>
                          </a:solidFill>
                        </a:rPr>
                        <a:t>2</a:t>
                      </a:r>
                      <a:endParaRPr lang="en-US" sz="34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516169">
                <a:tc>
                  <a:txBody>
                    <a:bodyPr/>
                    <a:lstStyle/>
                    <a:p>
                      <a:r>
                        <a:rPr lang="en-US" sz="3400" dirty="0" smtClean="0">
                          <a:solidFill>
                            <a:schemeClr val="accent2"/>
                          </a:solidFill>
                        </a:rPr>
                        <a:t>Line 3</a:t>
                      </a:r>
                      <a:endParaRPr lang="en-US" sz="34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400" dirty="0" smtClean="0">
                          <a:solidFill>
                            <a:schemeClr val="accent2"/>
                          </a:solidFill>
                        </a:rPr>
                        <a:t>33</a:t>
                      </a:r>
                      <a:endParaRPr lang="en-US" sz="34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516169">
                <a:tc>
                  <a:txBody>
                    <a:bodyPr/>
                    <a:lstStyle/>
                    <a:p>
                      <a:r>
                        <a:rPr lang="en-US" sz="3400" dirty="0" smtClean="0">
                          <a:solidFill>
                            <a:schemeClr val="accent2"/>
                          </a:solidFill>
                        </a:rPr>
                        <a:t>Line 4</a:t>
                      </a:r>
                      <a:endParaRPr lang="en-US" sz="34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400" dirty="0" smtClean="0">
                          <a:solidFill>
                            <a:schemeClr val="accent2"/>
                          </a:solidFill>
                        </a:rPr>
                        <a:t>83</a:t>
                      </a:r>
                      <a:endParaRPr lang="en-US" sz="34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516169">
                <a:tc>
                  <a:txBody>
                    <a:bodyPr/>
                    <a:lstStyle/>
                    <a:p>
                      <a:r>
                        <a:rPr lang="en-US" sz="3400" dirty="0" smtClean="0">
                          <a:solidFill>
                            <a:schemeClr val="accent2"/>
                          </a:solidFill>
                        </a:rPr>
                        <a:t>Line 5</a:t>
                      </a:r>
                      <a:endParaRPr lang="en-US" sz="34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400" dirty="0" smtClean="0">
                          <a:solidFill>
                            <a:schemeClr val="accent2"/>
                          </a:solidFill>
                        </a:rPr>
                        <a:t>12</a:t>
                      </a:r>
                      <a:endParaRPr lang="en-US" sz="34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516169">
                <a:tc>
                  <a:txBody>
                    <a:bodyPr/>
                    <a:lstStyle/>
                    <a:p>
                      <a:r>
                        <a:rPr lang="en-US" sz="3400" dirty="0" smtClean="0">
                          <a:solidFill>
                            <a:schemeClr val="accent2"/>
                          </a:solidFill>
                        </a:rPr>
                        <a:t>Line 6</a:t>
                      </a:r>
                      <a:endParaRPr lang="en-US" sz="34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400" dirty="0" smtClean="0">
                          <a:solidFill>
                            <a:schemeClr val="accent2"/>
                          </a:solidFill>
                        </a:rPr>
                        <a:t>7</a:t>
                      </a:r>
                      <a:endParaRPr lang="en-US" sz="34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</a:tbl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sz="quarter" idx="10" hasCustomPrompt="1"/>
          </p:nvPr>
        </p:nvSpPr>
        <p:spPr>
          <a:xfrm>
            <a:off x="1282700" y="344488"/>
            <a:ext cx="6940550" cy="94932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baseline="0"/>
            </a:lvl1pPr>
          </a:lstStyle>
          <a:p>
            <a:pPr lvl="0"/>
            <a:r>
              <a:rPr lang="en-US" dirty="0" smtClean="0"/>
              <a:t>Copy this table from the slide master to your slide.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567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pic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730026" y="6342894"/>
            <a:ext cx="5704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A07AF-66D7-C348-9F8E-91228B109437}" type="slidenum">
              <a:rPr lang="de-DE" smtClean="0"/>
              <a:t>‹#›</a:t>
            </a:fld>
            <a:endParaRPr lang="de-DE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52" y="6223000"/>
            <a:ext cx="4572000" cy="635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82700" cy="673100"/>
          </a:xfrm>
          <a:prstGeom prst="rect">
            <a:avLst/>
          </a:prstGeom>
        </p:spPr>
      </p:pic>
      <p:sp>
        <p:nvSpPr>
          <p:cNvPr id="14" name="Content Placeholder 13"/>
          <p:cNvSpPr>
            <a:spLocks noGrp="1"/>
          </p:cNvSpPr>
          <p:nvPr>
            <p:ph sz="quarter" idx="12" hasCustomPrompt="1"/>
          </p:nvPr>
        </p:nvSpPr>
        <p:spPr>
          <a:xfrm>
            <a:off x="1160074" y="4266693"/>
            <a:ext cx="7063357" cy="1872960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400">
                <a:solidFill>
                  <a:schemeClr val="accent2"/>
                </a:solidFill>
              </a:defRPr>
            </a:lvl1pPr>
            <a:lvl2pPr>
              <a:defRPr sz="3400">
                <a:solidFill>
                  <a:schemeClr val="accent2"/>
                </a:solidFill>
              </a:defRPr>
            </a:lvl2pPr>
            <a:lvl3pPr marL="1458000">
              <a:defRPr sz="3400">
                <a:solidFill>
                  <a:schemeClr val="accent2"/>
                </a:solidFill>
              </a:defRPr>
            </a:lvl3pPr>
          </a:lstStyle>
          <a:p>
            <a:pPr marL="0" indent="0">
              <a:buNone/>
            </a:pPr>
            <a:r>
              <a:rPr lang="en-US" dirty="0" smtClean="0"/>
              <a:t>Text 34pt</a:t>
            </a:r>
            <a:endParaRPr lang="en-US" sz="3400" dirty="0" smtClean="0">
              <a:solidFill>
                <a:schemeClr val="accent2"/>
              </a:solidFill>
            </a:endParaRPr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3" hasCustomPrompt="1"/>
          </p:nvPr>
        </p:nvSpPr>
        <p:spPr>
          <a:xfrm>
            <a:off x="1160074" y="945931"/>
            <a:ext cx="7063357" cy="84958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800" b="1" i="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AT" dirty="0" smtClean="0"/>
              <a:t>Headline 38pt</a:t>
            </a:r>
            <a:endParaRPr lang="en-US" dirty="0"/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5" hasCustomPrompt="1"/>
          </p:nvPr>
        </p:nvSpPr>
        <p:spPr>
          <a:xfrm>
            <a:off x="4943197" y="1676749"/>
            <a:ext cx="3280234" cy="2589944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>
                <a:solidFill>
                  <a:schemeClr val="accent2"/>
                </a:solidFill>
              </a:defRPr>
            </a:lvl1pPr>
            <a:lvl2pPr>
              <a:defRPr sz="3400">
                <a:solidFill>
                  <a:schemeClr val="accent2"/>
                </a:solidFill>
              </a:defRPr>
            </a:lvl2pPr>
            <a:lvl3pPr marL="1458000">
              <a:defRPr sz="3400">
                <a:solidFill>
                  <a:schemeClr val="accent2"/>
                </a:solidFill>
              </a:defRPr>
            </a:lvl3pPr>
          </a:lstStyle>
          <a:p>
            <a:pPr marL="0" indent="0">
              <a:buNone/>
            </a:pPr>
            <a:r>
              <a:rPr lang="en-US" dirty="0" smtClean="0"/>
              <a:t>Text 24pt</a:t>
            </a:r>
            <a:endParaRPr lang="en-US" sz="3400" dirty="0" smtClean="0">
              <a:solidFill>
                <a:schemeClr val="accent2"/>
              </a:solidFill>
            </a:endParaRP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6" hasCustomPrompt="1"/>
          </p:nvPr>
        </p:nvSpPr>
        <p:spPr>
          <a:xfrm>
            <a:off x="1282700" y="1813789"/>
            <a:ext cx="3157608" cy="2270175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aseline="0">
                <a:solidFill>
                  <a:schemeClr val="accent2"/>
                </a:solidFill>
              </a:defRPr>
            </a:lvl1pPr>
            <a:lvl2pPr>
              <a:defRPr sz="3400">
                <a:solidFill>
                  <a:schemeClr val="accent2"/>
                </a:solidFill>
              </a:defRPr>
            </a:lvl2pPr>
            <a:lvl3pPr marL="1458000">
              <a:defRPr sz="3400">
                <a:solidFill>
                  <a:schemeClr val="accent2"/>
                </a:solidFill>
              </a:defRPr>
            </a:lvl3pPr>
          </a:lstStyle>
          <a:p>
            <a:pPr marL="0" indent="0">
              <a:buNone/>
            </a:pPr>
            <a:r>
              <a:rPr lang="en-US" dirty="0" smtClean="0"/>
              <a:t>Picture, Graph, …</a:t>
            </a:r>
            <a:endParaRPr lang="en-US" sz="34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743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pic, 1 caption, 1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730026" y="6342894"/>
            <a:ext cx="5704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A07AF-66D7-C348-9F8E-91228B109437}" type="slidenum">
              <a:rPr lang="de-DE" smtClean="0"/>
              <a:t>‹#›</a:t>
            </a:fld>
            <a:endParaRPr lang="de-DE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52" y="6223000"/>
            <a:ext cx="4572000" cy="635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82700" cy="673100"/>
          </a:xfrm>
          <a:prstGeom prst="rect">
            <a:avLst/>
          </a:prstGeom>
        </p:spPr>
      </p:pic>
      <p:sp>
        <p:nvSpPr>
          <p:cNvPr id="14" name="Content Placeholder 15"/>
          <p:cNvSpPr>
            <a:spLocks noGrp="1"/>
          </p:cNvSpPr>
          <p:nvPr>
            <p:ph sz="quarter" idx="13" hasCustomPrompt="1"/>
          </p:nvPr>
        </p:nvSpPr>
        <p:spPr>
          <a:xfrm>
            <a:off x="1160074" y="945931"/>
            <a:ext cx="7063357" cy="84958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800" b="1" i="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AT" dirty="0" smtClean="0"/>
              <a:t>Headline 38pt</a:t>
            </a:r>
            <a:endParaRPr lang="en-US" dirty="0"/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5" hasCustomPrompt="1"/>
          </p:nvPr>
        </p:nvSpPr>
        <p:spPr>
          <a:xfrm>
            <a:off x="4943197" y="1676749"/>
            <a:ext cx="3280234" cy="2589944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>
                <a:solidFill>
                  <a:schemeClr val="accent2"/>
                </a:solidFill>
              </a:defRPr>
            </a:lvl1pPr>
            <a:lvl2pPr>
              <a:defRPr sz="3400">
                <a:solidFill>
                  <a:schemeClr val="accent2"/>
                </a:solidFill>
              </a:defRPr>
            </a:lvl2pPr>
            <a:lvl3pPr marL="1458000">
              <a:defRPr sz="3400">
                <a:solidFill>
                  <a:schemeClr val="accent2"/>
                </a:solidFill>
              </a:defRPr>
            </a:lvl3pPr>
          </a:lstStyle>
          <a:p>
            <a:pPr marL="0" indent="0">
              <a:buNone/>
            </a:pPr>
            <a:r>
              <a:rPr lang="en-US" dirty="0" smtClean="0"/>
              <a:t>Text 24pt</a:t>
            </a:r>
            <a:endParaRPr lang="en-US" sz="3400" dirty="0" smtClean="0">
              <a:solidFill>
                <a:schemeClr val="accent2"/>
              </a:solidFill>
            </a:endParaRP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16" hasCustomPrompt="1"/>
          </p:nvPr>
        </p:nvSpPr>
        <p:spPr>
          <a:xfrm>
            <a:off x="1282700" y="1813789"/>
            <a:ext cx="3157608" cy="2270175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aseline="0">
                <a:solidFill>
                  <a:schemeClr val="accent2"/>
                </a:solidFill>
              </a:defRPr>
            </a:lvl1pPr>
            <a:lvl2pPr>
              <a:defRPr sz="3400">
                <a:solidFill>
                  <a:schemeClr val="accent2"/>
                </a:solidFill>
              </a:defRPr>
            </a:lvl2pPr>
            <a:lvl3pPr marL="1458000">
              <a:defRPr sz="3400">
                <a:solidFill>
                  <a:schemeClr val="accent2"/>
                </a:solidFill>
              </a:defRPr>
            </a:lvl3pPr>
          </a:lstStyle>
          <a:p>
            <a:pPr marL="0" indent="0">
              <a:buNone/>
            </a:pPr>
            <a:r>
              <a:rPr lang="en-US" dirty="0" smtClean="0"/>
              <a:t>Picture, Graph, …</a:t>
            </a:r>
            <a:endParaRPr lang="en-US" sz="3400" dirty="0" smtClean="0">
              <a:solidFill>
                <a:schemeClr val="accent2"/>
              </a:solidFill>
            </a:endParaRP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7" hasCustomPrompt="1"/>
          </p:nvPr>
        </p:nvSpPr>
        <p:spPr>
          <a:xfrm>
            <a:off x="1282699" y="4280623"/>
            <a:ext cx="6940731" cy="1785937"/>
          </a:xfrm>
          <a:prstGeom prst="rect">
            <a:avLst/>
          </a:prstGeom>
          <a:solidFill>
            <a:schemeClr val="accent4"/>
          </a:solidFill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>
                <a:solidFill>
                  <a:schemeClr val="accent2"/>
                </a:solidFill>
              </a:defRPr>
            </a:lvl1pPr>
            <a:lvl2pPr>
              <a:defRPr sz="3400">
                <a:solidFill>
                  <a:schemeClr val="accent2"/>
                </a:solidFill>
              </a:defRPr>
            </a:lvl2pPr>
            <a:lvl3pPr marL="1458000">
              <a:defRPr sz="3400">
                <a:solidFill>
                  <a:schemeClr val="accent2"/>
                </a:solidFill>
              </a:defRPr>
            </a:lvl3pPr>
          </a:lstStyle>
          <a:p>
            <a:pPr marL="0" indent="0">
              <a:buNone/>
            </a:pPr>
            <a:r>
              <a:rPr lang="en-US" dirty="0" smtClean="0"/>
              <a:t>Text 24pt</a:t>
            </a:r>
            <a:endParaRPr lang="en-US" sz="34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657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ured 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730026" y="6342894"/>
            <a:ext cx="5704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A07AF-66D7-C348-9F8E-91228B109437}" type="slidenum">
              <a:rPr lang="de-DE" smtClean="0"/>
              <a:t>‹#›</a:t>
            </a:fld>
            <a:endParaRPr lang="de-DE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52" y="6223000"/>
            <a:ext cx="4572000" cy="635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82700" cy="673100"/>
          </a:xfrm>
          <a:prstGeom prst="rect">
            <a:avLst/>
          </a:prstGeom>
        </p:spPr>
      </p:pic>
      <p:sp>
        <p:nvSpPr>
          <p:cNvPr id="16" name="Content Placeholder 15"/>
          <p:cNvSpPr>
            <a:spLocks noGrp="1"/>
          </p:cNvSpPr>
          <p:nvPr>
            <p:ph sz="quarter" idx="13" hasCustomPrompt="1"/>
          </p:nvPr>
        </p:nvSpPr>
        <p:spPr>
          <a:xfrm>
            <a:off x="1160074" y="945931"/>
            <a:ext cx="7063357" cy="84958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800" b="1" i="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AT" dirty="0" smtClean="0"/>
              <a:t>Headline 38pt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1269611" y="1809449"/>
            <a:ext cx="6953820" cy="1080000"/>
          </a:xfrm>
          <a:prstGeom prst="rect">
            <a:avLst/>
          </a:prstGeom>
          <a:solidFill>
            <a:srgbClr val="DBDADC"/>
          </a:solidFill>
        </p:spPr>
        <p:txBody>
          <a:bodyPr vert="horz"/>
          <a:lstStyle>
            <a:lvl1pPr marL="0" indent="0">
              <a:buNone/>
              <a:defRPr sz="24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AT" dirty="0" smtClean="0"/>
              <a:t>Text 24pt</a:t>
            </a:r>
            <a:endParaRPr lang="en-US" dirty="0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1269611" y="3165638"/>
            <a:ext cx="6953820" cy="1080000"/>
          </a:xfrm>
          <a:prstGeom prst="rect">
            <a:avLst/>
          </a:prstGeom>
          <a:solidFill>
            <a:srgbClr val="D5E5EF"/>
          </a:solidFill>
        </p:spPr>
        <p:txBody>
          <a:bodyPr vert="horz"/>
          <a:lstStyle>
            <a:lvl1pPr marL="0" indent="0">
              <a:buNone/>
              <a:defRPr sz="24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AT" dirty="0" smtClean="0"/>
              <a:t>Text 24pt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1269611" y="4497169"/>
            <a:ext cx="6953820" cy="1080000"/>
          </a:xfrm>
          <a:prstGeom prst="rect">
            <a:avLst/>
          </a:prstGeom>
          <a:solidFill>
            <a:schemeClr val="accent4"/>
          </a:solidFill>
        </p:spPr>
        <p:txBody>
          <a:bodyPr vert="horz"/>
          <a:lstStyle>
            <a:lvl1pPr marL="0" indent="0">
              <a:buNone/>
              <a:defRPr sz="24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AT" dirty="0" smtClean="0"/>
              <a:t>Text 24pt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519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730026" y="6342894"/>
            <a:ext cx="5704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A07AF-66D7-C348-9F8E-91228B109437}" type="slidenum">
              <a:rPr lang="de-DE" smtClean="0"/>
              <a:t>‹#›</a:t>
            </a:fld>
            <a:endParaRPr lang="de-DE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52" y="6223000"/>
            <a:ext cx="4572000" cy="635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82700" cy="673100"/>
          </a:xfrm>
          <a:prstGeom prst="rect">
            <a:avLst/>
          </a:prstGeom>
        </p:spPr>
      </p:pic>
      <p:sp>
        <p:nvSpPr>
          <p:cNvPr id="16" name="Content Placeholder 15"/>
          <p:cNvSpPr>
            <a:spLocks noGrp="1"/>
          </p:cNvSpPr>
          <p:nvPr>
            <p:ph sz="quarter" idx="13" hasCustomPrompt="1"/>
          </p:nvPr>
        </p:nvSpPr>
        <p:spPr>
          <a:xfrm>
            <a:off x="1160074" y="945931"/>
            <a:ext cx="7063357" cy="84958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800" b="1" i="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AT" dirty="0" smtClean="0"/>
              <a:t>Headline 38pt</a:t>
            </a:r>
            <a:endParaRPr lang="en-US" dirty="0"/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5" hasCustomPrompt="1"/>
          </p:nvPr>
        </p:nvSpPr>
        <p:spPr>
          <a:xfrm>
            <a:off x="4943197" y="1676749"/>
            <a:ext cx="3280234" cy="4462904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>
                <a:solidFill>
                  <a:schemeClr val="accent2"/>
                </a:solidFill>
              </a:defRPr>
            </a:lvl1pPr>
            <a:lvl2pPr>
              <a:defRPr sz="3400">
                <a:solidFill>
                  <a:schemeClr val="accent2"/>
                </a:solidFill>
              </a:defRPr>
            </a:lvl2pPr>
            <a:lvl3pPr marL="1458000">
              <a:defRPr sz="3400">
                <a:solidFill>
                  <a:schemeClr val="accent2"/>
                </a:solidFill>
              </a:defRPr>
            </a:lvl3pPr>
          </a:lstStyle>
          <a:p>
            <a:pPr marL="0" indent="0">
              <a:buNone/>
            </a:pPr>
            <a:r>
              <a:rPr lang="en-US" dirty="0" smtClean="0"/>
              <a:t>Text 24pt</a:t>
            </a:r>
            <a:endParaRPr lang="en-US" sz="3400" dirty="0" smtClean="0">
              <a:solidFill>
                <a:schemeClr val="accent2"/>
              </a:solidFill>
            </a:endParaRPr>
          </a:p>
        </p:txBody>
      </p:sp>
      <p:sp>
        <p:nvSpPr>
          <p:cNvPr id="9" name="Content Placeholder 13"/>
          <p:cNvSpPr>
            <a:spLocks noGrp="1"/>
          </p:cNvSpPr>
          <p:nvPr>
            <p:ph sz="quarter" idx="16" hasCustomPrompt="1"/>
          </p:nvPr>
        </p:nvSpPr>
        <p:spPr>
          <a:xfrm>
            <a:off x="1160074" y="1676749"/>
            <a:ext cx="3289371" cy="4462904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>
                <a:solidFill>
                  <a:schemeClr val="accent2"/>
                </a:solidFill>
              </a:defRPr>
            </a:lvl1pPr>
            <a:lvl2pPr>
              <a:defRPr sz="3400">
                <a:solidFill>
                  <a:schemeClr val="accent2"/>
                </a:solidFill>
              </a:defRPr>
            </a:lvl2pPr>
            <a:lvl3pPr marL="1458000">
              <a:defRPr sz="3400">
                <a:solidFill>
                  <a:schemeClr val="accent2"/>
                </a:solidFill>
              </a:defRPr>
            </a:lvl3pPr>
          </a:lstStyle>
          <a:p>
            <a:pPr marL="0" indent="0">
              <a:buNone/>
            </a:pPr>
            <a:r>
              <a:rPr lang="en-US" dirty="0" smtClean="0"/>
              <a:t>Text 24pt</a:t>
            </a:r>
            <a:endParaRPr lang="en-US" sz="34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370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s horizontal, 2 tex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730026" y="6342894"/>
            <a:ext cx="5704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A07AF-66D7-C348-9F8E-91228B109437}" type="slidenum">
              <a:rPr lang="de-DE" smtClean="0"/>
              <a:t>‹#›</a:t>
            </a:fld>
            <a:endParaRPr lang="de-DE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52" y="6223000"/>
            <a:ext cx="4572000" cy="635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82700" cy="673100"/>
          </a:xfrm>
          <a:prstGeom prst="rect">
            <a:avLst/>
          </a:prstGeom>
        </p:spPr>
      </p:pic>
      <p:sp>
        <p:nvSpPr>
          <p:cNvPr id="16" name="Content Placeholder 15"/>
          <p:cNvSpPr>
            <a:spLocks noGrp="1"/>
          </p:cNvSpPr>
          <p:nvPr>
            <p:ph sz="quarter" idx="13" hasCustomPrompt="1"/>
          </p:nvPr>
        </p:nvSpPr>
        <p:spPr>
          <a:xfrm>
            <a:off x="1160074" y="945931"/>
            <a:ext cx="7063357" cy="84958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800" b="1" i="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AT" dirty="0" smtClean="0"/>
              <a:t>Headline 38pt</a:t>
            </a:r>
            <a:endParaRPr lang="en-US" dirty="0"/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5" hasCustomPrompt="1"/>
          </p:nvPr>
        </p:nvSpPr>
        <p:spPr>
          <a:xfrm>
            <a:off x="1164644" y="4266693"/>
            <a:ext cx="3280234" cy="1836413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>
                <a:solidFill>
                  <a:schemeClr val="accent2"/>
                </a:solidFill>
              </a:defRPr>
            </a:lvl1pPr>
            <a:lvl2pPr>
              <a:defRPr sz="3400">
                <a:solidFill>
                  <a:schemeClr val="accent2"/>
                </a:solidFill>
              </a:defRPr>
            </a:lvl2pPr>
            <a:lvl3pPr marL="1458000">
              <a:defRPr sz="3400">
                <a:solidFill>
                  <a:schemeClr val="accent2"/>
                </a:solidFill>
              </a:defRPr>
            </a:lvl3pPr>
          </a:lstStyle>
          <a:p>
            <a:pPr marL="0" indent="0">
              <a:buNone/>
            </a:pPr>
            <a:r>
              <a:rPr lang="en-US" dirty="0" smtClean="0"/>
              <a:t>Text 24pt</a:t>
            </a:r>
            <a:endParaRPr lang="en-US" sz="3400" dirty="0" smtClean="0">
              <a:solidFill>
                <a:schemeClr val="accent2"/>
              </a:solidFill>
            </a:endParaRP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6" hasCustomPrompt="1"/>
          </p:nvPr>
        </p:nvSpPr>
        <p:spPr>
          <a:xfrm>
            <a:off x="1282700" y="1813789"/>
            <a:ext cx="3157608" cy="2270175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aseline="0">
                <a:solidFill>
                  <a:schemeClr val="accent2"/>
                </a:solidFill>
              </a:defRPr>
            </a:lvl1pPr>
            <a:lvl2pPr>
              <a:defRPr sz="3400">
                <a:solidFill>
                  <a:schemeClr val="accent2"/>
                </a:solidFill>
              </a:defRPr>
            </a:lvl2pPr>
            <a:lvl3pPr marL="1458000">
              <a:defRPr sz="3400">
                <a:solidFill>
                  <a:schemeClr val="accent2"/>
                </a:solidFill>
              </a:defRPr>
            </a:lvl3pPr>
          </a:lstStyle>
          <a:p>
            <a:pPr marL="0" indent="0">
              <a:buNone/>
            </a:pPr>
            <a:r>
              <a:rPr lang="en-US" dirty="0" smtClean="0"/>
              <a:t>Picture, Graph, …</a:t>
            </a:r>
            <a:endParaRPr lang="en-US" sz="3400" dirty="0" smtClean="0">
              <a:solidFill>
                <a:schemeClr val="accent2"/>
              </a:solidFill>
            </a:endParaRPr>
          </a:p>
        </p:txBody>
      </p:sp>
      <p:sp>
        <p:nvSpPr>
          <p:cNvPr id="9" name="Content Placeholder 13"/>
          <p:cNvSpPr>
            <a:spLocks noGrp="1"/>
          </p:cNvSpPr>
          <p:nvPr>
            <p:ph sz="quarter" idx="17" hasCustomPrompt="1"/>
          </p:nvPr>
        </p:nvSpPr>
        <p:spPr>
          <a:xfrm>
            <a:off x="5065823" y="1813789"/>
            <a:ext cx="3157608" cy="2270175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aseline="0">
                <a:solidFill>
                  <a:schemeClr val="accent2"/>
                </a:solidFill>
              </a:defRPr>
            </a:lvl1pPr>
            <a:lvl2pPr>
              <a:defRPr sz="3400">
                <a:solidFill>
                  <a:schemeClr val="accent2"/>
                </a:solidFill>
              </a:defRPr>
            </a:lvl2pPr>
            <a:lvl3pPr marL="1458000">
              <a:defRPr sz="3400">
                <a:solidFill>
                  <a:schemeClr val="accent2"/>
                </a:solidFill>
              </a:defRPr>
            </a:lvl3pPr>
          </a:lstStyle>
          <a:p>
            <a:pPr marL="0" indent="0">
              <a:buNone/>
            </a:pPr>
            <a:r>
              <a:rPr lang="en-US" dirty="0" smtClean="0"/>
              <a:t>Picture, Graph, …</a:t>
            </a:r>
            <a:endParaRPr lang="en-US" sz="3400" dirty="0" smtClean="0">
              <a:solidFill>
                <a:schemeClr val="accent2"/>
              </a:solidFill>
            </a:endParaRP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943197" y="4266693"/>
            <a:ext cx="3280234" cy="1836413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>
                <a:solidFill>
                  <a:schemeClr val="accent2"/>
                </a:solidFill>
              </a:defRPr>
            </a:lvl1pPr>
            <a:lvl2pPr>
              <a:defRPr sz="3400">
                <a:solidFill>
                  <a:schemeClr val="accent2"/>
                </a:solidFill>
              </a:defRPr>
            </a:lvl2pPr>
            <a:lvl3pPr marL="1458000">
              <a:defRPr sz="3400">
                <a:solidFill>
                  <a:schemeClr val="accent2"/>
                </a:solidFill>
              </a:defRPr>
            </a:lvl3pPr>
          </a:lstStyle>
          <a:p>
            <a:pPr marL="0" indent="0">
              <a:buNone/>
            </a:pPr>
            <a:r>
              <a:rPr lang="en-US" dirty="0" smtClean="0"/>
              <a:t>Text 24pt</a:t>
            </a:r>
            <a:endParaRPr lang="en-US" sz="34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850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8466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2" r:id="rId4"/>
    <p:sldLayoutId id="2147483651" r:id="rId5"/>
    <p:sldLayoutId id="2147483657" r:id="rId6"/>
    <p:sldLayoutId id="2147483658" r:id="rId7"/>
    <p:sldLayoutId id="2147483654" r:id="rId8"/>
    <p:sldLayoutId id="2147483652" r:id="rId9"/>
    <p:sldLayoutId id="2147483653" r:id="rId10"/>
    <p:sldLayoutId id="2147483655" r:id="rId11"/>
    <p:sldLayoutId id="2147483661" r:id="rId12"/>
    <p:sldLayoutId id="2147483656" r:id="rId13"/>
    <p:sldLayoutId id="2147483659" r:id="rId14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nsilium.europa.eu/igcpdf/en/10/st04/st04178.en10.pdf" TargetMode="External"/><Relationship Id="rId3" Type="http://schemas.openxmlformats.org/officeDocument/2006/relationships/hyperlink" Target="http://www.cost.eu/module/download/9607" TargetMode="External"/><Relationship Id="rId7" Type="http://schemas.openxmlformats.org/officeDocument/2006/relationships/hyperlink" Target="http://www.cost.eu/library/newsroom/30million" TargetMode="External"/><Relationship Id="rId2" Type="http://schemas.openxmlformats.org/officeDocument/2006/relationships/hyperlink" Target="http://www.cost.eu/module/download/1226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www.consilium.europa.eu/igcpdf/en/11/st04/st04152.en11.pdf" TargetMode="External"/><Relationship Id="rId5" Type="http://schemas.openxmlformats.org/officeDocument/2006/relationships/hyperlink" Target="http://www.consilium.europa.eu/igcpdf/en/11/st04/st04113.en11.pdf" TargetMode="External"/><Relationship Id="rId4" Type="http://schemas.openxmlformats.org/officeDocument/2006/relationships/hyperlink" Target="http://www.cost.eu/module/download/9608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st.esf.org/participate/join_actio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64024" y="2350737"/>
            <a:ext cx="8452252" cy="2197200"/>
          </a:xfrm>
        </p:spPr>
        <p:txBody>
          <a:bodyPr/>
          <a:lstStyle/>
          <a:p>
            <a:pPr algn="r"/>
            <a:r>
              <a:rPr lang="en-GB" sz="32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Action 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FP1005: </a:t>
            </a:r>
            <a:r>
              <a:rPr lang="en-GB" sz="32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Fibre suspension flow modelling - a key for innovation and competitiveness in </a:t>
            </a:r>
            <a:r>
              <a:rPr lang="en-GB" sz="3200" spc="3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the pulp &amp; paper industry</a:t>
            </a:r>
            <a:endParaRPr lang="en-US" sz="3200" spc="300" dirty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algn="r"/>
            <a:endParaRPr lang="en-US" sz="1800" spc="300" dirty="0" smtClean="0">
              <a:solidFill>
                <a:srgbClr val="1F5C9F"/>
              </a:solidFill>
            </a:endParaRPr>
          </a:p>
          <a:p>
            <a:pPr algn="r"/>
            <a:endParaRPr lang="en-US" sz="1800" spc="300" dirty="0" smtClean="0">
              <a:solidFill>
                <a:srgbClr val="1F5C9F"/>
              </a:solidFill>
            </a:endParaRPr>
          </a:p>
          <a:p>
            <a:pPr algn="r"/>
            <a:r>
              <a:rPr lang="en-US" sz="2000" spc="300" dirty="0" smtClean="0">
                <a:solidFill>
                  <a:srgbClr val="1F5C9F"/>
                </a:solidFill>
                <a:latin typeface="+mn-lt"/>
              </a:rPr>
              <a:t>2</a:t>
            </a:r>
            <a:r>
              <a:rPr lang="en-US" sz="2000" spc="300" baseline="30000" dirty="0" smtClean="0">
                <a:solidFill>
                  <a:srgbClr val="1F5C9F"/>
                </a:solidFill>
                <a:latin typeface="+mn-lt"/>
              </a:rPr>
              <a:t>nd</a:t>
            </a:r>
            <a:r>
              <a:rPr lang="en-US" sz="2000" spc="300" dirty="0" smtClean="0">
                <a:solidFill>
                  <a:srgbClr val="1F5C9F"/>
                </a:solidFill>
                <a:latin typeface="+mn-lt"/>
              </a:rPr>
              <a:t> </a:t>
            </a:r>
            <a:r>
              <a:rPr lang="en-US" sz="2000" spc="300" dirty="0">
                <a:solidFill>
                  <a:srgbClr val="1F5C9F"/>
                </a:solidFill>
                <a:latin typeface="+mn-lt"/>
              </a:rPr>
              <a:t>MC Meeting – </a:t>
            </a:r>
            <a:r>
              <a:rPr lang="en-US" sz="2000" spc="300" dirty="0" smtClean="0">
                <a:solidFill>
                  <a:srgbClr val="1F5C9F"/>
                </a:solidFill>
                <a:latin typeface="+mn-lt"/>
              </a:rPr>
              <a:t>Nancy/FR</a:t>
            </a:r>
            <a:endParaRPr lang="en-US" sz="2000" spc="300" dirty="0">
              <a:solidFill>
                <a:srgbClr val="1F5C9F"/>
              </a:solidFill>
              <a:latin typeface="+mn-lt"/>
            </a:endParaRPr>
          </a:p>
          <a:p>
            <a:pPr algn="r"/>
            <a:r>
              <a:rPr lang="en-US" sz="2000" spc="300" smtClean="0">
                <a:solidFill>
                  <a:srgbClr val="1F5C9F"/>
                </a:solidFill>
                <a:latin typeface="+mn-lt"/>
              </a:rPr>
              <a:t>13/10/2011</a:t>
            </a:r>
            <a:endParaRPr lang="en-US" sz="2000" spc="300" dirty="0">
              <a:solidFill>
                <a:srgbClr val="1F5C9F"/>
              </a:solidFill>
              <a:latin typeface="+mn-lt"/>
            </a:endParaRPr>
          </a:p>
          <a:p>
            <a:pPr algn="r"/>
            <a:r>
              <a:rPr lang="en-US" sz="2000" spc="300" dirty="0">
                <a:solidFill>
                  <a:srgbClr val="1F5C9F"/>
                </a:solidFill>
                <a:latin typeface="+mn-lt"/>
                <a:cs typeface="Times New Roman" pitchFamily="18" charset="0"/>
              </a:rPr>
              <a:t>Cassia Azevedo</a:t>
            </a:r>
          </a:p>
          <a:p>
            <a:pPr algn="r"/>
            <a:r>
              <a:rPr lang="en-US" sz="2000" spc="300" dirty="0">
                <a:solidFill>
                  <a:srgbClr val="1F5C9F"/>
                </a:solidFill>
                <a:latin typeface="+mn-lt"/>
                <a:cs typeface="Times New Roman" pitchFamily="18" charset="0"/>
              </a:rPr>
              <a:t>FPS Administrative </a:t>
            </a:r>
            <a:r>
              <a:rPr lang="en-US" sz="2000" dirty="0">
                <a:solidFill>
                  <a:srgbClr val="1F5C9F"/>
                </a:solidFill>
                <a:latin typeface="+mn-lt"/>
                <a:cs typeface="Times New Roman" pitchFamily="18" charset="0"/>
              </a:rPr>
              <a:t>Officer</a:t>
            </a:r>
            <a:endParaRPr lang="en-GB" sz="2000" dirty="0">
              <a:solidFill>
                <a:srgbClr val="1F5C9F"/>
              </a:solidFill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00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64A07AF-66D7-C348-9F8E-91228B109437}" type="slidenum">
              <a:rPr lang="de-DE" smtClean="0"/>
              <a:t>10</a:t>
            </a:fld>
            <a:endParaRPr lang="de-DE"/>
          </a:p>
        </p:txBody>
      </p:sp>
      <p:sp>
        <p:nvSpPr>
          <p:cNvPr id="6" name="Rectangle 2"/>
          <p:cNvSpPr>
            <a:spLocks noGrp="1" noChangeArrowheads="1"/>
          </p:cNvSpPr>
          <p:nvPr>
            <p:ph sz="quarter" idx="13"/>
          </p:nvPr>
        </p:nvSpPr>
        <p:spPr bwMode="auto">
          <a:xfrm>
            <a:off x="464235" y="1162481"/>
            <a:ext cx="8384344" cy="4774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ts val="0"/>
              </a:spcBef>
            </a:pPr>
            <a:endParaRPr lang="en-GB" sz="1600" dirty="0"/>
          </a:p>
          <a:p>
            <a:pPr>
              <a:spcBef>
                <a:spcPts val="0"/>
              </a:spcBef>
            </a:pPr>
            <a:r>
              <a:rPr lang="en-US" sz="1600" i="1" u="sng" dirty="0" smtClean="0"/>
              <a:t>1. European </a:t>
            </a:r>
            <a:r>
              <a:rPr lang="en-US" sz="1600" i="1" u="sng" dirty="0"/>
              <a:t>Commission Financial Report (ECFR</a:t>
            </a:r>
            <a:r>
              <a:rPr lang="en-US" sz="1600" i="1" u="sng" dirty="0" smtClean="0"/>
              <a:t>)</a:t>
            </a:r>
          </a:p>
          <a:p>
            <a:pPr algn="just">
              <a:spcBef>
                <a:spcPts val="0"/>
              </a:spcBef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ECFR </a:t>
            </a: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for the period running from the start 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date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of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Grant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Period </a:t>
            </a: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 31st December of the current 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year must </a:t>
            </a: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be submitted to the COST Office by 15th January of the next year at the latest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spcBef>
                <a:spcPts val="0"/>
              </a:spcBef>
            </a:pPr>
            <a:endParaRPr lang="en-GB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en-US" sz="1600" i="1" u="sng" dirty="0"/>
              <a:t>2. Intermediate Financial Report (IFR</a:t>
            </a:r>
            <a:r>
              <a:rPr lang="en-US" sz="1600" i="1" u="sng" dirty="0" smtClean="0"/>
              <a:t>)</a:t>
            </a:r>
          </a:p>
          <a:p>
            <a:pPr algn="just">
              <a:spcBef>
                <a:spcPts val="0"/>
              </a:spcBef>
            </a:pPr>
            <a:r>
              <a:rPr lang="en-GB" sz="1600" dirty="0"/>
              <a:t>In order to request the payment of the second installment (up to 35% of the Action’s budget for </a:t>
            </a:r>
            <a:r>
              <a:rPr lang="en-GB" sz="1600" dirty="0" smtClean="0"/>
              <a:t>a specific </a:t>
            </a:r>
            <a:r>
              <a:rPr lang="en-GB" sz="1600" dirty="0"/>
              <a:t>Grant Period</a:t>
            </a:r>
            <a:r>
              <a:rPr lang="en-GB" sz="1600" dirty="0" smtClean="0"/>
              <a:t>), </a:t>
            </a:r>
            <a:r>
              <a:rPr lang="en-GB" sz="1600" dirty="0"/>
              <a:t>the GH needs to submit </a:t>
            </a:r>
            <a:r>
              <a:rPr lang="en-GB" sz="1600" dirty="0" smtClean="0"/>
              <a:t>to the </a:t>
            </a:r>
            <a:r>
              <a:rPr lang="en-GB" sz="1600" dirty="0"/>
              <a:t>COST Office, a IFR including forecasts and </a:t>
            </a:r>
            <a:r>
              <a:rPr lang="en-GB" sz="1600" dirty="0" smtClean="0"/>
              <a:t>accruals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If the GH wants to request the 2nd installment at the same time as submitting the ECFR, it 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 possible </a:t>
            </a: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 submit a single report using the include forecasts option and state that the report is 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 both </a:t>
            </a: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ECFR and IFR (to be submitted the 15th January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). FP1005 must to submit the report and the request for the 35% up to 30/06/2012</a:t>
            </a:r>
          </a:p>
          <a:p>
            <a:pPr>
              <a:spcBef>
                <a:spcPts val="0"/>
              </a:spcBef>
            </a:pPr>
            <a:endParaRPr lang="en-GB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en-GB" sz="1600" i="1" u="sng" dirty="0"/>
              <a:t>3. Yearly Financial Report (YFR</a:t>
            </a:r>
            <a:r>
              <a:rPr lang="en-GB" sz="1600" i="1" u="sng" dirty="0" smtClean="0"/>
              <a:t>)</a:t>
            </a:r>
          </a:p>
          <a:p>
            <a:pPr algn="just"/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YFR needs to be submitted within thirty (30) days from the end of a specific Grant Period 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 stated </a:t>
            </a: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 the Grant Agreement, at the latest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Action’s two Financial Rapporteurs must validate the content of the 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YFR.</a:t>
            </a:r>
            <a:endParaRPr lang="en-GB" sz="16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spcBef>
                <a:spcPts val="0"/>
              </a:spcBef>
            </a:pPr>
            <a:endParaRPr lang="en-US" sz="16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600" b="1" dirty="0" smtClean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63040" y="239151"/>
            <a:ext cx="72448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tx2"/>
                </a:solidFill>
              </a:rPr>
              <a:t>Definitions of the </a:t>
            </a:r>
            <a:r>
              <a:rPr lang="en-GB" b="1" dirty="0" smtClean="0">
                <a:solidFill>
                  <a:schemeClr val="tx2"/>
                </a:solidFill>
              </a:rPr>
              <a:t>three </a:t>
            </a:r>
            <a:r>
              <a:rPr lang="en-GB" b="1" dirty="0">
                <a:solidFill>
                  <a:schemeClr val="tx2"/>
                </a:solidFill>
              </a:rPr>
              <a:t>types of financial reports that need to be </a:t>
            </a:r>
            <a:r>
              <a:rPr lang="en-GB" b="1" dirty="0" smtClean="0">
                <a:solidFill>
                  <a:schemeClr val="tx2"/>
                </a:solidFill>
              </a:rPr>
              <a:t>submitted to </a:t>
            </a:r>
            <a:r>
              <a:rPr lang="en-GB" b="1" dirty="0">
                <a:solidFill>
                  <a:schemeClr val="tx2"/>
                </a:solidFill>
              </a:rPr>
              <a:t>the COST </a:t>
            </a:r>
            <a:r>
              <a:rPr lang="en-GB" b="1" dirty="0" smtClean="0">
                <a:solidFill>
                  <a:schemeClr val="tx2"/>
                </a:solidFill>
              </a:rPr>
              <a:t>office during each Grant Period</a:t>
            </a:r>
            <a:endParaRPr lang="en-US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688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64A07AF-66D7-C348-9F8E-91228B109437}" type="slidenum">
              <a:rPr lang="de-DE" smtClean="0"/>
              <a:t>11</a:t>
            </a:fld>
            <a:endParaRPr lang="de-DE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548640" y="1676749"/>
            <a:ext cx="8398412" cy="3865922"/>
          </a:xfrm>
        </p:spPr>
        <p:txBody>
          <a:bodyPr/>
          <a:lstStyle/>
          <a:p>
            <a:pPr fontAlgn="t"/>
            <a:r>
              <a:rPr lang="en-GB" sz="1800" dirty="0">
                <a:solidFill>
                  <a:schemeClr val="tx2">
                    <a:lumMod val="50000"/>
                  </a:schemeClr>
                </a:solidFill>
              </a:rPr>
              <a:t>Rules and procedures for implementing COST Actions </a:t>
            </a:r>
            <a:r>
              <a:rPr lang="en-GB" sz="1800" u="sng" dirty="0">
                <a:solidFill>
                  <a:schemeClr val="tx2">
                    <a:lumMod val="50000"/>
                  </a:schemeClr>
                </a:solidFill>
                <a:hlinkClick r:id="rId2"/>
              </a:rPr>
              <a:t>(4154/11)</a:t>
            </a:r>
            <a:endParaRPr lang="en-US" sz="1800" dirty="0">
              <a:solidFill>
                <a:schemeClr val="tx2">
                  <a:lumMod val="50000"/>
                </a:schemeClr>
              </a:solidFill>
            </a:endParaRPr>
          </a:p>
          <a:p>
            <a:pPr fontAlgn="t"/>
            <a:r>
              <a:rPr lang="en-GB" sz="1800" dirty="0">
                <a:solidFill>
                  <a:schemeClr val="tx2">
                    <a:lumMod val="50000"/>
                  </a:schemeClr>
                </a:solidFill>
              </a:rPr>
              <a:t>Guidelines for Assessment of applications for COST Actions </a:t>
            </a:r>
            <a:r>
              <a:rPr lang="en-GB" sz="1800" u="sng" dirty="0">
                <a:solidFill>
                  <a:schemeClr val="tx2">
                    <a:lumMod val="50000"/>
                  </a:schemeClr>
                </a:solidFill>
                <a:hlinkClick r:id="rId3"/>
              </a:rPr>
              <a:t>(4111/11)</a:t>
            </a:r>
            <a:endParaRPr lang="en-US" sz="1800" dirty="0">
              <a:solidFill>
                <a:schemeClr val="tx2">
                  <a:lumMod val="50000"/>
                </a:schemeClr>
              </a:solidFill>
            </a:endParaRPr>
          </a:p>
          <a:p>
            <a:pPr fontAlgn="t"/>
            <a:r>
              <a:rPr lang="en-GB" sz="1800" dirty="0">
                <a:solidFill>
                  <a:schemeClr val="tx2">
                    <a:lumMod val="50000"/>
                  </a:schemeClr>
                </a:solidFill>
              </a:rPr>
              <a:t>Guidelines for Monitoring, Evaluation and Dissemination of Results of COST Actions</a:t>
            </a:r>
            <a:r>
              <a:rPr lang="en-GB" sz="1800" u="sng" dirty="0">
                <a:solidFill>
                  <a:schemeClr val="tx2">
                    <a:lumMod val="50000"/>
                  </a:schemeClr>
                </a:solidFill>
                <a:hlinkClick r:id="rId4"/>
              </a:rPr>
              <a:t> (4112/11)</a:t>
            </a:r>
            <a:endParaRPr lang="en-US" sz="1800" dirty="0">
              <a:solidFill>
                <a:schemeClr val="tx2">
                  <a:lumMod val="50000"/>
                </a:schemeClr>
              </a:solidFill>
            </a:endParaRPr>
          </a:p>
          <a:p>
            <a:pPr fontAlgn="t"/>
            <a:r>
              <a:rPr lang="en-US" sz="1800" dirty="0">
                <a:solidFill>
                  <a:schemeClr val="tx2">
                    <a:lumMod val="50000"/>
                  </a:schemeClr>
                </a:solidFill>
              </a:rPr>
              <a:t>Guidelines for the organisation of the Annual Progress Conference (APC) (</a:t>
            </a:r>
            <a:r>
              <a:rPr lang="en-GB" sz="1800" dirty="0">
                <a:solidFill>
                  <a:schemeClr val="tx2">
                    <a:lumMod val="50000"/>
                  </a:schemeClr>
                </a:solidFill>
                <a:hlinkClick r:id="rId5"/>
              </a:rPr>
              <a:t>4113/11</a:t>
            </a:r>
            <a:r>
              <a:rPr lang="en-GB" sz="1800" dirty="0">
                <a:solidFill>
                  <a:schemeClr val="tx2">
                    <a:lumMod val="50000"/>
                  </a:schemeClr>
                </a:solidFill>
              </a:rPr>
              <a:t>)</a:t>
            </a:r>
            <a:endParaRPr lang="en-US" sz="1800" dirty="0">
              <a:solidFill>
                <a:schemeClr val="tx2">
                  <a:lumMod val="50000"/>
                </a:schemeClr>
              </a:solidFill>
            </a:endParaRPr>
          </a:p>
          <a:p>
            <a:pPr fontAlgn="t"/>
            <a:r>
              <a:rPr lang="en-GB" sz="1800" dirty="0">
                <a:solidFill>
                  <a:schemeClr val="tx2">
                    <a:lumMod val="50000"/>
                  </a:schemeClr>
                </a:solidFill>
              </a:rPr>
              <a:t>COST Mission Statement (</a:t>
            </a:r>
            <a:r>
              <a:rPr lang="en-GB" sz="1800" dirty="0">
                <a:solidFill>
                  <a:schemeClr val="tx2">
                    <a:lumMod val="50000"/>
                  </a:schemeClr>
                </a:solidFill>
                <a:hlinkClick r:id="rId6"/>
              </a:rPr>
              <a:t>4152/11</a:t>
            </a:r>
            <a:r>
              <a:rPr lang="en-GB" sz="1800" dirty="0">
                <a:solidFill>
                  <a:schemeClr val="tx2">
                    <a:lumMod val="50000"/>
                  </a:schemeClr>
                </a:solidFill>
              </a:rPr>
              <a:t>)</a:t>
            </a:r>
            <a:endParaRPr lang="en-US" sz="1800" dirty="0">
              <a:solidFill>
                <a:schemeClr val="tx2">
                  <a:lumMod val="50000"/>
                </a:schemeClr>
              </a:solidFill>
            </a:endParaRPr>
          </a:p>
          <a:p>
            <a:pPr fontAlgn="t"/>
            <a:r>
              <a:rPr lang="en-US" sz="1800" dirty="0">
                <a:solidFill>
                  <a:schemeClr val="tx2">
                    <a:lumMod val="50000"/>
                  </a:schemeClr>
                </a:solidFill>
              </a:rPr>
              <a:t>COST to receive additional EUR 30 million from European Commission </a:t>
            </a:r>
            <a:r>
              <a:rPr lang="en-GB" sz="1800" u="sng" dirty="0">
                <a:solidFill>
                  <a:schemeClr val="tx2">
                    <a:lumMod val="50000"/>
                  </a:schemeClr>
                </a:solidFill>
                <a:hlinkClick r:id="rId7"/>
              </a:rPr>
              <a:t>http://www.cost.eu/library/newsroom/30million</a:t>
            </a:r>
            <a:r>
              <a:rPr lang="en-GB" sz="1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en-US" sz="1800" dirty="0">
              <a:solidFill>
                <a:schemeClr val="tx2">
                  <a:lumMod val="50000"/>
                </a:schemeClr>
              </a:solidFill>
            </a:endParaRPr>
          </a:p>
          <a:p>
            <a:pPr fontAlgn="t"/>
            <a:r>
              <a:rPr lang="en-GB" sz="1800" b="1" i="1" dirty="0">
                <a:solidFill>
                  <a:schemeClr val="tx2">
                    <a:lumMod val="50000"/>
                  </a:schemeClr>
                </a:solidFill>
              </a:rPr>
              <a:t>COST Ministerial Conference </a:t>
            </a:r>
            <a:r>
              <a:rPr lang="en-GB" sz="1800" i="1" dirty="0">
                <a:solidFill>
                  <a:schemeClr val="tx2">
                    <a:lumMod val="50000"/>
                  </a:schemeClr>
                </a:solidFill>
              </a:rPr>
              <a:t>(Malaga, ES 15 June 2010) – COST 4178/10 </a:t>
            </a:r>
            <a:r>
              <a:rPr lang="en-GB" sz="1800" i="1" dirty="0">
                <a:solidFill>
                  <a:schemeClr val="tx2">
                    <a:lumMod val="50000"/>
                  </a:schemeClr>
                </a:solidFill>
                <a:hlinkClick r:id="rId8"/>
              </a:rPr>
              <a:t>http://www.consilium.europa.eu/igcpdf/en/10/st04/st04178.en10.pdf</a:t>
            </a:r>
            <a:r>
              <a:rPr lang="en-GB" sz="1800" i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en-US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6" name="Content Placeholder 3"/>
          <p:cNvSpPr>
            <a:spLocks noGrp="1"/>
          </p:cNvSpPr>
          <p:nvPr>
            <p:ph sz="quarter" idx="13"/>
          </p:nvPr>
        </p:nvSpPr>
        <p:spPr>
          <a:xfrm>
            <a:off x="1363721" y="352959"/>
            <a:ext cx="7063357" cy="84958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4000" dirty="0">
                <a:solidFill>
                  <a:schemeClr val="accent6">
                    <a:lumMod val="50000"/>
                  </a:schemeClr>
                </a:solidFill>
              </a:rPr>
              <a:t>New COST documents:</a:t>
            </a:r>
          </a:p>
        </p:txBody>
      </p:sp>
    </p:spTree>
    <p:extLst>
      <p:ext uri="{BB962C8B-B14F-4D97-AF65-F5344CB8AC3E}">
        <p14:creationId xmlns:p14="http://schemas.microsoft.com/office/powerpoint/2010/main" val="1411761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64A07AF-66D7-C348-9F8E-91228B109437}" type="slidenum">
              <a:rPr lang="de-DE" smtClean="0"/>
              <a:t>12</a:t>
            </a:fld>
            <a:endParaRPr lang="de-DE"/>
          </a:p>
        </p:txBody>
      </p:sp>
      <p:sp>
        <p:nvSpPr>
          <p:cNvPr id="5" name="Rectangle 2"/>
          <p:cNvSpPr>
            <a:spLocks noGrp="1" noChangeArrowheads="1"/>
          </p:cNvSpPr>
          <p:nvPr>
            <p:ph sz="quarter" idx="14"/>
          </p:nvPr>
        </p:nvSpPr>
        <p:spPr bwMode="auto">
          <a:xfrm>
            <a:off x="911983" y="1760318"/>
            <a:ext cx="7656512" cy="5511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4000" b="1" dirty="0">
                <a:solidFill>
                  <a:schemeClr val="accent6">
                    <a:lumMod val="50000"/>
                  </a:schemeClr>
                </a:solidFill>
              </a:rPr>
              <a:t>Next collection dates 2011</a:t>
            </a:r>
            <a:br>
              <a:rPr lang="en-US" sz="40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40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sz="40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</a:rPr>
              <a:t>30 </a:t>
            </a:r>
            <a:r>
              <a:rPr lang="en-US" sz="4000" dirty="0">
                <a:solidFill>
                  <a:schemeClr val="accent6">
                    <a:lumMod val="50000"/>
                  </a:schemeClr>
                </a:solidFill>
              </a:rPr>
              <a:t>March </a:t>
            </a:r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</a:rPr>
              <a:t>2012</a:t>
            </a:r>
            <a:endParaRPr lang="en-US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427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110603" y="2983346"/>
            <a:ext cx="2765541" cy="2281382"/>
          </a:xfrm>
        </p:spPr>
        <p:txBody>
          <a:bodyPr/>
          <a:lstStyle/>
          <a:p>
            <a:pPr lvl="0"/>
            <a:r>
              <a:rPr lang="en-GB" dirty="0" smtClean="0"/>
              <a:t>Cassia Azevedo</a:t>
            </a:r>
          </a:p>
          <a:p>
            <a:pPr lvl="0"/>
            <a:r>
              <a:rPr lang="en-GB" dirty="0" smtClean="0"/>
              <a:t>FPS Administrative Officer</a:t>
            </a:r>
          </a:p>
          <a:p>
            <a:pPr lvl="0"/>
            <a:r>
              <a:rPr lang="en-US" dirty="0" smtClean="0"/>
              <a:t>COST </a:t>
            </a:r>
            <a:r>
              <a:rPr lang="en-US" dirty="0"/>
              <a:t>Office</a:t>
            </a:r>
          </a:p>
          <a:p>
            <a:pPr lvl="0"/>
            <a:r>
              <a:rPr lang="en-US" dirty="0"/>
              <a:t>Avenue Louise 149</a:t>
            </a:r>
          </a:p>
          <a:p>
            <a:pPr lvl="0"/>
            <a:r>
              <a:rPr lang="en-US" dirty="0"/>
              <a:t>1050 Brussels, Belgium</a:t>
            </a:r>
          </a:p>
          <a:p>
            <a:pPr lvl="0"/>
            <a:r>
              <a:rPr lang="en-US" dirty="0"/>
              <a:t>T: +32 (0)2 533 </a:t>
            </a:r>
            <a:r>
              <a:rPr lang="en-US" dirty="0" smtClean="0"/>
              <a:t>3844</a:t>
            </a:r>
            <a:endParaRPr lang="en-US" dirty="0"/>
          </a:p>
          <a:p>
            <a:pPr lvl="0"/>
            <a:r>
              <a:rPr lang="en-US" dirty="0"/>
              <a:t>F: +32 (0)2 533 3890</a:t>
            </a:r>
          </a:p>
          <a:p>
            <a:pPr lvl="0"/>
            <a:r>
              <a:rPr lang="en-US" dirty="0"/>
              <a:t>c</a:t>
            </a:r>
            <a:r>
              <a:rPr lang="en-US" dirty="0" smtClean="0"/>
              <a:t>assia.azevedo@cost.eu</a:t>
            </a:r>
            <a:endParaRPr lang="de-A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www.cost.eu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89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64A07AF-66D7-C348-9F8E-91228B109437}" type="slidenum">
              <a:rPr lang="de-DE" smtClean="0"/>
              <a:t>2</a:t>
            </a:fld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37111" y="270681"/>
            <a:ext cx="7063357" cy="849586"/>
          </a:xfrm>
        </p:spPr>
        <p:txBody>
          <a:bodyPr/>
          <a:lstStyle/>
          <a:p>
            <a:r>
              <a:rPr lang="en-US" sz="4000" dirty="0">
                <a:solidFill>
                  <a:srgbClr val="0054A4"/>
                </a:solidFill>
              </a:rPr>
              <a:t>Status of the COST Action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232012" y="1676748"/>
            <a:ext cx="8734567" cy="4438429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30000"/>
              </a:spcBef>
              <a:buFontTx/>
              <a:buNone/>
            </a:pPr>
            <a:r>
              <a:rPr lang="en-US" sz="1800" b="1" dirty="0"/>
              <a:t>Action details</a:t>
            </a:r>
          </a:p>
          <a:p>
            <a:pPr>
              <a:lnSpc>
                <a:spcPct val="80000"/>
              </a:lnSpc>
              <a:spcBef>
                <a:spcPct val="30000"/>
              </a:spcBef>
              <a:buFontTx/>
              <a:buNone/>
            </a:pPr>
            <a:r>
              <a:rPr lang="en-US" sz="1800" b="1" dirty="0"/>
              <a:t>MoU: 			</a:t>
            </a:r>
            <a:r>
              <a:rPr lang="en-US" sz="1800" b="1" dirty="0" smtClean="0"/>
              <a:t>       4201/10</a:t>
            </a:r>
          </a:p>
          <a:p>
            <a:pPr>
              <a:lnSpc>
                <a:spcPct val="80000"/>
              </a:lnSpc>
              <a:spcBef>
                <a:spcPct val="30000"/>
              </a:spcBef>
              <a:buFontTx/>
              <a:buNone/>
            </a:pPr>
            <a:r>
              <a:rPr lang="en-US" sz="1800" b="1" dirty="0" smtClean="0"/>
              <a:t>CSO </a:t>
            </a:r>
            <a:r>
              <a:rPr lang="en-US" sz="1800" b="1" dirty="0"/>
              <a:t>Approval:  		</a:t>
            </a:r>
            <a:r>
              <a:rPr lang="en-US" sz="1800" b="1" dirty="0" smtClean="0"/>
              <a:t>02/12/2010</a:t>
            </a:r>
          </a:p>
          <a:p>
            <a:pPr>
              <a:lnSpc>
                <a:spcPct val="80000"/>
              </a:lnSpc>
              <a:spcBef>
                <a:spcPct val="30000"/>
              </a:spcBef>
              <a:buFontTx/>
              <a:buNone/>
            </a:pPr>
            <a:r>
              <a:rPr lang="en-US" sz="1800" b="1" dirty="0" smtClean="0"/>
              <a:t>Entry </a:t>
            </a:r>
            <a:r>
              <a:rPr lang="en-US" sz="1800" b="1" dirty="0"/>
              <a:t>into force: 	</a:t>
            </a:r>
            <a:r>
              <a:rPr lang="en-US" sz="1800" b="1" dirty="0" smtClean="0"/>
              <a:t>20/01/2011</a:t>
            </a:r>
            <a:endParaRPr lang="en-US" sz="1800" b="1" dirty="0"/>
          </a:p>
          <a:p>
            <a:pPr>
              <a:lnSpc>
                <a:spcPct val="80000"/>
              </a:lnSpc>
              <a:spcBef>
                <a:spcPct val="30000"/>
              </a:spcBef>
              <a:buFontTx/>
              <a:buNone/>
            </a:pPr>
            <a:r>
              <a:rPr lang="en-US" sz="1800" b="1" dirty="0"/>
              <a:t>Start of Action:    	</a:t>
            </a:r>
            <a:r>
              <a:rPr lang="en-US" sz="1800" b="1" dirty="0" smtClean="0"/>
              <a:t>11/05/2011</a:t>
            </a:r>
            <a:endParaRPr lang="en-US" sz="1800" b="1" dirty="0"/>
          </a:p>
          <a:p>
            <a:pPr>
              <a:lnSpc>
                <a:spcPct val="80000"/>
              </a:lnSpc>
              <a:spcBef>
                <a:spcPct val="30000"/>
              </a:spcBef>
              <a:buFontTx/>
              <a:buNone/>
            </a:pPr>
            <a:r>
              <a:rPr lang="en-US" sz="1800" b="1" dirty="0"/>
              <a:t>End of Action:  		</a:t>
            </a:r>
            <a:r>
              <a:rPr lang="en-US" sz="1800" b="1" dirty="0" smtClean="0"/>
              <a:t>10/05/2015 </a:t>
            </a:r>
            <a:r>
              <a:rPr lang="en-US" sz="1800" b="1" dirty="0"/>
              <a:t>(first MC meeting + 4 years)</a:t>
            </a:r>
          </a:p>
          <a:p>
            <a:pPr>
              <a:lnSpc>
                <a:spcPct val="80000"/>
              </a:lnSpc>
              <a:spcBef>
                <a:spcPct val="30000"/>
              </a:spcBef>
              <a:buFontTx/>
              <a:buNone/>
            </a:pPr>
            <a:r>
              <a:rPr lang="en-US" sz="1800" b="1" dirty="0"/>
              <a:t>Chair: 			</a:t>
            </a:r>
            <a:r>
              <a:rPr lang="en-US" sz="1800" b="1" dirty="0" smtClean="0"/>
              <a:t>        Cristian </a:t>
            </a:r>
            <a:r>
              <a:rPr lang="en-US" sz="1800" b="1" dirty="0"/>
              <a:t>M</a:t>
            </a:r>
            <a:r>
              <a:rPr lang="en-US" sz="1800" b="1" dirty="0" smtClean="0"/>
              <a:t>archioli</a:t>
            </a:r>
            <a:endParaRPr lang="en-US" sz="1800" b="1" dirty="0"/>
          </a:p>
          <a:p>
            <a:pPr>
              <a:lnSpc>
                <a:spcPct val="80000"/>
              </a:lnSpc>
              <a:spcBef>
                <a:spcPct val="30000"/>
              </a:spcBef>
              <a:buFontTx/>
              <a:buNone/>
            </a:pPr>
            <a:r>
              <a:rPr lang="en-US" sz="1800" b="1" dirty="0"/>
              <a:t>DC Rapporteur: 		 </a:t>
            </a:r>
            <a:r>
              <a:rPr lang="en-US" sz="1800" b="1" dirty="0" smtClean="0"/>
              <a:t>Andras Vig (HU)</a:t>
            </a:r>
            <a:endParaRPr lang="en-US" sz="1800" b="1" dirty="0"/>
          </a:p>
          <a:p>
            <a:pPr>
              <a:lnSpc>
                <a:spcPct val="80000"/>
              </a:lnSpc>
              <a:spcBef>
                <a:spcPct val="30000"/>
              </a:spcBef>
              <a:buFontTx/>
              <a:buNone/>
            </a:pPr>
            <a:r>
              <a:rPr lang="en-US" sz="1800" b="1" dirty="0"/>
              <a:t>Budget: 		</a:t>
            </a:r>
            <a:r>
              <a:rPr lang="en-US" sz="1800" b="1" dirty="0" smtClean="0"/>
              <a:t>        90,000 </a:t>
            </a:r>
            <a:r>
              <a:rPr lang="en-US" sz="1800" b="1" dirty="0"/>
              <a:t>€ for first Grant Period </a:t>
            </a:r>
            <a:r>
              <a:rPr lang="en-US" sz="1800" b="1" dirty="0" smtClean="0"/>
              <a:t>(01/07/2011 </a:t>
            </a:r>
            <a:r>
              <a:rPr lang="en-US" sz="1800" b="1" dirty="0"/>
              <a:t>– </a:t>
            </a:r>
            <a:r>
              <a:rPr lang="en-US" sz="1800" b="1" dirty="0" smtClean="0"/>
              <a:t>30/06/2012)</a:t>
            </a:r>
            <a:endParaRPr lang="en-US" sz="1800" b="1" dirty="0"/>
          </a:p>
          <a:p>
            <a:pPr>
              <a:lnSpc>
                <a:spcPct val="80000"/>
              </a:lnSpc>
              <a:spcBef>
                <a:spcPct val="30000"/>
              </a:spcBef>
              <a:buFontTx/>
              <a:buNone/>
            </a:pPr>
            <a:endParaRPr lang="en-US" sz="1800" b="1" dirty="0" smtClean="0"/>
          </a:p>
          <a:p>
            <a:pPr>
              <a:lnSpc>
                <a:spcPct val="80000"/>
              </a:lnSpc>
              <a:spcBef>
                <a:spcPct val="30000"/>
              </a:spcBef>
              <a:buFontTx/>
              <a:buNone/>
            </a:pPr>
            <a:r>
              <a:rPr lang="en-US" sz="1800" b="1" dirty="0" smtClean="0"/>
              <a:t>Parties (12/10/2011):</a:t>
            </a:r>
            <a:endParaRPr lang="en-US" sz="1800" b="1" dirty="0"/>
          </a:p>
          <a:p>
            <a:pPr>
              <a:lnSpc>
                <a:spcPct val="80000"/>
              </a:lnSpc>
              <a:spcBef>
                <a:spcPct val="30000"/>
              </a:spcBef>
              <a:buFontTx/>
              <a:buNone/>
            </a:pPr>
            <a:r>
              <a:rPr lang="en-US" sz="1800" dirty="0"/>
              <a:t>Already accepted the MoU:  </a:t>
            </a:r>
            <a:r>
              <a:rPr lang="en-US" sz="1800" dirty="0" smtClean="0"/>
              <a:t>15 </a:t>
            </a:r>
            <a:r>
              <a:rPr lang="en-US" sz="1800" dirty="0"/>
              <a:t>countries </a:t>
            </a:r>
            <a:r>
              <a:rPr lang="en-US" sz="1800" dirty="0" smtClean="0"/>
              <a:t>(Austria, Finland, France</a:t>
            </a:r>
            <a:r>
              <a:rPr lang="en-US" sz="1800" dirty="0"/>
              <a:t>, Germany, </a:t>
            </a:r>
            <a:r>
              <a:rPr lang="en-US" sz="1800" dirty="0" smtClean="0"/>
              <a:t>Italy</a:t>
            </a:r>
            <a:r>
              <a:rPr lang="en-US" sz="1800" dirty="0"/>
              <a:t>, Netherlands, </a:t>
            </a:r>
            <a:r>
              <a:rPr lang="en-US" sz="1800" dirty="0" smtClean="0"/>
              <a:t>Norway, Poland</a:t>
            </a:r>
            <a:r>
              <a:rPr lang="en-US" sz="1800" dirty="0"/>
              <a:t>, P</a:t>
            </a:r>
            <a:r>
              <a:rPr lang="en-US" sz="1800" dirty="0" smtClean="0"/>
              <a:t>ortugal, Romania</a:t>
            </a:r>
            <a:r>
              <a:rPr lang="en-US" sz="1800" dirty="0"/>
              <a:t>, </a:t>
            </a:r>
            <a:r>
              <a:rPr lang="en-US" sz="1800" dirty="0" smtClean="0"/>
              <a:t>Slovenia, Spain, Sweden Switzerland and </a:t>
            </a:r>
            <a:r>
              <a:rPr lang="en-US" sz="1800" dirty="0"/>
              <a:t>the United Kingdom)</a:t>
            </a:r>
          </a:p>
          <a:p>
            <a:pPr>
              <a:lnSpc>
                <a:spcPct val="80000"/>
              </a:lnSpc>
              <a:spcBef>
                <a:spcPct val="30000"/>
              </a:spcBef>
              <a:buFontTx/>
              <a:buNone/>
            </a:pPr>
            <a:r>
              <a:rPr lang="en-US" sz="1800" b="1" dirty="0"/>
              <a:t>Non COST Institutions </a:t>
            </a:r>
            <a:r>
              <a:rPr lang="en-US" sz="1800" b="1" dirty="0" smtClean="0"/>
              <a:t>– </a:t>
            </a:r>
            <a:r>
              <a:rPr lang="en-US" sz="1800" dirty="0" smtClean="0"/>
              <a:t>0 so far</a:t>
            </a:r>
            <a:endParaRPr lang="en-US" sz="1800" dirty="0"/>
          </a:p>
          <a:p>
            <a:pPr marL="1371600" lvl="3" indent="0">
              <a:buClr>
                <a:schemeClr val="accent1"/>
              </a:buClr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356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64A07AF-66D7-C348-9F8E-91228B109437}" type="slidenum">
              <a:rPr lang="de-DE" smtClean="0"/>
              <a:t>3</a:t>
            </a:fld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sz="quarter" idx="13"/>
          </p:nvPr>
        </p:nvSpPr>
        <p:spPr bwMode="auto">
          <a:xfrm>
            <a:off x="1237111" y="231875"/>
            <a:ext cx="706335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3600" dirty="0">
                <a:solidFill>
                  <a:schemeClr val="tx2"/>
                </a:solidFill>
                <a:effectLst/>
              </a:rPr>
              <a:t>Common issues/ questions </a:t>
            </a:r>
            <a:endParaRPr lang="en-US" sz="2000" dirty="0">
              <a:solidFill>
                <a:schemeClr val="tx2"/>
              </a:solidFill>
              <a:effectLst/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body" sz="quarter" idx="14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6052" tIns="43026" rIns="86052" bIns="43026"/>
          <a:lstStyle/>
          <a:p>
            <a:pPr marL="342900" indent="-342900" algn="l">
              <a:spcBef>
                <a:spcPct val="50000"/>
              </a:spcBef>
              <a:buFontTx/>
              <a:buChar char="•"/>
            </a:pPr>
            <a:r>
              <a:rPr lang="en-US" b="0" dirty="0">
                <a:solidFill>
                  <a:schemeClr val="tx1"/>
                </a:solidFill>
                <a:effectLst/>
              </a:rPr>
              <a:t>How do </a:t>
            </a:r>
            <a:r>
              <a:rPr lang="en-US" b="0" u="sng" dirty="0">
                <a:solidFill>
                  <a:schemeClr val="tx1"/>
                </a:solidFill>
                <a:effectLst/>
              </a:rPr>
              <a:t>new participants</a:t>
            </a:r>
            <a:r>
              <a:rPr lang="en-US" b="0" dirty="0">
                <a:solidFill>
                  <a:schemeClr val="tx1"/>
                </a:solidFill>
                <a:effectLst/>
              </a:rPr>
              <a:t> join the Action?</a:t>
            </a:r>
          </a:p>
          <a:p>
            <a:pPr marL="342900" indent="-342900" algn="l">
              <a:spcBef>
                <a:spcPct val="50000"/>
              </a:spcBef>
              <a:buFontTx/>
              <a:buChar char="•"/>
            </a:pPr>
            <a:r>
              <a:rPr lang="en-US" b="0" dirty="0">
                <a:solidFill>
                  <a:schemeClr val="tx1"/>
                </a:solidFill>
                <a:effectLst/>
              </a:rPr>
              <a:t>How can </a:t>
            </a:r>
            <a:r>
              <a:rPr lang="en-US" b="0" u="sng" dirty="0">
                <a:solidFill>
                  <a:schemeClr val="tx1"/>
                </a:solidFill>
                <a:effectLst/>
              </a:rPr>
              <a:t>substitutes </a:t>
            </a:r>
            <a:r>
              <a:rPr lang="en-US" b="0" dirty="0">
                <a:solidFill>
                  <a:schemeClr val="tx1"/>
                </a:solidFill>
                <a:effectLst/>
              </a:rPr>
              <a:t>attend MC meetings?</a:t>
            </a:r>
          </a:p>
          <a:p>
            <a:pPr marL="342900" indent="-342900" algn="l">
              <a:spcBef>
                <a:spcPct val="50000"/>
              </a:spcBef>
              <a:buFontTx/>
              <a:buChar char="•"/>
            </a:pPr>
            <a:r>
              <a:rPr lang="en-US" b="0" dirty="0">
                <a:solidFill>
                  <a:schemeClr val="tx1"/>
                </a:solidFill>
                <a:effectLst/>
              </a:rPr>
              <a:t>Are </a:t>
            </a:r>
            <a:r>
              <a:rPr lang="en-US" b="0" u="sng" dirty="0">
                <a:solidFill>
                  <a:schemeClr val="tx1"/>
                </a:solidFill>
                <a:effectLst/>
              </a:rPr>
              <a:t>deviations</a:t>
            </a:r>
            <a:r>
              <a:rPr lang="en-US" b="0" dirty="0">
                <a:solidFill>
                  <a:schemeClr val="tx1"/>
                </a:solidFill>
                <a:effectLst/>
              </a:rPr>
              <a:t> (exceptions) from the </a:t>
            </a:r>
            <a:r>
              <a:rPr lang="en-US" b="0" u="sng" dirty="0">
                <a:solidFill>
                  <a:schemeClr val="tx1"/>
                </a:solidFill>
                <a:effectLst/>
              </a:rPr>
              <a:t>rules</a:t>
            </a:r>
            <a:r>
              <a:rPr lang="en-US" b="0" dirty="0">
                <a:solidFill>
                  <a:schemeClr val="tx1"/>
                </a:solidFill>
                <a:effectLst/>
              </a:rPr>
              <a:t> possible?</a:t>
            </a:r>
          </a:p>
          <a:p>
            <a:pPr marL="342900" indent="-342900" algn="l">
              <a:spcBef>
                <a:spcPct val="50000"/>
              </a:spcBef>
              <a:buFontTx/>
              <a:buChar char="•"/>
            </a:pPr>
            <a:endParaRPr lang="en-US" b="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54826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64A07AF-66D7-C348-9F8E-91228B109437}" type="slidenum">
              <a:rPr lang="de-DE" smtClean="0"/>
              <a:t>4</a:t>
            </a:fld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sz="quarter" idx="13"/>
          </p:nvPr>
        </p:nvSpPr>
        <p:spPr bwMode="auto">
          <a:xfrm>
            <a:off x="1391856" y="254485"/>
            <a:ext cx="706335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3600" dirty="0">
                <a:solidFill>
                  <a:schemeClr val="accent6">
                    <a:lumMod val="50000"/>
                  </a:schemeClr>
                </a:solidFill>
                <a:effectLst/>
              </a:rPr>
              <a:t>Joining the Action </a:t>
            </a:r>
            <a:endParaRPr lang="en-US" sz="2000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body" sz="quarter" idx="14"/>
          </p:nvPr>
        </p:nvSpPr>
        <p:spPr bwMode="auto">
          <a:xfrm>
            <a:off x="457201" y="945228"/>
            <a:ext cx="8301788" cy="5181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6052" tIns="43026" rIns="86052" bIns="43026"/>
          <a:lstStyle/>
          <a:p>
            <a:pPr marL="342900" indent="-342900" algn="l">
              <a:spcBef>
                <a:spcPct val="20000"/>
              </a:spcBef>
            </a:pPr>
            <a:r>
              <a:rPr lang="en-US" sz="1600" b="0" dirty="0">
                <a:solidFill>
                  <a:schemeClr val="tx1"/>
                </a:solidFill>
                <a:effectLst/>
              </a:rPr>
              <a:t>How do </a:t>
            </a:r>
            <a:r>
              <a:rPr lang="en-US" sz="1600" b="0" u="sng" dirty="0">
                <a:solidFill>
                  <a:schemeClr val="tx1"/>
                </a:solidFill>
                <a:effectLst/>
              </a:rPr>
              <a:t>new participants</a:t>
            </a:r>
            <a:r>
              <a:rPr lang="en-US" sz="1600" b="0" dirty="0">
                <a:solidFill>
                  <a:schemeClr val="tx1"/>
                </a:solidFill>
                <a:effectLst/>
              </a:rPr>
              <a:t> join the Action?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1600" b="0" i="1" dirty="0">
                <a:solidFill>
                  <a:schemeClr val="tx1"/>
                </a:solidFill>
                <a:effectLst/>
              </a:rPr>
              <a:t>=&gt; see </a:t>
            </a:r>
            <a:r>
              <a:rPr lang="en-US" sz="1600" b="0" i="1" dirty="0">
                <a:solidFill>
                  <a:schemeClr val="tx1"/>
                </a:solidFill>
                <a:effectLst/>
                <a:hlinkClick r:id="rId2"/>
              </a:rPr>
              <a:t>http://www.cost.esf.org/participate/join_action</a:t>
            </a:r>
            <a:r>
              <a:rPr lang="en-US" sz="1600" b="0" i="1" dirty="0">
                <a:solidFill>
                  <a:schemeClr val="tx1"/>
                </a:solidFill>
                <a:effectLst/>
              </a:rPr>
              <a:t> </a:t>
            </a:r>
          </a:p>
          <a:p>
            <a:pPr marL="342900" indent="-342900" algn="l">
              <a:spcBef>
                <a:spcPct val="50000"/>
              </a:spcBef>
              <a:buFontTx/>
              <a:buChar char="•"/>
            </a:pPr>
            <a:r>
              <a:rPr lang="en-US" sz="1600" dirty="0">
                <a:solidFill>
                  <a:schemeClr val="tx1"/>
                </a:solidFill>
                <a:effectLst/>
              </a:rPr>
              <a:t>COST countries</a:t>
            </a:r>
          </a:p>
          <a:p>
            <a:pPr marL="742950" lvl="1" indent="-285750" algn="l">
              <a:buFontTx/>
              <a:buChar char="–"/>
            </a:pPr>
            <a:r>
              <a:rPr lang="en-US" sz="1600" b="0" dirty="0">
                <a:solidFill>
                  <a:schemeClr val="tx1"/>
                </a:solidFill>
                <a:effectLst/>
              </a:rPr>
              <a:t>Within one year of CSO approval </a:t>
            </a:r>
            <a:endParaRPr lang="en-US" sz="1600" b="0" dirty="0" smtClean="0">
              <a:solidFill>
                <a:schemeClr val="tx1"/>
              </a:solidFill>
              <a:effectLst/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  <a:effectLst/>
              </a:rPr>
              <a:t>	Accept </a:t>
            </a:r>
            <a:r>
              <a:rPr lang="en-US" sz="1600" b="0" dirty="0">
                <a:solidFill>
                  <a:schemeClr val="tx1"/>
                </a:solidFill>
                <a:effectLst/>
              </a:rPr>
              <a:t>MoU (cost@consilium.europa.eu) and CNC nominates MC Member(s) and MC Substitute(s)</a:t>
            </a:r>
          </a:p>
          <a:p>
            <a:pPr marL="742950" lvl="1" indent="-285750" algn="l">
              <a:buFontTx/>
              <a:buChar char="–"/>
            </a:pPr>
            <a:r>
              <a:rPr lang="en-US" sz="1600" b="0" dirty="0">
                <a:solidFill>
                  <a:schemeClr val="tx1"/>
                </a:solidFill>
                <a:effectLst/>
              </a:rPr>
              <a:t>After one year since CSO </a:t>
            </a:r>
            <a:r>
              <a:rPr lang="en-US" sz="1600" b="0" dirty="0" smtClean="0">
                <a:solidFill>
                  <a:schemeClr val="tx1"/>
                </a:solidFill>
                <a:effectLst/>
              </a:rPr>
              <a:t>approval</a:t>
            </a:r>
            <a:endParaRPr lang="en-US" sz="1600" b="0" dirty="0">
              <a:solidFill>
                <a:schemeClr val="tx1"/>
              </a:solidFill>
              <a:effectLst/>
            </a:endParaRPr>
          </a:p>
          <a:p>
            <a:pPr marL="1143000" lvl="2" indent="-228600" algn="l">
              <a:buFontTx/>
              <a:buChar char="•"/>
            </a:pPr>
            <a:r>
              <a:rPr lang="en-US" sz="1600" b="0" dirty="0">
                <a:solidFill>
                  <a:schemeClr val="tx1"/>
                </a:solidFill>
                <a:effectLst/>
              </a:rPr>
              <a:t>Seek MC approval, accept MoU (cost@consilium.europa.eu) and CNC nominates MC Member(s) and MC Substitute(s)</a:t>
            </a:r>
          </a:p>
          <a:p>
            <a:pPr marL="342900" indent="-342900" algn="l">
              <a:spcBef>
                <a:spcPct val="50000"/>
              </a:spcBef>
              <a:buFontTx/>
              <a:buChar char="•"/>
            </a:pPr>
            <a:r>
              <a:rPr lang="en-US" sz="1600" dirty="0">
                <a:solidFill>
                  <a:schemeClr val="tx1"/>
                </a:solidFill>
                <a:effectLst/>
              </a:rPr>
              <a:t>Non-COST </a:t>
            </a:r>
            <a:r>
              <a:rPr lang="en-US" sz="1600" b="0" dirty="0">
                <a:solidFill>
                  <a:schemeClr val="tx1"/>
                </a:solidFill>
                <a:effectLst/>
              </a:rPr>
              <a:t>country institutions/ international organisations</a:t>
            </a:r>
          </a:p>
          <a:p>
            <a:pPr marL="742950" lvl="1" indent="-285750" algn="l">
              <a:buFontTx/>
              <a:buChar char="–"/>
            </a:pPr>
            <a:r>
              <a:rPr lang="en-US" sz="1600" b="0" dirty="0">
                <a:solidFill>
                  <a:schemeClr val="tx1"/>
                </a:solidFill>
                <a:effectLst/>
              </a:rPr>
              <a:t>“Motivation letter</a:t>
            </a:r>
            <a:r>
              <a:rPr lang="en-US" sz="1600" b="0" dirty="0" smtClean="0">
                <a:solidFill>
                  <a:schemeClr val="tx1"/>
                </a:solidFill>
                <a:effectLst/>
              </a:rPr>
              <a:t>” and </a:t>
            </a:r>
            <a:r>
              <a:rPr lang="en-US" sz="1600" b="0" dirty="0">
                <a:solidFill>
                  <a:schemeClr val="tx1"/>
                </a:solidFill>
                <a:effectLst/>
              </a:rPr>
              <a:t>complete non-COST template </a:t>
            </a:r>
            <a:r>
              <a:rPr lang="en-US" sz="1600" b="0" dirty="0" smtClean="0">
                <a:solidFill>
                  <a:schemeClr val="tx1"/>
                </a:solidFill>
                <a:effectLst/>
              </a:rPr>
              <a:t>(available on COST website)</a:t>
            </a:r>
            <a:endParaRPr lang="en-US" sz="1600" b="0" dirty="0">
              <a:solidFill>
                <a:schemeClr val="tx1"/>
              </a:solidFill>
              <a:effectLst/>
            </a:endParaRPr>
          </a:p>
          <a:p>
            <a:pPr marL="742950" lvl="1" indent="-285750" algn="l">
              <a:buFontTx/>
              <a:buChar char="–"/>
            </a:pPr>
            <a:r>
              <a:rPr lang="en-US" sz="1600" b="0" dirty="0">
                <a:solidFill>
                  <a:schemeClr val="tx1"/>
                </a:solidFill>
                <a:effectLst/>
              </a:rPr>
              <a:t>MC, DC, JAF approval</a:t>
            </a:r>
          </a:p>
          <a:p>
            <a:pPr algn="l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effectLst/>
              </a:rPr>
              <a:t>European Bodies</a:t>
            </a:r>
            <a:r>
              <a:rPr lang="en-US" sz="1600" b="0" dirty="0">
                <a:solidFill>
                  <a:schemeClr val="tx1"/>
                </a:solidFill>
                <a:effectLst/>
              </a:rPr>
              <a:t> (as defined in COST 4159/10)</a:t>
            </a:r>
          </a:p>
          <a:p>
            <a:pPr marL="742950" lvl="1" indent="-285750" algn="l">
              <a:buFontTx/>
              <a:buChar char="–"/>
            </a:pPr>
            <a:r>
              <a:rPr lang="en-US" sz="1600" b="0" dirty="0">
                <a:solidFill>
                  <a:schemeClr val="tx1"/>
                </a:solidFill>
                <a:effectLst/>
              </a:rPr>
              <a:t>Application letter, and</a:t>
            </a:r>
          </a:p>
          <a:p>
            <a:pPr marL="742950" lvl="1" indent="-285750" algn="l">
              <a:buFontTx/>
              <a:buChar char="–"/>
            </a:pPr>
            <a:r>
              <a:rPr lang="en-GB" sz="1600" b="0" dirty="0">
                <a:solidFill>
                  <a:schemeClr val="tx1"/>
                </a:solidFill>
                <a:effectLst/>
              </a:rPr>
              <a:t>Complete first page of non-COST </a:t>
            </a:r>
            <a:r>
              <a:rPr lang="en-GB" sz="1600" b="0" dirty="0" smtClean="0">
                <a:solidFill>
                  <a:schemeClr val="tx1"/>
                </a:solidFill>
                <a:effectLst/>
              </a:rPr>
              <a:t>template (available on COST website)</a:t>
            </a:r>
            <a:endParaRPr lang="en-GB" sz="1600" b="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66090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64A07AF-66D7-C348-9F8E-91228B109437}" type="slidenum">
              <a:rPr lang="de-DE" smtClean="0"/>
              <a:t>5</a:t>
            </a:fld>
            <a:endParaRPr lang="de-DE"/>
          </a:p>
        </p:txBody>
      </p:sp>
      <p:sp>
        <p:nvSpPr>
          <p:cNvPr id="5" name="Text Placeholder 4"/>
          <p:cNvSpPr>
            <a:spLocks noGrp="1" noChangeArrowheads="1"/>
          </p:cNvSpPr>
          <p:nvPr>
            <p:ph type="body" sz="quarter" idx="14"/>
          </p:nvPr>
        </p:nvSpPr>
        <p:spPr bwMode="auto">
          <a:xfrm>
            <a:off x="213607" y="1092098"/>
            <a:ext cx="8620904" cy="5084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6052" tIns="43026" rIns="86052" bIns="43026"/>
          <a:lstStyle/>
          <a:p>
            <a:pPr marL="342900" indent="-342900" algn="l">
              <a:spcBef>
                <a:spcPct val="30000"/>
              </a:spcBef>
            </a:pPr>
            <a:endParaRPr lang="en-US" sz="2000" dirty="0">
              <a:solidFill>
                <a:schemeClr val="tx1"/>
              </a:solidFill>
              <a:effectLst/>
            </a:endParaRPr>
          </a:p>
          <a:p>
            <a:pPr marL="342900" indent="-342900" algn="l">
              <a:spcBef>
                <a:spcPct val="30000"/>
              </a:spcBef>
              <a:buFontTx/>
              <a:buChar char="•"/>
            </a:pPr>
            <a:r>
              <a:rPr lang="en-US" sz="1800" b="0" dirty="0">
                <a:solidFill>
                  <a:schemeClr val="tx1"/>
                </a:solidFill>
                <a:effectLst/>
              </a:rPr>
              <a:t>If MC Member cannot attend the priority must be for the official MC Substitute to attend instead.</a:t>
            </a:r>
          </a:p>
          <a:p>
            <a:pPr marL="342900" indent="-342900" algn="l">
              <a:spcBef>
                <a:spcPct val="30000"/>
              </a:spcBef>
              <a:buFontTx/>
              <a:buChar char="•"/>
            </a:pPr>
            <a:r>
              <a:rPr lang="en-US" sz="1800" b="0" dirty="0">
                <a:solidFill>
                  <a:schemeClr val="tx1"/>
                </a:solidFill>
                <a:effectLst/>
              </a:rPr>
              <a:t>Substitution by official MC Substitute can be notified to the COST Office/ Grant Holder by MC Member who is being replaced. </a:t>
            </a:r>
          </a:p>
          <a:p>
            <a:pPr marL="342900" indent="-342900" algn="l">
              <a:spcBef>
                <a:spcPct val="30000"/>
              </a:spcBef>
              <a:buFontTx/>
              <a:buChar char="•"/>
            </a:pPr>
            <a:r>
              <a:rPr lang="en-US" sz="1800" b="0" dirty="0">
                <a:solidFill>
                  <a:schemeClr val="tx1"/>
                </a:solidFill>
                <a:effectLst/>
              </a:rPr>
              <a:t>If the country does not have two official MC Substitutes the person who will replace the MC Member should be nominated as an official MC Substitute by the </a:t>
            </a:r>
            <a:r>
              <a:rPr lang="en-US" sz="1800" b="0" dirty="0" smtClean="0">
                <a:solidFill>
                  <a:schemeClr val="tx1"/>
                </a:solidFill>
                <a:effectLst/>
              </a:rPr>
              <a:t>CNC.</a:t>
            </a:r>
            <a:endParaRPr lang="en-US" sz="1800" b="0" dirty="0">
              <a:solidFill>
                <a:schemeClr val="tx1"/>
              </a:solidFill>
              <a:effectLst/>
            </a:endParaRPr>
          </a:p>
          <a:p>
            <a:pPr marL="342900" indent="-342900" algn="l">
              <a:spcBef>
                <a:spcPct val="30000"/>
              </a:spcBef>
              <a:buFontTx/>
              <a:buChar char="•"/>
            </a:pPr>
            <a:r>
              <a:rPr lang="en-US" sz="1800" b="0" dirty="0">
                <a:solidFill>
                  <a:schemeClr val="tx1"/>
                </a:solidFill>
                <a:effectLst/>
              </a:rPr>
              <a:t>If all MC members and MC Substitutes are unavailable another person may attend as observer (may not vote) subject to agreement of MC and COST Office (via the Grant Holder).</a:t>
            </a:r>
            <a:endParaRPr lang="en-GB" sz="1800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23519" y="291879"/>
            <a:ext cx="837064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Substitutes’ attendance at MC meetings?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112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64A07AF-66D7-C348-9F8E-91228B109437}" type="slidenum">
              <a:rPr lang="de-DE" smtClean="0"/>
              <a:t>6</a:t>
            </a:fld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371089" y="270682"/>
            <a:ext cx="7063357" cy="849586"/>
          </a:xfrm>
        </p:spPr>
        <p:txBody>
          <a:bodyPr/>
          <a:lstStyle/>
          <a:p>
            <a:r>
              <a:rPr lang="en-US" sz="4000" dirty="0">
                <a:solidFill>
                  <a:schemeClr val="accent6">
                    <a:lumMod val="50000"/>
                  </a:schemeClr>
                </a:solidFill>
              </a:rPr>
              <a:t>Exceptions/ deviations </a:t>
            </a:r>
            <a:endParaRPr lang="en-US" sz="24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body" sz="quarter" idx="14"/>
          </p:nvPr>
        </p:nvSpPr>
        <p:spPr bwMode="auto">
          <a:xfrm>
            <a:off x="1160463" y="1676399"/>
            <a:ext cx="7062787" cy="3936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6052" tIns="43026" rIns="86052" bIns="43026"/>
          <a:lstStyle/>
          <a:p>
            <a:pPr marL="342900" indent="-342900" algn="l">
              <a:spcBef>
                <a:spcPct val="20000"/>
              </a:spcBef>
            </a:pPr>
            <a:r>
              <a:rPr lang="en-US" sz="1800" b="0" dirty="0">
                <a:solidFill>
                  <a:schemeClr val="tx1"/>
                </a:solidFill>
                <a:effectLst/>
              </a:rPr>
              <a:t>Any </a:t>
            </a:r>
            <a:r>
              <a:rPr lang="en-US" sz="1800" b="0" u="sng" dirty="0">
                <a:solidFill>
                  <a:schemeClr val="tx1"/>
                </a:solidFill>
                <a:effectLst/>
              </a:rPr>
              <a:t>deviation </a:t>
            </a:r>
            <a:r>
              <a:rPr lang="en-US" sz="1800" b="0" dirty="0">
                <a:solidFill>
                  <a:schemeClr val="tx1"/>
                </a:solidFill>
                <a:effectLst/>
              </a:rPr>
              <a:t>from any rule must be: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1800" b="0" dirty="0">
                <a:solidFill>
                  <a:schemeClr val="tx1"/>
                </a:solidFill>
                <a:effectLst/>
              </a:rPr>
              <a:t> “</a:t>
            </a:r>
            <a:r>
              <a:rPr lang="en-US" sz="1800" b="0" u="sng" dirty="0">
                <a:solidFill>
                  <a:schemeClr val="tx1"/>
                </a:solidFill>
                <a:effectLst/>
              </a:rPr>
              <a:t>justified</a:t>
            </a:r>
            <a:r>
              <a:rPr lang="en-US" sz="1800" b="0" dirty="0">
                <a:solidFill>
                  <a:schemeClr val="tx1"/>
                </a:solidFill>
                <a:effectLst/>
              </a:rPr>
              <a:t>” by the participant, </a:t>
            </a:r>
            <a:r>
              <a:rPr lang="en-US" sz="1800" b="0" dirty="0" smtClean="0">
                <a:solidFill>
                  <a:schemeClr val="tx1"/>
                </a:solidFill>
                <a:effectLst/>
              </a:rPr>
              <a:t>and  </a:t>
            </a:r>
            <a:endParaRPr lang="en-US" sz="1800" b="0" dirty="0">
              <a:solidFill>
                <a:schemeClr val="tx1"/>
              </a:solidFill>
              <a:effectLst/>
            </a:endParaRP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1800" b="0" u="sng" dirty="0">
                <a:solidFill>
                  <a:schemeClr val="tx1"/>
                </a:solidFill>
                <a:effectLst/>
              </a:rPr>
              <a:t>approved</a:t>
            </a:r>
            <a:r>
              <a:rPr lang="en-US" sz="1800" b="0" dirty="0">
                <a:solidFill>
                  <a:schemeClr val="tx1"/>
                </a:solidFill>
                <a:effectLst/>
              </a:rPr>
              <a:t> in advance by the COST Office/ Grant Holder 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1800" b="0" i="1" dirty="0">
                <a:solidFill>
                  <a:schemeClr val="tx1"/>
                </a:solidFill>
                <a:effectLst/>
              </a:rPr>
              <a:t>=&gt; otherwise it is an ineligible expense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1800" b="0" dirty="0">
                <a:solidFill>
                  <a:schemeClr val="tx1"/>
                </a:solidFill>
                <a:effectLst/>
              </a:rPr>
              <a:t>Some examples:</a:t>
            </a:r>
          </a:p>
          <a:p>
            <a:pPr marL="342900" indent="-342900" algn="l">
              <a:spcBef>
                <a:spcPct val="20000"/>
              </a:spcBef>
              <a:buFontTx/>
              <a:buChar char="-"/>
            </a:pPr>
            <a:r>
              <a:rPr lang="en-US" sz="1800" b="0" dirty="0">
                <a:solidFill>
                  <a:schemeClr val="tx1"/>
                </a:solidFill>
                <a:effectLst/>
              </a:rPr>
              <a:t>Airfares over the airfare </a:t>
            </a:r>
            <a:r>
              <a:rPr lang="en-US" sz="1800" b="0" dirty="0" smtClean="0">
                <a:solidFill>
                  <a:schemeClr val="tx1"/>
                </a:solidFill>
                <a:effectLst/>
              </a:rPr>
              <a:t>limit (1200 EUR);</a:t>
            </a:r>
            <a:endParaRPr lang="en-US" sz="1800" b="0" dirty="0">
              <a:solidFill>
                <a:schemeClr val="tx1"/>
              </a:solidFill>
              <a:effectLst/>
            </a:endParaRPr>
          </a:p>
          <a:p>
            <a:pPr>
              <a:buFontTx/>
              <a:buChar char="-"/>
            </a:pPr>
            <a:r>
              <a:rPr lang="en-US" sz="1800" b="0" dirty="0">
                <a:solidFill>
                  <a:schemeClr val="tx1"/>
                </a:solidFill>
                <a:effectLst/>
              </a:rPr>
              <a:t>Taxis over the taxi </a:t>
            </a:r>
            <a:r>
              <a:rPr lang="en-US" sz="1800" dirty="0">
                <a:solidFill>
                  <a:schemeClr val="tx1"/>
                </a:solidFill>
              </a:rPr>
              <a:t>limit (40 EUR);</a:t>
            </a:r>
          </a:p>
          <a:p>
            <a:pPr marL="342900" indent="-342900" algn="l">
              <a:spcBef>
                <a:spcPct val="20000"/>
              </a:spcBef>
              <a:buFontTx/>
              <a:buChar char="-"/>
            </a:pPr>
            <a:r>
              <a:rPr lang="en-US" sz="1800" b="0" dirty="0" smtClean="0">
                <a:solidFill>
                  <a:schemeClr val="tx1"/>
                </a:solidFill>
                <a:effectLst/>
              </a:rPr>
              <a:t>Additional </a:t>
            </a:r>
            <a:r>
              <a:rPr lang="en-US" sz="1800" b="0" dirty="0">
                <a:solidFill>
                  <a:schemeClr val="tx1"/>
                </a:solidFill>
                <a:effectLst/>
              </a:rPr>
              <a:t>accommodation </a:t>
            </a:r>
            <a:r>
              <a:rPr lang="en-US" sz="1800" b="0" dirty="0" smtClean="0">
                <a:solidFill>
                  <a:schemeClr val="tx1"/>
                </a:solidFill>
                <a:effectLst/>
              </a:rPr>
              <a:t>nights; </a:t>
            </a:r>
          </a:p>
          <a:p>
            <a:pPr marL="342900" indent="-342900" algn="l">
              <a:spcBef>
                <a:spcPct val="20000"/>
              </a:spcBef>
              <a:buFontTx/>
              <a:buChar char="-"/>
            </a:pPr>
            <a:r>
              <a:rPr lang="en-US" sz="1800" b="0" dirty="0" smtClean="0">
                <a:solidFill>
                  <a:schemeClr val="tx1"/>
                </a:solidFill>
                <a:effectLst/>
              </a:rPr>
              <a:t>Complicated </a:t>
            </a:r>
            <a:r>
              <a:rPr lang="en-US" sz="1800" b="0" dirty="0">
                <a:solidFill>
                  <a:schemeClr val="tx1"/>
                </a:solidFill>
                <a:effectLst/>
              </a:rPr>
              <a:t>travel arrangements (including departure/ arrival other than home/ work address, itinerary including other meetings).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endParaRPr lang="en-GB" sz="1600" b="0" dirty="0">
              <a:solidFill>
                <a:schemeClr val="tx1"/>
              </a:solidFill>
              <a:effectLst/>
            </a:endParaRPr>
          </a:p>
          <a:p>
            <a:pPr marL="342900" indent="-342900" algn="l">
              <a:spcBef>
                <a:spcPct val="20000"/>
              </a:spcBef>
              <a:buFont typeface="Symbol" pitchFamily="18" charset="2"/>
              <a:buChar char="Þ"/>
            </a:pPr>
            <a:endParaRPr lang="en-GB" sz="1600" b="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45664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64A07AF-66D7-C348-9F8E-91228B109437}" type="slidenum">
              <a:rPr lang="de-DE" smtClean="0"/>
              <a:t>7</a:t>
            </a:fld>
            <a:endParaRPr lang="de-DE"/>
          </a:p>
        </p:txBody>
      </p:sp>
      <p:sp>
        <p:nvSpPr>
          <p:cNvPr id="5" name="Rectangle 2"/>
          <p:cNvSpPr>
            <a:spLocks noGrp="1" noChangeArrowheads="1"/>
          </p:cNvSpPr>
          <p:nvPr>
            <p:ph sz="quarter" idx="13"/>
          </p:nvPr>
        </p:nvSpPr>
        <p:spPr bwMode="auto">
          <a:xfrm>
            <a:off x="1538357" y="1172176"/>
            <a:ext cx="7449354" cy="5847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Monitoring the Action's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performance 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body" sz="quarter" idx="14"/>
          </p:nvPr>
        </p:nvSpPr>
        <p:spPr bwMode="auto">
          <a:xfrm>
            <a:off x="787791" y="1012875"/>
            <a:ext cx="8032652" cy="4839286"/>
          </a:xfrm>
          <a:prstGeom prst="rect">
            <a:avLst/>
          </a:prstGeom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40000"/>
              </a:spcBef>
              <a:buFontTx/>
              <a:buNone/>
            </a:pPr>
            <a:r>
              <a:rPr lang="en-US" sz="2000" b="1" dirty="0"/>
              <a:t>DC </a:t>
            </a:r>
            <a:r>
              <a:rPr lang="en-US" sz="2000" b="1" dirty="0" smtClean="0"/>
              <a:t>FPS</a:t>
            </a:r>
            <a:r>
              <a:rPr lang="en-US" sz="1600" b="1" dirty="0"/>
              <a:t> </a:t>
            </a:r>
            <a:r>
              <a:rPr lang="en-US" sz="1600" b="1" dirty="0" smtClean="0"/>
              <a:t>Holds </a:t>
            </a:r>
            <a:r>
              <a:rPr lang="en-US" sz="1600" b="1" dirty="0"/>
              <a:t>an Annual Progress Conference (APC) in March each year (COST 4116/10).</a:t>
            </a:r>
          </a:p>
          <a:p>
            <a:pPr>
              <a:lnSpc>
                <a:spcPct val="90000"/>
              </a:lnSpc>
              <a:spcBef>
                <a:spcPct val="40000"/>
              </a:spcBef>
              <a:buNone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FPS next APC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at DC13 (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06-08/03/2012 in Copenhagen)</a:t>
            </a:r>
            <a:endParaRPr lang="en-US" sz="2000" b="1" dirty="0"/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US" sz="1600" b="1" dirty="0"/>
              <a:t>Actions must prepare (using COST templates): Brochure, Monitoring Process Report and Presentation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US" sz="1600" b="1" dirty="0"/>
              <a:t>Chair must attend for 1.5-2 days to present the Action, listen to other FPS Action presentations and network with other Action Chairs (identify synergies)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US" sz="1600" b="1" dirty="0"/>
              <a:t>DC monitors the Action's performance:</a:t>
            </a:r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en-US" sz="1200" b="1" dirty="0"/>
              <a:t>Scientific performance</a:t>
            </a:r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en-US" sz="1200" b="1" dirty="0"/>
              <a:t>Strategic orientation (STSMs, Training Schools, ESRs, gender balance)</a:t>
            </a:r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en-US" sz="1200" b="1" dirty="0"/>
              <a:t>Budget management efficiency (average reimbursement per person)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US" sz="1400" b="1" dirty="0"/>
              <a:t>Action “DC Monitoring Statement” sent to Chair and Vice Chair by COST Office after </a:t>
            </a:r>
            <a:r>
              <a:rPr lang="en-US" sz="1400" b="1" dirty="0" smtClean="0"/>
              <a:t>APC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endParaRPr lang="en-US" sz="1400" b="1" dirty="0"/>
          </a:p>
          <a:p>
            <a:pPr>
              <a:lnSpc>
                <a:spcPct val="90000"/>
              </a:lnSpc>
              <a:spcBef>
                <a:spcPct val="40000"/>
              </a:spcBef>
              <a:buFontTx/>
              <a:buNone/>
            </a:pPr>
            <a:r>
              <a:rPr lang="en-US" sz="1800" b="1" i="1" dirty="0" smtClean="0">
                <a:solidFill>
                  <a:srgbClr val="0054A4"/>
                </a:solidFill>
              </a:rPr>
              <a:t>=&gt; </a:t>
            </a:r>
            <a:r>
              <a:rPr lang="en-US" sz="1800" b="1" i="1" dirty="0">
                <a:solidFill>
                  <a:srgbClr val="0054A4"/>
                </a:solidFill>
              </a:rPr>
              <a:t>MC must assist Chair in preparation of documents of the APC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1407400" y="322590"/>
            <a:ext cx="8475260" cy="849586"/>
          </a:xfrm>
          <a:prstGeom prst="rect">
            <a:avLst/>
          </a:prstGeom>
        </p:spPr>
        <p:txBody>
          <a:bodyPr vert="horz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800" b="1" i="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010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64A07AF-66D7-C348-9F8E-91228B109437}" type="slidenum">
              <a:rPr lang="de-DE" smtClean="0"/>
              <a:t>8</a:t>
            </a:fld>
            <a:endParaRPr lang="de-DE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body" sz="quarter" idx="14"/>
          </p:nvPr>
        </p:nvSpPr>
        <p:spPr bwMode="auto">
          <a:xfrm>
            <a:off x="436099" y="1041010"/>
            <a:ext cx="8468750" cy="4853353"/>
          </a:xfrm>
          <a:prstGeom prst="rect">
            <a:avLst/>
          </a:prstGeom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Some things that can cause the Action's budget to be reduced</a:t>
            </a:r>
          </a:p>
          <a:p>
            <a:pPr marL="609600" indent="-609600">
              <a:lnSpc>
                <a:spcPct val="85000"/>
              </a:lnSpc>
              <a:spcBef>
                <a:spcPct val="35000"/>
              </a:spcBef>
            </a:pPr>
            <a:r>
              <a:rPr lang="en-US" sz="1600" dirty="0"/>
              <a:t>Unjustified (economic/ scientific/ accessibility) meeting locations</a:t>
            </a:r>
          </a:p>
          <a:p>
            <a:pPr marL="609600" indent="-609600">
              <a:lnSpc>
                <a:spcPct val="85000"/>
              </a:lnSpc>
              <a:spcBef>
                <a:spcPct val="35000"/>
              </a:spcBef>
            </a:pPr>
            <a:r>
              <a:rPr lang="en-US" sz="1600" dirty="0"/>
              <a:t>Inefficient meeting arrangements (high per person average reimbursements)</a:t>
            </a:r>
          </a:p>
          <a:p>
            <a:pPr marL="609600" indent="-609600">
              <a:lnSpc>
                <a:spcPct val="85000"/>
              </a:lnSpc>
              <a:spcBef>
                <a:spcPct val="35000"/>
              </a:spcBef>
            </a:pPr>
            <a:r>
              <a:rPr lang="en-US" sz="1600" dirty="0"/>
              <a:t>Unfair allocation of reimbursement places</a:t>
            </a:r>
          </a:p>
          <a:p>
            <a:pPr marL="609600" indent="-609600">
              <a:lnSpc>
                <a:spcPct val="85000"/>
              </a:lnSpc>
              <a:spcBef>
                <a:spcPct val="35000"/>
              </a:spcBef>
            </a:pPr>
            <a:r>
              <a:rPr lang="en-US" sz="1600" dirty="0"/>
              <a:t>Funding fewer than 4 (or less than 10% of Action budget) STSMs per year</a:t>
            </a:r>
          </a:p>
          <a:p>
            <a:pPr marL="609600" indent="-609600">
              <a:lnSpc>
                <a:spcPct val="85000"/>
              </a:lnSpc>
              <a:spcBef>
                <a:spcPct val="35000"/>
              </a:spcBef>
            </a:pPr>
            <a:r>
              <a:rPr lang="en-US" sz="1600" dirty="0"/>
              <a:t>Funding meetings that do not appear to be meetings of the Action</a:t>
            </a:r>
          </a:p>
          <a:p>
            <a:pPr marL="609600" indent="-609600">
              <a:lnSpc>
                <a:spcPct val="85000"/>
              </a:lnSpc>
              <a:spcBef>
                <a:spcPct val="35000"/>
              </a:spcBef>
            </a:pPr>
            <a:endParaRPr lang="en-US" sz="1600" dirty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Some things that can cause the Action to be prioritised for extra budget</a:t>
            </a:r>
          </a:p>
          <a:p>
            <a:pPr marL="609600" indent="-609600">
              <a:lnSpc>
                <a:spcPct val="85000"/>
              </a:lnSpc>
              <a:spcBef>
                <a:spcPct val="35000"/>
              </a:spcBef>
            </a:pPr>
            <a:r>
              <a:rPr lang="en-US" sz="1600" dirty="0"/>
              <a:t>Efficient well justified meeting arrangements (with low per person average reimbursement)</a:t>
            </a:r>
          </a:p>
          <a:p>
            <a:pPr marL="609600" indent="-609600">
              <a:lnSpc>
                <a:spcPct val="85000"/>
              </a:lnSpc>
              <a:spcBef>
                <a:spcPct val="35000"/>
              </a:spcBef>
            </a:pPr>
            <a:r>
              <a:rPr lang="en-US" sz="1600" dirty="0"/>
              <a:t>Funding high numbers of (more than 20% of Action budget) STSMs per year </a:t>
            </a:r>
          </a:p>
          <a:p>
            <a:pPr marL="609600" indent="-609600">
              <a:lnSpc>
                <a:spcPct val="85000"/>
              </a:lnSpc>
              <a:spcBef>
                <a:spcPct val="35000"/>
              </a:spcBef>
            </a:pPr>
            <a:r>
              <a:rPr lang="en-US" sz="1600" dirty="0"/>
              <a:t>Good distribution of reimbursement places including all MoU acceptances and good ESR and gender balance</a:t>
            </a:r>
          </a:p>
          <a:p>
            <a:pPr marL="609600" indent="-609600">
              <a:lnSpc>
                <a:spcPct val="85000"/>
              </a:lnSpc>
              <a:spcBef>
                <a:spcPct val="35000"/>
              </a:spcBef>
            </a:pPr>
            <a:r>
              <a:rPr lang="en-US" sz="1600" dirty="0"/>
              <a:t>Real joint Training School that is clearly a joint initiative of the Actions involved (especially across the Domains)</a:t>
            </a:r>
          </a:p>
        </p:txBody>
      </p:sp>
    </p:spTree>
    <p:extLst>
      <p:ext uri="{BB962C8B-B14F-4D97-AF65-F5344CB8AC3E}">
        <p14:creationId xmlns:p14="http://schemas.microsoft.com/office/powerpoint/2010/main" val="3474895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64A07AF-66D7-C348-9F8E-91228B109437}" type="slidenum">
              <a:rPr lang="de-DE" smtClean="0"/>
              <a:t>9</a:t>
            </a:fld>
            <a:endParaRPr lang="de-DE"/>
          </a:p>
        </p:txBody>
      </p:sp>
      <p:sp>
        <p:nvSpPr>
          <p:cNvPr id="5" name="Rectangle 2"/>
          <p:cNvSpPr>
            <a:spLocks noGrp="1" noChangeArrowheads="1"/>
          </p:cNvSpPr>
          <p:nvPr>
            <p:ph sz="quarter" idx="13"/>
          </p:nvPr>
        </p:nvSpPr>
        <p:spPr bwMode="auto">
          <a:xfrm>
            <a:off x="1357022" y="298818"/>
            <a:ext cx="7063357" cy="64633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3600" b="1" dirty="0">
                <a:solidFill>
                  <a:schemeClr val="accent6">
                    <a:lumMod val="50000"/>
                  </a:schemeClr>
                </a:solidFill>
              </a:rPr>
              <a:t>Ways to reduce meeting costs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body" sz="quarter" idx="14"/>
          </p:nvPr>
        </p:nvSpPr>
        <p:spPr bwMode="auto">
          <a:xfrm>
            <a:off x="168812" y="975977"/>
            <a:ext cx="8764173" cy="4438429"/>
          </a:xfrm>
          <a:prstGeom prst="rect">
            <a:avLst/>
          </a:prstGeom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2000" b="1" i="1" dirty="0">
                <a:solidFill>
                  <a:srgbClr val="0054A4"/>
                </a:solidFill>
              </a:rPr>
              <a:t>	</a:t>
            </a:r>
            <a:r>
              <a:rPr lang="en-US" sz="20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Objective is to minimise costs (reimbursement amount per participant) and maximise participation (number of </a:t>
            </a:r>
            <a:r>
              <a:rPr lang="en-US" sz="20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participants</a:t>
            </a:r>
            <a:r>
              <a:rPr lang="en-US" sz="20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marL="609600" indent="-609600">
              <a:buFontTx/>
              <a:buNone/>
            </a:pPr>
            <a:r>
              <a:rPr lang="en-US" sz="1600" b="1" dirty="0"/>
              <a:t>Venue</a:t>
            </a:r>
          </a:p>
          <a:p>
            <a:pPr marL="609600" indent="-609600">
              <a:buFontTx/>
              <a:buChar char="-"/>
            </a:pPr>
            <a:r>
              <a:rPr lang="en-US" sz="1600" dirty="0"/>
              <a:t>Chose Local Organisers with free venues (</a:t>
            </a:r>
            <a:r>
              <a:rPr lang="en-US" sz="1600" dirty="0" err="1"/>
              <a:t>ie</a:t>
            </a:r>
            <a:r>
              <a:rPr lang="en-US" sz="1600" dirty="0"/>
              <a:t> institutes not hotels)</a:t>
            </a:r>
          </a:p>
          <a:p>
            <a:pPr marL="609600" indent="-609600">
              <a:buFontTx/>
              <a:buChar char="-"/>
            </a:pPr>
            <a:r>
              <a:rPr lang="en-US" sz="1600" dirty="0"/>
              <a:t>Chose Local Organisers that will charge no/ minimal participation fees (and put a limit on the participation fees in the minutes when approving the venue) – in particular this means Local Organisers that won’t try to use “participation fees” to cover staff time</a:t>
            </a:r>
          </a:p>
          <a:p>
            <a:pPr marL="609600" indent="-609600">
              <a:buFontTx/>
              <a:buNone/>
            </a:pPr>
            <a:endParaRPr lang="en-US" sz="1600" b="1" dirty="0" smtClean="0"/>
          </a:p>
          <a:p>
            <a:pPr marL="609600" indent="-609600">
              <a:buFontTx/>
              <a:buNone/>
            </a:pPr>
            <a:r>
              <a:rPr lang="en-US" sz="1600" b="1" dirty="0" smtClean="0"/>
              <a:t>Accommodation</a:t>
            </a:r>
            <a:endParaRPr lang="en-US" sz="1600" b="1" dirty="0"/>
          </a:p>
          <a:p>
            <a:pPr marL="609600" indent="-609600">
              <a:buFontTx/>
              <a:buChar char="-"/>
            </a:pPr>
            <a:r>
              <a:rPr lang="en-US" sz="1600" dirty="0"/>
              <a:t>Lower the accommodation flat rate amount in locations with cheap accommodation</a:t>
            </a:r>
          </a:p>
          <a:p>
            <a:pPr marL="609600" indent="-609600">
              <a:buFontTx/>
              <a:buChar char="-"/>
            </a:pPr>
            <a:r>
              <a:rPr lang="en-US" sz="1600" dirty="0"/>
              <a:t>Take cost of accommodation into account when scheduling meetings</a:t>
            </a:r>
          </a:p>
          <a:p>
            <a:pPr marL="609600" indent="-609600">
              <a:buFontTx/>
              <a:buNone/>
            </a:pPr>
            <a:endParaRPr lang="en-US" sz="1600" b="1" dirty="0" smtClean="0"/>
          </a:p>
          <a:p>
            <a:pPr marL="609600" indent="-609600">
              <a:buFontTx/>
              <a:buNone/>
            </a:pPr>
            <a:r>
              <a:rPr lang="en-US" sz="1600" b="1" dirty="0" smtClean="0"/>
              <a:t>Travel</a:t>
            </a:r>
            <a:endParaRPr lang="en-US" sz="1600" b="1" dirty="0"/>
          </a:p>
          <a:p>
            <a:pPr marL="609600" indent="-609600">
              <a:buFontTx/>
              <a:buChar char="-"/>
            </a:pPr>
            <a:r>
              <a:rPr lang="en-US" sz="1600" dirty="0"/>
              <a:t>MC to require Grant Holder to send out invitations at least 2-3 months in </a:t>
            </a:r>
            <a:r>
              <a:rPr lang="en-US" sz="1600" dirty="0" smtClean="0"/>
              <a:t>advance  </a:t>
            </a:r>
            <a:endParaRPr lang="en-US" sz="1600" dirty="0"/>
          </a:p>
          <a:p>
            <a:pPr marL="609600" indent="-609600">
              <a:buFontTx/>
              <a:buChar char="-"/>
            </a:pPr>
            <a:r>
              <a:rPr lang="en-US" sz="1600" dirty="0"/>
              <a:t>MC to chose locations that are easy and cheap to reach (</a:t>
            </a:r>
            <a:r>
              <a:rPr lang="en-US" sz="1600" dirty="0" err="1"/>
              <a:t>ie</a:t>
            </a:r>
            <a:r>
              <a:rPr lang="en-US" sz="1600" dirty="0"/>
              <a:t> no 100km taxi transfers) </a:t>
            </a:r>
          </a:p>
          <a:p>
            <a:pPr marL="609600" indent="-609600">
              <a:buFontTx/>
              <a:buChar char="-"/>
            </a:pPr>
            <a:endParaRPr lang="en-US" sz="1600" dirty="0"/>
          </a:p>
          <a:p>
            <a:pPr marL="609600" indent="-609600">
              <a:buFontTx/>
              <a:buChar char="-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89068076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-presentation-3">
  <a:themeElements>
    <a:clrScheme name="COST">
      <a:dk1>
        <a:sysClr val="windowText" lastClr="000000"/>
      </a:dk1>
      <a:lt1>
        <a:sysClr val="window" lastClr="FFFFFF"/>
      </a:lt1>
      <a:dk2>
        <a:srgbClr val="2A678B"/>
      </a:dk2>
      <a:lt2>
        <a:srgbClr val="962067"/>
      </a:lt2>
      <a:accent1>
        <a:srgbClr val="F47729"/>
      </a:accent1>
      <a:accent2>
        <a:srgbClr val="56585B"/>
      </a:accent2>
      <a:accent3>
        <a:srgbClr val="69395D"/>
      </a:accent3>
      <a:accent4>
        <a:srgbClr val="FDD1A7"/>
      </a:accent4>
      <a:accent5>
        <a:srgbClr val="95969F"/>
      </a:accent5>
      <a:accent6>
        <a:srgbClr val="DDE9F2"/>
      </a:accent6>
      <a:hlink>
        <a:srgbClr val="69395D"/>
      </a:hlink>
      <a:folHlink>
        <a:srgbClr val="69395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</TotalTime>
  <Words>946</Words>
  <Application>Microsoft Office PowerPoint</Application>
  <PresentationFormat>On-screen Show (4:3)</PresentationFormat>
  <Paragraphs>133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PowerPoint-presentation-3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COST Office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Victoria Ibbertson</dc:creator>
  <cp:keywords/>
  <dc:description/>
  <cp:lastModifiedBy>Cassia Azevedo</cp:lastModifiedBy>
  <cp:revision>29</cp:revision>
  <dcterms:created xsi:type="dcterms:W3CDTF">2011-03-31T14:48:35Z</dcterms:created>
  <dcterms:modified xsi:type="dcterms:W3CDTF">2011-10-18T07:25:45Z</dcterms:modified>
  <cp:category/>
</cp:coreProperties>
</file>