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notesSlides/notesSlide12.xml" ContentType="application/vnd.openxmlformats-officedocument.presentationml.notesSlide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Default Extension="bin" ContentType="application/vnd.openxmlformats-officedocument.oleObject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Default Extension="jpeg" ContentType="image/jpeg"/>
  <Override PartName="/ppt/diagrams/data12.xml" ContentType="application/vnd.openxmlformats-officedocument.drawingml.diagramData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diagrams/quickStyle16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notesSlides/notesSlide13.xml" ContentType="application/vnd.openxmlformats-officedocument.presentationml.notesSlid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vml" ContentType="application/vnd.openxmlformats-officedocument.vmlDrawing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wmf" ContentType="image/x-wmf"/>
  <Override PartName="/ppt/diagrams/data11.xml" ContentType="application/vnd.openxmlformats-officedocument.drawingml.diagramData+xml"/>
  <Override PartName="/ppt/tags/tag2.xml" ContentType="application/vnd.openxmlformats-officedocument.presentationml.tags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notesSlides/notesSlide10.xml" ContentType="application/vnd.openxmlformats-officedocument.presentationml.notesSlid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22" r:id="rId2"/>
    <p:sldId id="837" r:id="rId3"/>
    <p:sldId id="807" r:id="rId4"/>
    <p:sldId id="808" r:id="rId5"/>
    <p:sldId id="809" r:id="rId6"/>
    <p:sldId id="811" r:id="rId7"/>
    <p:sldId id="810" r:id="rId8"/>
    <p:sldId id="812" r:id="rId9"/>
    <p:sldId id="818" r:id="rId10"/>
    <p:sldId id="830" r:id="rId11"/>
    <p:sldId id="814" r:id="rId12"/>
    <p:sldId id="838" r:id="rId13"/>
    <p:sldId id="832" r:id="rId14"/>
    <p:sldId id="839" r:id="rId15"/>
    <p:sldId id="840" r:id="rId16"/>
    <p:sldId id="821" r:id="rId17"/>
  </p:sldIdLst>
  <p:sldSz cx="9144000" cy="6858000" type="screen4x3"/>
  <p:notesSz cx="6794500" cy="99187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09900"/>
    <a:srgbClr val="0C02D6"/>
    <a:srgbClr val="800000"/>
    <a:srgbClr val="3629D9"/>
    <a:srgbClr val="000099"/>
    <a:srgbClr val="292929"/>
    <a:srgbClr val="47ABCF"/>
    <a:srgbClr val="0000CC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69" autoAdjust="0"/>
    <p:restoredTop sz="96500" autoAdjust="0"/>
  </p:normalViewPr>
  <p:slideViewPr>
    <p:cSldViewPr>
      <p:cViewPr>
        <p:scale>
          <a:sx n="80" d="100"/>
          <a:sy n="80" d="100"/>
        </p:scale>
        <p:origin x="-426" y="72"/>
      </p:cViewPr>
      <p:guideLst>
        <p:guide orient="horz" pos="240"/>
        <p:guide pos="55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70" y="-78"/>
      </p:cViewPr>
      <p:guideLst>
        <p:guide orient="horz" pos="3125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47C029-EEE0-45B6-A4B6-F45D26E60DE8}" type="doc">
      <dgm:prSet loTypeId="urn:microsoft.com/office/officeart/2005/8/layout/vList3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6525846-06D5-4A40-9D64-18A3E1DB9575}">
      <dgm:prSet custT="1"/>
      <dgm:spPr>
        <a:solidFill>
          <a:srgbClr val="800000"/>
        </a:solidFill>
      </dgm:spPr>
      <dgm:t>
        <a:bodyPr lIns="457200" tIns="91440" rIns="274320" bIns="91440" anchor="ctr" anchorCtr="0"/>
        <a:lstStyle/>
        <a:p>
          <a:pPr algn="l" rtl="0"/>
          <a:r>
            <a:rPr lang="it-IT" sz="1600" i="1" u="sng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Pseudo-Spectral</a:t>
          </a:r>
          <a:r>
            <a:rPr lang="it-IT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method</a:t>
          </a:r>
          <a:r>
            <a:rPr lang="it-IT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: 	Fourier </a:t>
          </a:r>
          <a:r>
            <a:rPr lang="it-IT" sz="16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modes</a:t>
          </a:r>
          <a:r>
            <a:rPr lang="it-IT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in </a:t>
          </a:r>
          <a:r>
            <a:rPr lang="it-IT" sz="1600" i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x and y,      			            	</a:t>
          </a:r>
          <a:r>
            <a:rPr lang="it-IT" sz="1600" i="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Chebyschev</a:t>
          </a:r>
          <a:r>
            <a:rPr lang="it-IT" sz="1600" i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i="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modes</a:t>
          </a:r>
          <a:r>
            <a:rPr lang="it-IT" sz="1600" i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 in</a:t>
          </a:r>
          <a:r>
            <a:rPr lang="it-IT" sz="1600" i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 z.</a:t>
          </a:r>
          <a:endParaRPr lang="it-IT" sz="1600" i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415DCEA3-21A9-4F91-A053-F00A187087BE}" type="parTrans" cxnId="{D9254F82-C4D4-41C2-A58A-1909B5A1A906}">
      <dgm:prSet/>
      <dgm:spPr/>
      <dgm:t>
        <a:bodyPr/>
        <a:lstStyle/>
        <a:p>
          <a:endParaRPr lang="it-IT"/>
        </a:p>
      </dgm:t>
    </dgm:pt>
    <dgm:pt modelId="{FC0BB179-077D-48E9-8B21-B43CABEEE682}" type="sibTrans" cxnId="{D9254F82-C4D4-41C2-A58A-1909B5A1A906}">
      <dgm:prSet/>
      <dgm:spPr/>
      <dgm:t>
        <a:bodyPr/>
        <a:lstStyle/>
        <a:p>
          <a:endParaRPr lang="it-IT"/>
        </a:p>
      </dgm:t>
    </dgm:pt>
    <dgm:pt modelId="{DEA6793A-453F-4CE0-8CEA-0105DB8198B8}" type="pres">
      <dgm:prSet presAssocID="{8147C029-EEE0-45B6-A4B6-F45D26E60DE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896FE10-5534-420E-A5BA-D2A67C6260E7}" type="pres">
      <dgm:prSet presAssocID="{46525846-06D5-4A40-9D64-18A3E1DB9575}" presName="composite" presStyleCnt="0"/>
      <dgm:spPr/>
    </dgm:pt>
    <dgm:pt modelId="{08B71AC7-48B2-47DD-960B-D20EBA133041}" type="pres">
      <dgm:prSet presAssocID="{46525846-06D5-4A40-9D64-18A3E1DB9575}" presName="imgShp" presStyleLbl="fgImgPlace1" presStyleIdx="0" presStyleCnt="1" custScaleX="64731" custScaleY="62108" custLinFactX="-30628" custLinFactNeighborX="-100000"/>
      <dgm:spPr/>
    </dgm:pt>
    <dgm:pt modelId="{378B13F6-80C0-405E-B823-8102FDB14B17}" type="pres">
      <dgm:prSet presAssocID="{46525846-06D5-4A40-9D64-18A3E1DB9575}" presName="txShp" presStyleLbl="node1" presStyleIdx="0" presStyleCnt="1" custScaleX="127411" custLinFactNeighborX="-208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9254F82-C4D4-41C2-A58A-1909B5A1A906}" srcId="{8147C029-EEE0-45B6-A4B6-F45D26E60DE8}" destId="{46525846-06D5-4A40-9D64-18A3E1DB9575}" srcOrd="0" destOrd="0" parTransId="{415DCEA3-21A9-4F91-A053-F00A187087BE}" sibTransId="{FC0BB179-077D-48E9-8B21-B43CABEEE682}"/>
    <dgm:cxn modelId="{6B12303D-3D5C-4162-A3D9-1D13FB69682C}" type="presOf" srcId="{46525846-06D5-4A40-9D64-18A3E1DB9575}" destId="{378B13F6-80C0-405E-B823-8102FDB14B17}" srcOrd="0" destOrd="0" presId="urn:microsoft.com/office/officeart/2005/8/layout/vList3"/>
    <dgm:cxn modelId="{2F0FF8FD-780D-47C0-83CF-D563B02DA556}" type="presOf" srcId="{8147C029-EEE0-45B6-A4B6-F45D26E60DE8}" destId="{DEA6793A-453F-4CE0-8CEA-0105DB8198B8}" srcOrd="0" destOrd="0" presId="urn:microsoft.com/office/officeart/2005/8/layout/vList3"/>
    <dgm:cxn modelId="{5C3C331F-E811-46FF-952E-72117418FF18}" type="presParOf" srcId="{DEA6793A-453F-4CE0-8CEA-0105DB8198B8}" destId="{1896FE10-5534-420E-A5BA-D2A67C6260E7}" srcOrd="0" destOrd="0" presId="urn:microsoft.com/office/officeart/2005/8/layout/vList3"/>
    <dgm:cxn modelId="{367A0CFC-7C23-4E2F-BA2B-57B464DD8279}" type="presParOf" srcId="{1896FE10-5534-420E-A5BA-D2A67C6260E7}" destId="{08B71AC7-48B2-47DD-960B-D20EBA133041}" srcOrd="0" destOrd="0" presId="urn:microsoft.com/office/officeart/2005/8/layout/vList3"/>
    <dgm:cxn modelId="{F2BB9262-FD21-4A5F-B08B-F7FC003C46E8}" type="presParOf" srcId="{1896FE10-5534-420E-A5BA-D2A67C6260E7}" destId="{378B13F6-80C0-405E-B823-8102FDB14B1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147C029-EEE0-45B6-A4B6-F45D26E60DE8}" type="doc">
      <dgm:prSet loTypeId="urn:microsoft.com/office/officeart/2005/8/layout/vList3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6525846-06D5-4A40-9D64-18A3E1DB9575}">
      <dgm:prSet custT="1"/>
      <dgm:spPr>
        <a:solidFill>
          <a:srgbClr val="800000"/>
        </a:solidFill>
      </dgm:spPr>
      <dgm:t>
        <a:bodyPr lIns="365760" tIns="91440" rIns="274320" bIns="91440" anchor="ctr" anchorCtr="0"/>
        <a:lstStyle/>
        <a:p>
          <a:pPr algn="l" rtl="0"/>
          <a:r>
            <a:rPr lang="it-IT" sz="1600" b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Input </a:t>
          </a:r>
          <a:r>
            <a:rPr lang="it-IT" sz="1600" b="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parameters</a:t>
          </a:r>
          <a:r>
            <a:rPr lang="it-IT" sz="1600" b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:</a:t>
          </a:r>
          <a:r>
            <a:rPr lang="it-IT" sz="1600" b="0" dirty="0" smtClean="0"/>
            <a:t>  </a:t>
          </a:r>
          <a:r>
            <a:rPr lang="it-IT" sz="1600" b="0" i="1" dirty="0" smtClean="0"/>
            <a:t>S, </a:t>
          </a:r>
          <a:r>
            <a:rPr lang="el-GR" sz="2000" b="0" i="1" dirty="0" smtClean="0">
              <a:latin typeface="Times New Roman" pitchFamily="18" charset="0"/>
              <a:cs typeface="Times New Roman" pitchFamily="18" charset="0"/>
            </a:rPr>
            <a:t>τ</a:t>
          </a:r>
          <a:r>
            <a:rPr lang="it-IT" sz="2000" b="0" i="1" dirty="0" smtClean="0">
              <a:latin typeface="Times New Roman" pitchFamily="18" charset="0"/>
              <a:cs typeface="Times New Roman" pitchFamily="18" charset="0"/>
            </a:rPr>
            <a:t> , </a:t>
          </a:r>
          <a:r>
            <a:rPr lang="el-GR" sz="2000" b="0" i="1" dirty="0" smtClean="0">
              <a:latin typeface="Times New Roman" pitchFamily="18" charset="0"/>
              <a:cs typeface="Times New Roman" pitchFamily="18" charset="0"/>
            </a:rPr>
            <a:t>λ</a:t>
          </a:r>
          <a:endParaRPr lang="it-IT" sz="2000" b="0" i="1" dirty="0">
            <a:latin typeface="Times New Roman" pitchFamily="18" charset="0"/>
            <a:cs typeface="Times New Roman" pitchFamily="18" charset="0"/>
          </a:endParaRPr>
        </a:p>
      </dgm:t>
    </dgm:pt>
    <dgm:pt modelId="{415DCEA3-21A9-4F91-A053-F00A187087BE}" type="parTrans" cxnId="{D9254F82-C4D4-41C2-A58A-1909B5A1A906}">
      <dgm:prSet/>
      <dgm:spPr/>
      <dgm:t>
        <a:bodyPr/>
        <a:lstStyle/>
        <a:p>
          <a:endParaRPr lang="it-IT"/>
        </a:p>
      </dgm:t>
    </dgm:pt>
    <dgm:pt modelId="{FC0BB179-077D-48E9-8B21-B43CABEEE682}" type="sibTrans" cxnId="{D9254F82-C4D4-41C2-A58A-1909B5A1A906}">
      <dgm:prSet/>
      <dgm:spPr/>
      <dgm:t>
        <a:bodyPr/>
        <a:lstStyle/>
        <a:p>
          <a:endParaRPr lang="it-IT"/>
        </a:p>
      </dgm:t>
    </dgm:pt>
    <dgm:pt modelId="{DEA6793A-453F-4CE0-8CEA-0105DB8198B8}" type="pres">
      <dgm:prSet presAssocID="{8147C029-EEE0-45B6-A4B6-F45D26E60DE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896FE10-5534-420E-A5BA-D2A67C6260E7}" type="pres">
      <dgm:prSet presAssocID="{46525846-06D5-4A40-9D64-18A3E1DB9575}" presName="composite" presStyleCnt="0"/>
      <dgm:spPr/>
    </dgm:pt>
    <dgm:pt modelId="{08B71AC7-48B2-47DD-960B-D20EBA133041}" type="pres">
      <dgm:prSet presAssocID="{46525846-06D5-4A40-9D64-18A3E1DB9575}" presName="imgShp" presStyleLbl="fgImgPlace1" presStyleIdx="0" presStyleCnt="1" custScaleX="64731" custScaleY="62108" custLinFactNeighborX="-11813"/>
      <dgm:spPr/>
    </dgm:pt>
    <dgm:pt modelId="{378B13F6-80C0-405E-B823-8102FDB14B17}" type="pres">
      <dgm:prSet presAssocID="{46525846-06D5-4A40-9D64-18A3E1DB9575}" presName="txShp" presStyleLbl="node1" presStyleIdx="0" presStyleCnt="1" custScaleX="134723" custLinFactNeighborX="1077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9254F82-C4D4-41C2-A58A-1909B5A1A906}" srcId="{8147C029-EEE0-45B6-A4B6-F45D26E60DE8}" destId="{46525846-06D5-4A40-9D64-18A3E1DB9575}" srcOrd="0" destOrd="0" parTransId="{415DCEA3-21A9-4F91-A053-F00A187087BE}" sibTransId="{FC0BB179-077D-48E9-8B21-B43CABEEE682}"/>
    <dgm:cxn modelId="{776DB792-4825-4196-8D3B-9B4322BC8189}" type="presOf" srcId="{8147C029-EEE0-45B6-A4B6-F45D26E60DE8}" destId="{DEA6793A-453F-4CE0-8CEA-0105DB8198B8}" srcOrd="0" destOrd="0" presId="urn:microsoft.com/office/officeart/2005/8/layout/vList3"/>
    <dgm:cxn modelId="{7A762EC6-8949-4714-9836-5081D0A1BD0E}" type="presOf" srcId="{46525846-06D5-4A40-9D64-18A3E1DB9575}" destId="{378B13F6-80C0-405E-B823-8102FDB14B17}" srcOrd="0" destOrd="0" presId="urn:microsoft.com/office/officeart/2005/8/layout/vList3"/>
    <dgm:cxn modelId="{80F67DC1-59B0-4F32-B93D-7F6BD2DD524F}" type="presParOf" srcId="{DEA6793A-453F-4CE0-8CEA-0105DB8198B8}" destId="{1896FE10-5534-420E-A5BA-D2A67C6260E7}" srcOrd="0" destOrd="0" presId="urn:microsoft.com/office/officeart/2005/8/layout/vList3"/>
    <dgm:cxn modelId="{8F4A5752-5096-416F-9DF1-083F70610632}" type="presParOf" srcId="{1896FE10-5534-420E-A5BA-D2A67C6260E7}" destId="{08B71AC7-48B2-47DD-960B-D20EBA133041}" srcOrd="0" destOrd="0" presId="urn:microsoft.com/office/officeart/2005/8/layout/vList3"/>
    <dgm:cxn modelId="{BEBF7336-185D-4C3D-99AC-44AAB6E8965A}" type="presParOf" srcId="{1896FE10-5534-420E-A5BA-D2A67C6260E7}" destId="{378B13F6-80C0-405E-B823-8102FDB14B1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147C029-EEE0-45B6-A4B6-F45D26E60DE8}" type="doc">
      <dgm:prSet loTypeId="urn:microsoft.com/office/officeart/2005/8/layout/vList3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6525846-06D5-4A40-9D64-18A3E1DB9575}">
      <dgm:prSet custT="1"/>
      <dgm:spPr>
        <a:solidFill>
          <a:srgbClr val="800000"/>
        </a:solidFill>
      </dgm:spPr>
      <dgm:t>
        <a:bodyPr lIns="365760" tIns="91440" rIns="274320" bIns="91440" anchor="ctr" anchorCtr="0"/>
        <a:lstStyle/>
        <a:p>
          <a:pPr algn="l" rtl="0"/>
          <a:r>
            <a:rPr lang="it-IT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Top </a:t>
          </a:r>
          <a:r>
            <a:rPr lang="it-IT" sz="16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view</a:t>
          </a:r>
          <a:r>
            <a:rPr lang="it-IT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:</a:t>
          </a:r>
          <a:r>
            <a:rPr lang="it-IT" sz="1600" i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fibers</a:t>
          </a:r>
          <a:r>
            <a:rPr lang="it-IT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accumulate in </a:t>
          </a:r>
          <a:r>
            <a:rPr lang="it-IT" sz="16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near-wall</a:t>
          </a:r>
          <a:r>
            <a:rPr lang="it-IT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fluid</a:t>
          </a:r>
          <a:r>
            <a:rPr lang="it-IT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Low-Speed</a:t>
          </a:r>
          <a:r>
            <a:rPr lang="it-IT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Streaks</a:t>
          </a:r>
          <a:r>
            <a:rPr lang="it-IT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(LSS)</a:t>
          </a:r>
          <a:endParaRPr lang="it-IT" sz="1600" b="1" i="1" u="sng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415DCEA3-21A9-4F91-A053-F00A187087BE}" type="parTrans" cxnId="{D9254F82-C4D4-41C2-A58A-1909B5A1A906}">
      <dgm:prSet/>
      <dgm:spPr/>
      <dgm:t>
        <a:bodyPr/>
        <a:lstStyle/>
        <a:p>
          <a:endParaRPr lang="it-IT"/>
        </a:p>
      </dgm:t>
    </dgm:pt>
    <dgm:pt modelId="{FC0BB179-077D-48E9-8B21-B43CABEEE682}" type="sibTrans" cxnId="{D9254F82-C4D4-41C2-A58A-1909B5A1A906}">
      <dgm:prSet/>
      <dgm:spPr/>
      <dgm:t>
        <a:bodyPr/>
        <a:lstStyle/>
        <a:p>
          <a:endParaRPr lang="it-IT"/>
        </a:p>
      </dgm:t>
    </dgm:pt>
    <dgm:pt modelId="{DEA6793A-453F-4CE0-8CEA-0105DB8198B8}" type="pres">
      <dgm:prSet presAssocID="{8147C029-EEE0-45B6-A4B6-F45D26E60DE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896FE10-5534-420E-A5BA-D2A67C6260E7}" type="pres">
      <dgm:prSet presAssocID="{46525846-06D5-4A40-9D64-18A3E1DB9575}" presName="composite" presStyleCnt="0"/>
      <dgm:spPr/>
    </dgm:pt>
    <dgm:pt modelId="{08B71AC7-48B2-47DD-960B-D20EBA133041}" type="pres">
      <dgm:prSet presAssocID="{46525846-06D5-4A40-9D64-18A3E1DB9575}" presName="imgShp" presStyleLbl="fgImgPlace1" presStyleIdx="0" presStyleCnt="1" custScaleX="64731" custScaleY="62108" custLinFactX="-100000" custLinFactNeighborX="-116976"/>
      <dgm:spPr/>
    </dgm:pt>
    <dgm:pt modelId="{378B13F6-80C0-405E-B823-8102FDB14B17}" type="pres">
      <dgm:prSet presAssocID="{46525846-06D5-4A40-9D64-18A3E1DB9575}" presName="txShp" presStyleLbl="node1" presStyleIdx="0" presStyleCnt="1" custScaleX="137228" custLinFactNeighborX="-4818" custLinFactNeighborY="-1111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9254F82-C4D4-41C2-A58A-1909B5A1A906}" srcId="{8147C029-EEE0-45B6-A4B6-F45D26E60DE8}" destId="{46525846-06D5-4A40-9D64-18A3E1DB9575}" srcOrd="0" destOrd="0" parTransId="{415DCEA3-21A9-4F91-A053-F00A187087BE}" sibTransId="{FC0BB179-077D-48E9-8B21-B43CABEEE682}"/>
    <dgm:cxn modelId="{6CD0CB2D-D7CB-4FCA-B30A-5495C16B06F6}" type="presOf" srcId="{8147C029-EEE0-45B6-A4B6-F45D26E60DE8}" destId="{DEA6793A-453F-4CE0-8CEA-0105DB8198B8}" srcOrd="0" destOrd="0" presId="urn:microsoft.com/office/officeart/2005/8/layout/vList3"/>
    <dgm:cxn modelId="{3442DD0D-B997-4BAE-ACD1-2213BFEC4505}" type="presOf" srcId="{46525846-06D5-4A40-9D64-18A3E1DB9575}" destId="{378B13F6-80C0-405E-B823-8102FDB14B17}" srcOrd="0" destOrd="0" presId="urn:microsoft.com/office/officeart/2005/8/layout/vList3"/>
    <dgm:cxn modelId="{BFC0EACC-0761-468B-97E0-E6436EC2F083}" type="presParOf" srcId="{DEA6793A-453F-4CE0-8CEA-0105DB8198B8}" destId="{1896FE10-5534-420E-A5BA-D2A67C6260E7}" srcOrd="0" destOrd="0" presId="urn:microsoft.com/office/officeart/2005/8/layout/vList3"/>
    <dgm:cxn modelId="{1B0C90FF-79EB-46B9-AE3C-8FB774B8F729}" type="presParOf" srcId="{1896FE10-5534-420E-A5BA-D2A67C6260E7}" destId="{08B71AC7-48B2-47DD-960B-D20EBA133041}" srcOrd="0" destOrd="0" presId="urn:microsoft.com/office/officeart/2005/8/layout/vList3"/>
    <dgm:cxn modelId="{207A2160-3A0E-481D-834E-AEDFD3EB99A3}" type="presParOf" srcId="{1896FE10-5534-420E-A5BA-D2A67C6260E7}" destId="{378B13F6-80C0-405E-B823-8102FDB14B1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147C029-EEE0-45B6-A4B6-F45D26E60DE8}" type="doc">
      <dgm:prSet loTypeId="urn:microsoft.com/office/officeart/2005/8/layout/vList3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1AACBB7-17B3-4FE6-968B-8EABC4AEC871}">
      <dgm:prSet custT="1"/>
      <dgm:spPr>
        <a:solidFill>
          <a:srgbClr val="800000"/>
        </a:solidFill>
      </dgm:spPr>
      <dgm:t>
        <a:bodyPr lIns="365760" tIns="91440" rIns="274320" bIns="91440" anchor="ctr" anchorCtr="0"/>
        <a:lstStyle/>
        <a:p>
          <a:pPr algn="l" rtl="0"/>
          <a:r>
            <a:rPr lang="it-IT" sz="1600" i="0" u="none" dirty="0" smtClean="0">
              <a:latin typeface="Verdana" pitchFamily="34" charset="0"/>
              <a:ea typeface="Verdana" pitchFamily="34" charset="0"/>
              <a:cs typeface="Verdana" pitchFamily="34" charset="0"/>
            </a:rPr>
            <a:t>The </a:t>
          </a:r>
          <a:r>
            <a:rPr lang="it-IT" sz="1600" i="0" u="none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influence</a:t>
          </a:r>
          <a:r>
            <a:rPr lang="it-IT" sz="1600" i="0" u="none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i="0" u="none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of</a:t>
          </a:r>
          <a:r>
            <a:rPr lang="it-IT" sz="1600" i="0" u="none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l-GR" sz="1600" i="1" u="none" dirty="0" smtClean="0">
              <a:latin typeface="Verdana" pitchFamily="34" charset="0"/>
              <a:ea typeface="Verdana" pitchFamily="34" charset="0"/>
              <a:cs typeface="Verdana" pitchFamily="34" charset="0"/>
            </a:rPr>
            <a:t>λ</a:t>
          </a:r>
          <a:r>
            <a:rPr lang="it-IT" sz="1600" i="1" u="none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i="0" u="none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is</a:t>
          </a:r>
          <a:r>
            <a:rPr lang="it-IT" sz="1600" i="0" u="none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i="0" u="none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not</a:t>
          </a:r>
          <a:r>
            <a:rPr lang="it-IT" sz="1600" i="0" u="none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i="0" u="none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dramatic</a:t>
          </a:r>
          <a:r>
            <a:rPr lang="it-IT" sz="1600" i="0" u="none" dirty="0" smtClean="0">
              <a:latin typeface="Verdana" pitchFamily="34" charset="0"/>
              <a:ea typeface="Verdana" pitchFamily="34" charset="0"/>
              <a:cs typeface="Verdana" pitchFamily="34" charset="0"/>
            </a:rPr>
            <a:t>: </a:t>
          </a:r>
          <a:r>
            <a:rPr lang="it-IT" sz="1600" i="0" u="none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only</a:t>
          </a:r>
          <a:r>
            <a:rPr lang="it-IT" sz="1600" i="0" u="none" dirty="0" smtClean="0">
              <a:latin typeface="Verdana" pitchFamily="34" charset="0"/>
              <a:ea typeface="Verdana" pitchFamily="34" charset="0"/>
              <a:cs typeface="Verdana" pitchFamily="34" charset="0"/>
            </a:rPr>
            <a:t> a </a:t>
          </a:r>
          <a:r>
            <a:rPr lang="it-IT" sz="1600" i="0" u="none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change</a:t>
          </a:r>
          <a:r>
            <a:rPr lang="it-IT" sz="1600" i="0" u="none" dirty="0" smtClean="0">
              <a:latin typeface="Verdana" pitchFamily="34" charset="0"/>
              <a:ea typeface="Verdana" pitchFamily="34" charset="0"/>
              <a:cs typeface="Verdana" pitchFamily="34" charset="0"/>
            </a:rPr>
            <a:t> in the</a:t>
          </a:r>
        </a:p>
        <a:p>
          <a:pPr algn="l" rtl="0"/>
          <a:r>
            <a:rPr lang="it-IT" sz="1600" i="0" u="none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peak</a:t>
          </a:r>
          <a:r>
            <a:rPr lang="it-IT" sz="1600" i="0" u="none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i="0" u="none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values</a:t>
          </a:r>
          <a:r>
            <a:rPr lang="it-IT" sz="1600" i="0" u="none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i="0" u="none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is</a:t>
          </a:r>
          <a:r>
            <a:rPr lang="it-IT" sz="1600" i="0" u="none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i="0" u="none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observed</a:t>
          </a:r>
          <a:r>
            <a:rPr lang="it-IT" sz="1600" i="0" u="none" dirty="0" smtClean="0">
              <a:latin typeface="Verdana" pitchFamily="34" charset="0"/>
              <a:ea typeface="Verdana" pitchFamily="34" charset="0"/>
              <a:cs typeface="Verdana" pitchFamily="34" charset="0"/>
            </a:rPr>
            <a:t> (no PDF </a:t>
          </a:r>
          <a:r>
            <a:rPr lang="it-IT" sz="1600" i="0" u="none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shape</a:t>
          </a:r>
          <a:r>
            <a:rPr lang="it-IT" sz="1600" i="0" u="none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i="0" u="none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change</a:t>
          </a:r>
          <a:r>
            <a:rPr lang="it-IT" sz="1600" i="0" u="none" dirty="0" smtClean="0">
              <a:latin typeface="Verdana" pitchFamily="34" charset="0"/>
              <a:ea typeface="Verdana" pitchFamily="34" charset="0"/>
              <a:cs typeface="Verdana" pitchFamily="34" charset="0"/>
            </a:rPr>
            <a:t>)</a:t>
          </a:r>
          <a:endParaRPr lang="it-IT" sz="1600" i="1" u="none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389B0F5D-4941-4DA1-BE2E-2BD14874C087}" type="parTrans" cxnId="{0B57A958-15D4-45FD-B9CA-FF707705F2B4}">
      <dgm:prSet/>
      <dgm:spPr/>
      <dgm:t>
        <a:bodyPr/>
        <a:lstStyle/>
        <a:p>
          <a:endParaRPr lang="it-IT"/>
        </a:p>
      </dgm:t>
    </dgm:pt>
    <dgm:pt modelId="{93B84256-DDCB-44E1-AAB9-E3B33E58E812}" type="sibTrans" cxnId="{0B57A958-15D4-45FD-B9CA-FF707705F2B4}">
      <dgm:prSet/>
      <dgm:spPr/>
      <dgm:t>
        <a:bodyPr/>
        <a:lstStyle/>
        <a:p>
          <a:endParaRPr lang="it-IT"/>
        </a:p>
      </dgm:t>
    </dgm:pt>
    <dgm:pt modelId="{DEA6793A-453F-4CE0-8CEA-0105DB8198B8}" type="pres">
      <dgm:prSet presAssocID="{8147C029-EEE0-45B6-A4B6-F45D26E60DE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CE1C5D4-B67B-4479-9CB5-4F4A5E6FBEC7}" type="pres">
      <dgm:prSet presAssocID="{81AACBB7-17B3-4FE6-968B-8EABC4AEC871}" presName="composite" presStyleCnt="0"/>
      <dgm:spPr/>
    </dgm:pt>
    <dgm:pt modelId="{EC652FF7-ED0D-48E3-A127-2F87D351B15A}" type="pres">
      <dgm:prSet presAssocID="{81AACBB7-17B3-4FE6-968B-8EABC4AEC871}" presName="imgShp" presStyleLbl="fgImgPlace1" presStyleIdx="0" presStyleCnt="1" custScaleX="76781" custScaleY="71415"/>
      <dgm:spPr/>
    </dgm:pt>
    <dgm:pt modelId="{C8E213B0-8CE0-4463-A4E8-BBDDEAA26F28}" type="pres">
      <dgm:prSet presAssocID="{81AACBB7-17B3-4FE6-968B-8EABC4AEC871}" presName="txShp" presStyleLbl="node1" presStyleIdx="0" presStyleCnt="1" custScaleX="10718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C9F711F-DE0E-4B41-9B48-3B845B41B6D1}" type="presOf" srcId="{81AACBB7-17B3-4FE6-968B-8EABC4AEC871}" destId="{C8E213B0-8CE0-4463-A4E8-BBDDEAA26F28}" srcOrd="0" destOrd="0" presId="urn:microsoft.com/office/officeart/2005/8/layout/vList3"/>
    <dgm:cxn modelId="{12E4A200-2FAC-471C-840A-7C51D464BF96}" type="presOf" srcId="{8147C029-EEE0-45B6-A4B6-F45D26E60DE8}" destId="{DEA6793A-453F-4CE0-8CEA-0105DB8198B8}" srcOrd="0" destOrd="0" presId="urn:microsoft.com/office/officeart/2005/8/layout/vList3"/>
    <dgm:cxn modelId="{0B57A958-15D4-45FD-B9CA-FF707705F2B4}" srcId="{8147C029-EEE0-45B6-A4B6-F45D26E60DE8}" destId="{81AACBB7-17B3-4FE6-968B-8EABC4AEC871}" srcOrd="0" destOrd="0" parTransId="{389B0F5D-4941-4DA1-BE2E-2BD14874C087}" sibTransId="{93B84256-DDCB-44E1-AAB9-E3B33E58E812}"/>
    <dgm:cxn modelId="{534221B0-C955-4435-A578-35B2CD9C471B}" type="presParOf" srcId="{DEA6793A-453F-4CE0-8CEA-0105DB8198B8}" destId="{1CE1C5D4-B67B-4479-9CB5-4F4A5E6FBEC7}" srcOrd="0" destOrd="0" presId="urn:microsoft.com/office/officeart/2005/8/layout/vList3"/>
    <dgm:cxn modelId="{E4594F54-0D2E-4A57-A7F0-B3EB177378D1}" type="presParOf" srcId="{1CE1C5D4-B67B-4479-9CB5-4F4A5E6FBEC7}" destId="{EC652FF7-ED0D-48E3-A127-2F87D351B15A}" srcOrd="0" destOrd="0" presId="urn:microsoft.com/office/officeart/2005/8/layout/vList3"/>
    <dgm:cxn modelId="{22C09CD2-A487-4AC7-8E9B-8276F7F0C52D}" type="presParOf" srcId="{1CE1C5D4-B67B-4479-9CB5-4F4A5E6FBEC7}" destId="{C8E213B0-8CE0-4463-A4E8-BBDDEAA26F2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147C029-EEE0-45B6-A4B6-F45D26E60DE8}" type="doc">
      <dgm:prSet loTypeId="urn:microsoft.com/office/officeart/2005/8/layout/vList3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EA6793A-453F-4CE0-8CEA-0105DB8198B8}" type="pres">
      <dgm:prSet presAssocID="{8147C029-EEE0-45B6-A4B6-F45D26E60DE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</dgm:ptLst>
  <dgm:cxnLst>
    <dgm:cxn modelId="{C1962102-A26F-49AD-B455-18146C6D0EF5}" type="presOf" srcId="{8147C029-EEE0-45B6-A4B6-F45D26E60DE8}" destId="{DEA6793A-453F-4CE0-8CEA-0105DB8198B8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147C029-EEE0-45B6-A4B6-F45D26E60DE8}" type="doc">
      <dgm:prSet loTypeId="urn:microsoft.com/office/officeart/2005/8/layout/vList3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1AACBB7-17B3-4FE6-968B-8EABC4AEC871}">
      <dgm:prSet custT="1"/>
      <dgm:spPr>
        <a:solidFill>
          <a:srgbClr val="800000"/>
        </a:solidFill>
      </dgm:spPr>
      <dgm:t>
        <a:bodyPr lIns="365760" tIns="91440" rIns="274320" bIns="91440" anchor="ctr" anchorCtr="0"/>
        <a:lstStyle/>
        <a:p>
          <a:pPr algn="l" rtl="0"/>
          <a:r>
            <a:rPr lang="it-IT" sz="1600" i="0" u="none" dirty="0" smtClean="0">
              <a:latin typeface="Verdana" pitchFamily="34" charset="0"/>
              <a:ea typeface="Verdana" pitchFamily="34" charset="0"/>
              <a:cs typeface="Verdana" pitchFamily="34" charset="0"/>
            </a:rPr>
            <a:t>  </a:t>
          </a:r>
          <a:r>
            <a:rPr lang="it-IT" sz="1600" i="0" u="none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Significant</a:t>
          </a:r>
          <a:r>
            <a:rPr lang="it-IT" sz="1600" i="0" u="none" dirty="0" smtClean="0">
              <a:latin typeface="Verdana" pitchFamily="34" charset="0"/>
              <a:ea typeface="Verdana" pitchFamily="34" charset="0"/>
              <a:cs typeface="Verdana" pitchFamily="34" charset="0"/>
            </a:rPr>
            <a:t> PDF </a:t>
          </a:r>
          <a:r>
            <a:rPr lang="it-IT" sz="1600" i="0" u="none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shape</a:t>
          </a:r>
          <a:r>
            <a:rPr lang="it-IT" sz="1600" i="0" u="none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i="0" u="none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change</a:t>
          </a:r>
          <a:r>
            <a:rPr lang="it-IT" sz="1600" i="0" u="none" dirty="0" smtClean="0">
              <a:latin typeface="Verdana" pitchFamily="34" charset="0"/>
              <a:ea typeface="Verdana" pitchFamily="34" charset="0"/>
              <a:cs typeface="Verdana" pitchFamily="34" charset="0"/>
            </a:rPr>
            <a:t> with curve “</a:t>
          </a:r>
          <a:r>
            <a:rPr lang="it-IT" sz="1600" i="0" u="none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inversion</a:t>
          </a:r>
          <a:r>
            <a:rPr lang="it-IT" sz="1600" i="0" u="none" dirty="0" smtClean="0">
              <a:latin typeface="Verdana" pitchFamily="34" charset="0"/>
              <a:ea typeface="Verdana" pitchFamily="34" charset="0"/>
              <a:cs typeface="Verdana" pitchFamily="34" charset="0"/>
            </a:rPr>
            <a:t>”   </a:t>
          </a:r>
        </a:p>
        <a:p>
          <a:pPr algn="l" rtl="0"/>
          <a:r>
            <a:rPr lang="it-IT" sz="1600" i="0" u="none" dirty="0" smtClean="0">
              <a:latin typeface="Verdana" pitchFamily="34" charset="0"/>
              <a:ea typeface="Verdana" pitchFamily="34" charset="0"/>
              <a:cs typeface="Verdana" pitchFamily="34" charset="0"/>
            </a:rPr>
            <a:t>  </a:t>
          </a:r>
          <a:r>
            <a:rPr lang="it-IT" sz="1600" i="0" u="none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between</a:t>
          </a:r>
          <a:r>
            <a:rPr lang="it-IT" sz="1600" i="0" u="none" dirty="0" smtClean="0">
              <a:latin typeface="Verdana" pitchFamily="34" charset="0"/>
              <a:ea typeface="Verdana" pitchFamily="34" charset="0"/>
              <a:cs typeface="Verdana" pitchFamily="34" charset="0"/>
            </a:rPr>
            <a:t> St=5 and St=30 </a:t>
          </a:r>
          <a:endParaRPr lang="it-IT" sz="1600" i="1" u="none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389B0F5D-4941-4DA1-BE2E-2BD14874C087}" type="parTrans" cxnId="{0B57A958-15D4-45FD-B9CA-FF707705F2B4}">
      <dgm:prSet/>
      <dgm:spPr/>
      <dgm:t>
        <a:bodyPr/>
        <a:lstStyle/>
        <a:p>
          <a:endParaRPr lang="it-IT"/>
        </a:p>
      </dgm:t>
    </dgm:pt>
    <dgm:pt modelId="{93B84256-DDCB-44E1-AAB9-E3B33E58E812}" type="sibTrans" cxnId="{0B57A958-15D4-45FD-B9CA-FF707705F2B4}">
      <dgm:prSet/>
      <dgm:spPr/>
      <dgm:t>
        <a:bodyPr/>
        <a:lstStyle/>
        <a:p>
          <a:endParaRPr lang="it-IT"/>
        </a:p>
      </dgm:t>
    </dgm:pt>
    <dgm:pt modelId="{DEA6793A-453F-4CE0-8CEA-0105DB8198B8}" type="pres">
      <dgm:prSet presAssocID="{8147C029-EEE0-45B6-A4B6-F45D26E60DE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CE1C5D4-B67B-4479-9CB5-4F4A5E6FBEC7}" type="pres">
      <dgm:prSet presAssocID="{81AACBB7-17B3-4FE6-968B-8EABC4AEC871}" presName="composite" presStyleCnt="0"/>
      <dgm:spPr/>
    </dgm:pt>
    <dgm:pt modelId="{EC652FF7-ED0D-48E3-A127-2F87D351B15A}" type="pres">
      <dgm:prSet presAssocID="{81AACBB7-17B3-4FE6-968B-8EABC4AEC871}" presName="imgShp" presStyleLbl="fgImgPlace1" presStyleIdx="0" presStyleCnt="1" custScaleX="76781" custScaleY="71415"/>
      <dgm:spPr/>
    </dgm:pt>
    <dgm:pt modelId="{C8E213B0-8CE0-4463-A4E8-BBDDEAA26F28}" type="pres">
      <dgm:prSet presAssocID="{81AACBB7-17B3-4FE6-968B-8EABC4AEC871}" presName="txShp" presStyleLbl="node1" presStyleIdx="0" presStyleCnt="1" custScaleX="10718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9090C22-6FD2-4F3F-9E83-600F32FBDE7D}" type="presOf" srcId="{8147C029-EEE0-45B6-A4B6-F45D26E60DE8}" destId="{DEA6793A-453F-4CE0-8CEA-0105DB8198B8}" srcOrd="0" destOrd="0" presId="urn:microsoft.com/office/officeart/2005/8/layout/vList3"/>
    <dgm:cxn modelId="{2959AFE1-C768-4520-B625-8BAAB12AEDD7}" type="presOf" srcId="{81AACBB7-17B3-4FE6-968B-8EABC4AEC871}" destId="{C8E213B0-8CE0-4463-A4E8-BBDDEAA26F28}" srcOrd="0" destOrd="0" presId="urn:microsoft.com/office/officeart/2005/8/layout/vList3"/>
    <dgm:cxn modelId="{0B57A958-15D4-45FD-B9CA-FF707705F2B4}" srcId="{8147C029-EEE0-45B6-A4B6-F45D26E60DE8}" destId="{81AACBB7-17B3-4FE6-968B-8EABC4AEC871}" srcOrd="0" destOrd="0" parTransId="{389B0F5D-4941-4DA1-BE2E-2BD14874C087}" sibTransId="{93B84256-DDCB-44E1-AAB9-E3B33E58E812}"/>
    <dgm:cxn modelId="{CD35C2FC-33DB-4C42-9031-C2E43BAF97E1}" type="presParOf" srcId="{DEA6793A-453F-4CE0-8CEA-0105DB8198B8}" destId="{1CE1C5D4-B67B-4479-9CB5-4F4A5E6FBEC7}" srcOrd="0" destOrd="0" presId="urn:microsoft.com/office/officeart/2005/8/layout/vList3"/>
    <dgm:cxn modelId="{8CFAFFB5-1378-4851-9A72-588DA210EB19}" type="presParOf" srcId="{1CE1C5D4-B67B-4479-9CB5-4F4A5E6FBEC7}" destId="{EC652FF7-ED0D-48E3-A127-2F87D351B15A}" srcOrd="0" destOrd="0" presId="urn:microsoft.com/office/officeart/2005/8/layout/vList3"/>
    <dgm:cxn modelId="{D61B8FE7-08F3-46FC-B78B-D94C218D1E5E}" type="presParOf" srcId="{1CE1C5D4-B67B-4479-9CB5-4F4A5E6FBEC7}" destId="{C8E213B0-8CE0-4463-A4E8-BBDDEAA26F2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147C029-EEE0-45B6-A4B6-F45D26E60DE8}" type="doc">
      <dgm:prSet loTypeId="urn:microsoft.com/office/officeart/2005/8/layout/vList3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6525846-06D5-4A40-9D64-18A3E1DB9575}">
      <dgm:prSet custT="1"/>
      <dgm:spPr>
        <a:solidFill>
          <a:srgbClr val="800000"/>
        </a:solidFill>
      </dgm:spPr>
      <dgm:t>
        <a:bodyPr lIns="365760" tIns="91440" rIns="182880" bIns="91440" anchor="ctr" anchorCtr="0"/>
        <a:lstStyle/>
        <a:p>
          <a:pPr algn="l" rtl="0"/>
          <a:r>
            <a:rPr lang="en-US" sz="1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Slip velocity is a useful measure of fibers-turbulence interaction in wall-bounded flows: its statistical characterization provides useful indications for modeling turbulent fiber dispersion</a:t>
          </a:r>
          <a:endParaRPr lang="it-IT" sz="14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415DCEA3-21A9-4F91-A053-F00A187087BE}" type="parTrans" cxnId="{D9254F82-C4D4-41C2-A58A-1909B5A1A906}">
      <dgm:prSet/>
      <dgm:spPr/>
      <dgm:t>
        <a:bodyPr/>
        <a:lstStyle/>
        <a:p>
          <a:endParaRPr lang="it-IT"/>
        </a:p>
      </dgm:t>
    </dgm:pt>
    <dgm:pt modelId="{FC0BB179-077D-48E9-8B21-B43CABEEE682}" type="sibTrans" cxnId="{D9254F82-C4D4-41C2-A58A-1909B5A1A906}">
      <dgm:prSet/>
      <dgm:spPr/>
      <dgm:t>
        <a:bodyPr/>
        <a:lstStyle/>
        <a:p>
          <a:endParaRPr lang="it-IT"/>
        </a:p>
      </dgm:t>
    </dgm:pt>
    <dgm:pt modelId="{FCBF4AEB-2482-4704-A056-F8EF2A9786F5}">
      <dgm:prSet custT="1"/>
      <dgm:spPr>
        <a:solidFill>
          <a:srgbClr val="800000"/>
        </a:solidFill>
      </dgm:spPr>
      <dgm:t>
        <a:bodyPr lIns="457200" tIns="91440" rIns="274320" bIns="91440" anchor="ctr" anchorCtr="0"/>
        <a:lstStyle/>
        <a:p>
          <a:pPr algn="l" rtl="0"/>
          <a:r>
            <a:rPr lang="it-IT" sz="1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RMS </a:t>
          </a:r>
          <a:r>
            <a:rPr lang="en-US" sz="1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exceeds the corresponding mean value by roughly 3 to 5 times: </a:t>
          </a:r>
          <a:r>
            <a:rPr lang="it-IT" sz="1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the </a:t>
          </a:r>
          <a:r>
            <a:rPr lang="en-US" sz="1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instantaneous slip velocity may thus frequently change sign</a:t>
          </a:r>
          <a:endParaRPr lang="it-IT" sz="1400" b="1" i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F35A062A-673A-451D-809E-68D2BBBF94D6}" type="parTrans" cxnId="{D3891318-6D0B-461C-8284-89443B94A3FB}">
      <dgm:prSet/>
      <dgm:spPr/>
      <dgm:t>
        <a:bodyPr/>
        <a:lstStyle/>
        <a:p>
          <a:endParaRPr lang="it-IT"/>
        </a:p>
      </dgm:t>
    </dgm:pt>
    <dgm:pt modelId="{108B59BC-19FD-4939-BB0C-ECD7A35C69C7}" type="sibTrans" cxnId="{D3891318-6D0B-461C-8284-89443B94A3FB}">
      <dgm:prSet/>
      <dgm:spPr/>
      <dgm:t>
        <a:bodyPr/>
        <a:lstStyle/>
        <a:p>
          <a:endParaRPr lang="it-IT"/>
        </a:p>
      </dgm:t>
    </dgm:pt>
    <dgm:pt modelId="{BCBF32A0-6C1D-4955-9770-B780688F7599}">
      <dgm:prSet custT="1"/>
      <dgm:spPr>
        <a:solidFill>
          <a:srgbClr val="800000"/>
        </a:solidFill>
      </dgm:spPr>
      <dgm:t>
        <a:bodyPr lIns="457200" tIns="91440" rIns="274320" bIns="91440" anchor="ctr" anchorCtr="0"/>
        <a:lstStyle/>
        <a:p>
          <a:pPr algn="l" rtl="0"/>
          <a:r>
            <a:rPr lang="it-IT" sz="1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Slip </a:t>
          </a:r>
          <a:r>
            <a:rPr lang="it-IT" sz="1400" b="1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velocity</a:t>
          </a:r>
          <a:r>
            <a:rPr lang="it-IT" sz="1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400" b="1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statistics</a:t>
          </a:r>
          <a:r>
            <a:rPr lang="it-IT" sz="1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400" b="1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depend</a:t>
          </a:r>
          <a:r>
            <a:rPr lang="it-IT" sz="1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400" b="1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both</a:t>
          </a:r>
          <a:r>
            <a:rPr lang="it-IT" sz="1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 on </a:t>
          </a:r>
          <a:r>
            <a:rPr lang="it-IT" sz="1400" b="1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fiber</a:t>
          </a:r>
          <a:r>
            <a:rPr lang="it-IT" sz="1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400" b="1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elongation</a:t>
          </a:r>
          <a:r>
            <a:rPr lang="it-IT" sz="1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 (</a:t>
          </a:r>
          <a:r>
            <a:rPr lang="it-IT" sz="1400" b="1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quantitatively</a:t>
          </a:r>
          <a:r>
            <a:rPr lang="it-IT" sz="1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) and </a:t>
          </a:r>
          <a:r>
            <a:rPr lang="it-IT" sz="1400" b="1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fiber</a:t>
          </a:r>
          <a:r>
            <a:rPr lang="it-IT" sz="1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400" b="1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inertia</a:t>
          </a:r>
          <a:r>
            <a:rPr lang="it-IT" sz="1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 (</a:t>
          </a:r>
          <a:r>
            <a:rPr lang="it-IT" sz="1400" b="1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also</a:t>
          </a:r>
          <a:r>
            <a:rPr lang="it-IT" sz="1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400" b="1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qualitatively</a:t>
          </a:r>
          <a:r>
            <a:rPr lang="it-IT" sz="1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!)</a:t>
          </a:r>
          <a:endParaRPr lang="it-IT" sz="14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0744D2D7-38F7-434E-8DE7-246C10A30BFE}" type="sibTrans" cxnId="{E94B1A43-5758-418A-A929-760E49EBB7EF}">
      <dgm:prSet/>
      <dgm:spPr/>
      <dgm:t>
        <a:bodyPr/>
        <a:lstStyle/>
        <a:p>
          <a:endParaRPr lang="it-IT"/>
        </a:p>
      </dgm:t>
    </dgm:pt>
    <dgm:pt modelId="{32794A8D-CB80-44DC-BE2D-61D4715FB8D0}" type="parTrans" cxnId="{E94B1A43-5758-418A-A929-760E49EBB7EF}">
      <dgm:prSet/>
      <dgm:spPr/>
      <dgm:t>
        <a:bodyPr/>
        <a:lstStyle/>
        <a:p>
          <a:endParaRPr lang="it-IT"/>
        </a:p>
      </dgm:t>
    </dgm:pt>
    <dgm:pt modelId="{DEA6793A-453F-4CE0-8CEA-0105DB8198B8}" type="pres">
      <dgm:prSet presAssocID="{8147C029-EEE0-45B6-A4B6-F45D26E60DE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896FE10-5534-420E-A5BA-D2A67C6260E7}" type="pres">
      <dgm:prSet presAssocID="{46525846-06D5-4A40-9D64-18A3E1DB9575}" presName="composite" presStyleCnt="0"/>
      <dgm:spPr/>
    </dgm:pt>
    <dgm:pt modelId="{08B71AC7-48B2-47DD-960B-D20EBA133041}" type="pres">
      <dgm:prSet presAssocID="{46525846-06D5-4A40-9D64-18A3E1DB9575}" presName="imgShp" presStyleLbl="fgImgPlace1" presStyleIdx="0" presStyleCnt="3" custScaleX="64731" custScaleY="62108" custLinFactNeighborX="-85537"/>
      <dgm:spPr/>
    </dgm:pt>
    <dgm:pt modelId="{378B13F6-80C0-405E-B823-8102FDB14B17}" type="pres">
      <dgm:prSet presAssocID="{46525846-06D5-4A40-9D64-18A3E1DB9575}" presName="txShp" presStyleLbl="node1" presStyleIdx="0" presStyleCnt="3" custScaleX="121261" custScaleY="106496" custLinFactNeighborY="-1014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A3DA70A-5D5B-4377-9D11-E1E3AE9CA5D1}" type="pres">
      <dgm:prSet presAssocID="{FC0BB179-077D-48E9-8B21-B43CABEEE682}" presName="spacing" presStyleCnt="0"/>
      <dgm:spPr/>
    </dgm:pt>
    <dgm:pt modelId="{AF39249E-137D-4D0E-9FB2-5A2CD8DCF36F}" type="pres">
      <dgm:prSet presAssocID="{BCBF32A0-6C1D-4955-9770-B780688F7599}" presName="composite" presStyleCnt="0"/>
      <dgm:spPr/>
    </dgm:pt>
    <dgm:pt modelId="{F832AA4C-7CCA-43A4-B8DC-5CE934D741B5}" type="pres">
      <dgm:prSet presAssocID="{BCBF32A0-6C1D-4955-9770-B780688F7599}" presName="imgShp" presStyleLbl="fgImgPlace1" presStyleIdx="1" presStyleCnt="3" custScaleX="64731" custScaleY="62108" custLinFactNeighborX="-85537" custLinFactNeighborY="-10036"/>
      <dgm:spPr/>
    </dgm:pt>
    <dgm:pt modelId="{DA74C36B-E2E7-45C7-89D6-33ED9A7B8E5F}" type="pres">
      <dgm:prSet presAssocID="{BCBF32A0-6C1D-4955-9770-B780688F7599}" presName="txShp" presStyleLbl="node1" presStyleIdx="1" presStyleCnt="3" custScaleX="121261" custLinFactNeighborY="-899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B66D068-E349-4284-AA78-3067BB4594E4}" type="pres">
      <dgm:prSet presAssocID="{0744D2D7-38F7-434E-8DE7-246C10A30BFE}" presName="spacing" presStyleCnt="0"/>
      <dgm:spPr/>
    </dgm:pt>
    <dgm:pt modelId="{263F9F32-C23A-4476-AA05-E36AC9655D2D}" type="pres">
      <dgm:prSet presAssocID="{FCBF4AEB-2482-4704-A056-F8EF2A9786F5}" presName="composite" presStyleCnt="0"/>
      <dgm:spPr/>
    </dgm:pt>
    <dgm:pt modelId="{66490E19-CEFB-4459-B17D-47CB681790BA}" type="pres">
      <dgm:prSet presAssocID="{FCBF4AEB-2482-4704-A056-F8EF2A9786F5}" presName="imgShp" presStyleLbl="fgImgPlace1" presStyleIdx="2" presStyleCnt="3" custScaleX="64731" custScaleY="62108" custLinFactNeighborX="-85537" custLinFactNeighborY="-16536"/>
      <dgm:spPr/>
    </dgm:pt>
    <dgm:pt modelId="{AD2E662F-D737-448A-8A57-59159CC61995}" type="pres">
      <dgm:prSet presAssocID="{FCBF4AEB-2482-4704-A056-F8EF2A9786F5}" presName="txShp" presStyleLbl="node1" presStyleIdx="2" presStyleCnt="3" custScaleX="122203" custLinFactNeighborX="-471" custLinFactNeighborY="-1938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96DC199-0E7B-4860-95C5-C4B08AAE2B70}" type="presOf" srcId="{BCBF32A0-6C1D-4955-9770-B780688F7599}" destId="{DA74C36B-E2E7-45C7-89D6-33ED9A7B8E5F}" srcOrd="0" destOrd="0" presId="urn:microsoft.com/office/officeart/2005/8/layout/vList3"/>
    <dgm:cxn modelId="{E94B1A43-5758-418A-A929-760E49EBB7EF}" srcId="{8147C029-EEE0-45B6-A4B6-F45D26E60DE8}" destId="{BCBF32A0-6C1D-4955-9770-B780688F7599}" srcOrd="1" destOrd="0" parTransId="{32794A8D-CB80-44DC-BE2D-61D4715FB8D0}" sibTransId="{0744D2D7-38F7-434E-8DE7-246C10A30BFE}"/>
    <dgm:cxn modelId="{D9254F82-C4D4-41C2-A58A-1909B5A1A906}" srcId="{8147C029-EEE0-45B6-A4B6-F45D26E60DE8}" destId="{46525846-06D5-4A40-9D64-18A3E1DB9575}" srcOrd="0" destOrd="0" parTransId="{415DCEA3-21A9-4F91-A053-F00A187087BE}" sibTransId="{FC0BB179-077D-48E9-8B21-B43CABEEE682}"/>
    <dgm:cxn modelId="{EC970340-E26F-417D-8996-6C20409DDE72}" type="presOf" srcId="{FCBF4AEB-2482-4704-A056-F8EF2A9786F5}" destId="{AD2E662F-D737-448A-8A57-59159CC61995}" srcOrd="0" destOrd="0" presId="urn:microsoft.com/office/officeart/2005/8/layout/vList3"/>
    <dgm:cxn modelId="{C760D0F2-7ABB-4C42-9697-CD5B0EBF17B0}" type="presOf" srcId="{8147C029-EEE0-45B6-A4B6-F45D26E60DE8}" destId="{DEA6793A-453F-4CE0-8CEA-0105DB8198B8}" srcOrd="0" destOrd="0" presId="urn:microsoft.com/office/officeart/2005/8/layout/vList3"/>
    <dgm:cxn modelId="{D3891318-6D0B-461C-8284-89443B94A3FB}" srcId="{8147C029-EEE0-45B6-A4B6-F45D26E60DE8}" destId="{FCBF4AEB-2482-4704-A056-F8EF2A9786F5}" srcOrd="2" destOrd="0" parTransId="{F35A062A-673A-451D-809E-68D2BBBF94D6}" sibTransId="{108B59BC-19FD-4939-BB0C-ECD7A35C69C7}"/>
    <dgm:cxn modelId="{4A550811-EA95-446E-B678-EA1071E7E1F4}" type="presOf" srcId="{46525846-06D5-4A40-9D64-18A3E1DB9575}" destId="{378B13F6-80C0-405E-B823-8102FDB14B17}" srcOrd="0" destOrd="0" presId="urn:microsoft.com/office/officeart/2005/8/layout/vList3"/>
    <dgm:cxn modelId="{3FAEC103-C2A8-4E2B-96C5-1E7C1EBD2E9A}" type="presParOf" srcId="{DEA6793A-453F-4CE0-8CEA-0105DB8198B8}" destId="{1896FE10-5534-420E-A5BA-D2A67C6260E7}" srcOrd="0" destOrd="0" presId="urn:microsoft.com/office/officeart/2005/8/layout/vList3"/>
    <dgm:cxn modelId="{6E8CC1A0-565D-4603-82C3-4EEC7E488041}" type="presParOf" srcId="{1896FE10-5534-420E-A5BA-D2A67C6260E7}" destId="{08B71AC7-48B2-47DD-960B-D20EBA133041}" srcOrd="0" destOrd="0" presId="urn:microsoft.com/office/officeart/2005/8/layout/vList3"/>
    <dgm:cxn modelId="{EA497A24-93CF-4F8C-8D38-900E6E9D19C4}" type="presParOf" srcId="{1896FE10-5534-420E-A5BA-D2A67C6260E7}" destId="{378B13F6-80C0-405E-B823-8102FDB14B17}" srcOrd="1" destOrd="0" presId="urn:microsoft.com/office/officeart/2005/8/layout/vList3"/>
    <dgm:cxn modelId="{8146CB91-160D-4312-BBA8-97BF2D3A3BDA}" type="presParOf" srcId="{DEA6793A-453F-4CE0-8CEA-0105DB8198B8}" destId="{5A3DA70A-5D5B-4377-9D11-E1E3AE9CA5D1}" srcOrd="1" destOrd="0" presId="urn:microsoft.com/office/officeart/2005/8/layout/vList3"/>
    <dgm:cxn modelId="{A7B37934-2226-4F95-995F-3EFE85BBC114}" type="presParOf" srcId="{DEA6793A-453F-4CE0-8CEA-0105DB8198B8}" destId="{AF39249E-137D-4D0E-9FB2-5A2CD8DCF36F}" srcOrd="2" destOrd="0" presId="urn:microsoft.com/office/officeart/2005/8/layout/vList3"/>
    <dgm:cxn modelId="{6BE4E078-0953-4DC0-A1A0-3F4F0E395BB8}" type="presParOf" srcId="{AF39249E-137D-4D0E-9FB2-5A2CD8DCF36F}" destId="{F832AA4C-7CCA-43A4-B8DC-5CE934D741B5}" srcOrd="0" destOrd="0" presId="urn:microsoft.com/office/officeart/2005/8/layout/vList3"/>
    <dgm:cxn modelId="{6F2BDF27-85D1-4675-B59E-0F8E18CDED1A}" type="presParOf" srcId="{AF39249E-137D-4D0E-9FB2-5A2CD8DCF36F}" destId="{DA74C36B-E2E7-45C7-89D6-33ED9A7B8E5F}" srcOrd="1" destOrd="0" presId="urn:microsoft.com/office/officeart/2005/8/layout/vList3"/>
    <dgm:cxn modelId="{D602A960-4782-470C-BCF1-10E10D278A41}" type="presParOf" srcId="{DEA6793A-453F-4CE0-8CEA-0105DB8198B8}" destId="{4B66D068-E349-4284-AA78-3067BB4594E4}" srcOrd="3" destOrd="0" presId="urn:microsoft.com/office/officeart/2005/8/layout/vList3"/>
    <dgm:cxn modelId="{4464FE10-DB74-4BE5-A279-1981D0C722AE}" type="presParOf" srcId="{DEA6793A-453F-4CE0-8CEA-0105DB8198B8}" destId="{263F9F32-C23A-4476-AA05-E36AC9655D2D}" srcOrd="4" destOrd="0" presId="urn:microsoft.com/office/officeart/2005/8/layout/vList3"/>
    <dgm:cxn modelId="{21AE1021-FC29-47D4-9216-2AA2BE1B141E}" type="presParOf" srcId="{263F9F32-C23A-4476-AA05-E36AC9655D2D}" destId="{66490E19-CEFB-4459-B17D-47CB681790BA}" srcOrd="0" destOrd="0" presId="urn:microsoft.com/office/officeart/2005/8/layout/vList3"/>
    <dgm:cxn modelId="{86B33991-8BDB-49D4-BF25-3847F356AA88}" type="presParOf" srcId="{263F9F32-C23A-4476-AA05-E36AC9655D2D}" destId="{AD2E662F-D737-448A-8A57-59159CC6199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147C029-EEE0-45B6-A4B6-F45D26E60DE8}" type="doc">
      <dgm:prSet loTypeId="urn:microsoft.com/office/officeart/2005/8/layout/vList3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3EBE031-7EF9-4EDA-8C27-E7CA7FBE608A}">
      <dgm:prSet custT="1"/>
      <dgm:spPr>
        <a:solidFill>
          <a:srgbClr val="00B050"/>
        </a:solidFill>
      </dgm:spPr>
      <dgm:t>
        <a:bodyPr lIns="457200" tIns="91440" rIns="274320" bIns="91440" anchor="ctr" anchorCtr="0"/>
        <a:lstStyle/>
        <a:p>
          <a:pPr algn="l" rtl="0"/>
          <a:r>
            <a:rPr lang="it-IT" sz="1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Simulate more </a:t>
          </a:r>
          <a:r>
            <a:rPr lang="it-IT" sz="1400" b="1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values</a:t>
          </a:r>
          <a:r>
            <a:rPr lang="it-IT" sz="1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 of </a:t>
          </a:r>
          <a:r>
            <a:rPr lang="it-IT" sz="1400" b="1" i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St, </a:t>
          </a:r>
          <a:r>
            <a:rPr lang="el-GR" sz="1400" b="1" i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λ</a:t>
          </a:r>
          <a:r>
            <a:rPr lang="it-IT" sz="1400" b="1" i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400" b="1" i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and</a:t>
          </a:r>
          <a:r>
            <a:rPr lang="it-IT" sz="1400" b="1" i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 Re</a:t>
          </a:r>
          <a:endParaRPr lang="it-IT" sz="1400" b="1" i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8D6BB8EB-3330-4ECB-8202-5754685136DA}" type="parTrans" cxnId="{DF228568-7A24-4EEC-964A-DC8033278E21}">
      <dgm:prSet/>
      <dgm:spPr/>
      <dgm:t>
        <a:bodyPr/>
        <a:lstStyle/>
        <a:p>
          <a:endParaRPr lang="it-IT" b="1"/>
        </a:p>
      </dgm:t>
    </dgm:pt>
    <dgm:pt modelId="{7E3B1EBE-7BF0-4CBA-A9EF-EFE050B69D6C}" type="sibTrans" cxnId="{DF228568-7A24-4EEC-964A-DC8033278E21}">
      <dgm:prSet/>
      <dgm:spPr/>
      <dgm:t>
        <a:bodyPr/>
        <a:lstStyle/>
        <a:p>
          <a:endParaRPr lang="it-IT" b="1"/>
        </a:p>
      </dgm:t>
    </dgm:pt>
    <dgm:pt modelId="{2916F40C-23B6-4B1B-BCF2-F3C270A7FD13}">
      <dgm:prSet custT="1"/>
      <dgm:spPr>
        <a:solidFill>
          <a:srgbClr val="00B050"/>
        </a:solidFill>
      </dgm:spPr>
      <dgm:t>
        <a:bodyPr lIns="457200" tIns="91440" rIns="274320" bIns="91440" anchor="ctr" anchorCtr="0"/>
        <a:lstStyle/>
        <a:p>
          <a:pPr algn="l" rtl="0"/>
          <a:r>
            <a:rPr lang="it-IT" sz="1400" b="1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Evaluate</a:t>
          </a:r>
          <a:r>
            <a:rPr lang="it-IT" sz="1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 slip </a:t>
          </a:r>
          <a:r>
            <a:rPr lang="it-IT" sz="1400" b="1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spin</a:t>
          </a:r>
          <a:r>
            <a:rPr lang="it-IT" sz="1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400" b="1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statistics</a:t>
          </a:r>
          <a:endParaRPr lang="it-IT" sz="14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6E087F92-82A5-4AF5-9B87-FA8B13C4DA74}" type="sibTrans" cxnId="{0D0387E5-F372-4006-91B4-9E3F2E2CD6A5}">
      <dgm:prSet/>
      <dgm:spPr/>
      <dgm:t>
        <a:bodyPr/>
        <a:lstStyle/>
        <a:p>
          <a:endParaRPr lang="it-IT" b="1"/>
        </a:p>
      </dgm:t>
    </dgm:pt>
    <dgm:pt modelId="{4F6A845B-096E-433D-A3DF-3697834ABFFE}" type="parTrans" cxnId="{0D0387E5-F372-4006-91B4-9E3F2E2CD6A5}">
      <dgm:prSet/>
      <dgm:spPr/>
      <dgm:t>
        <a:bodyPr/>
        <a:lstStyle/>
        <a:p>
          <a:endParaRPr lang="it-IT" b="1"/>
        </a:p>
      </dgm:t>
    </dgm:pt>
    <dgm:pt modelId="{DEA6793A-453F-4CE0-8CEA-0105DB8198B8}" type="pres">
      <dgm:prSet presAssocID="{8147C029-EEE0-45B6-A4B6-F45D26E60DE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61FD091-583E-44EE-AE3D-42D2AFD8A349}" type="pres">
      <dgm:prSet presAssocID="{03EBE031-7EF9-4EDA-8C27-E7CA7FBE608A}" presName="composite" presStyleCnt="0"/>
      <dgm:spPr/>
    </dgm:pt>
    <dgm:pt modelId="{24AA1926-E95E-4D4E-AF94-D9B7AFE1F742}" type="pres">
      <dgm:prSet presAssocID="{03EBE031-7EF9-4EDA-8C27-E7CA7FBE608A}" presName="imgShp" presStyleLbl="fgImgPlace1" presStyleIdx="0" presStyleCnt="2" custScaleX="64731" custScaleY="62742" custLinFactNeighborX="-26316"/>
      <dgm:spPr/>
    </dgm:pt>
    <dgm:pt modelId="{7C3261C9-5DF0-43EE-BD0C-4DD072839C5E}" type="pres">
      <dgm:prSet presAssocID="{03EBE031-7EF9-4EDA-8C27-E7CA7FBE608A}" presName="txShp" presStyleLbl="node1" presStyleIdx="0" presStyleCnt="2" custScaleX="107125" custScaleY="73637" custLinFactNeighborX="-1665" custLinFactNeighborY="-11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7567C0C-768A-457E-A6DB-F6F12C4EB0A6}" type="pres">
      <dgm:prSet presAssocID="{7E3B1EBE-7BF0-4CBA-A9EF-EFE050B69D6C}" presName="spacing" presStyleCnt="0"/>
      <dgm:spPr/>
    </dgm:pt>
    <dgm:pt modelId="{BC8D2629-9C00-455C-99CF-AB10B51B64B0}" type="pres">
      <dgm:prSet presAssocID="{2916F40C-23B6-4B1B-BCF2-F3C270A7FD13}" presName="composite" presStyleCnt="0"/>
      <dgm:spPr/>
    </dgm:pt>
    <dgm:pt modelId="{D5FCD1E8-2D76-4D03-B54E-0BADEA94465C}" type="pres">
      <dgm:prSet presAssocID="{2916F40C-23B6-4B1B-BCF2-F3C270A7FD13}" presName="imgShp" presStyleLbl="fgImgPlace1" presStyleIdx="1" presStyleCnt="2" custScaleX="59835" custScaleY="59351" custLinFactNeighborX="-27540" custLinFactNeighborY="-12554"/>
      <dgm:spPr/>
    </dgm:pt>
    <dgm:pt modelId="{7F4E89B1-EB8C-4834-ABE0-434D49FE3FB1}" type="pres">
      <dgm:prSet presAssocID="{2916F40C-23B6-4B1B-BCF2-F3C270A7FD13}" presName="txShp" presStyleLbl="node1" presStyleIdx="1" presStyleCnt="2" custScaleX="107125" custScaleY="70387" custLinFactNeighborX="-1368" custLinFactNeighborY="-1163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D0387E5-F372-4006-91B4-9E3F2E2CD6A5}" srcId="{8147C029-EEE0-45B6-A4B6-F45D26E60DE8}" destId="{2916F40C-23B6-4B1B-BCF2-F3C270A7FD13}" srcOrd="1" destOrd="0" parTransId="{4F6A845B-096E-433D-A3DF-3697834ABFFE}" sibTransId="{6E087F92-82A5-4AF5-9B87-FA8B13C4DA74}"/>
    <dgm:cxn modelId="{2AC40522-8028-47CE-96A4-62C59D7FF99E}" type="presOf" srcId="{8147C029-EEE0-45B6-A4B6-F45D26E60DE8}" destId="{DEA6793A-453F-4CE0-8CEA-0105DB8198B8}" srcOrd="0" destOrd="0" presId="urn:microsoft.com/office/officeart/2005/8/layout/vList3"/>
    <dgm:cxn modelId="{400D77DF-B030-46BC-AB88-7E24D0DFB162}" type="presOf" srcId="{03EBE031-7EF9-4EDA-8C27-E7CA7FBE608A}" destId="{7C3261C9-5DF0-43EE-BD0C-4DD072839C5E}" srcOrd="0" destOrd="0" presId="urn:microsoft.com/office/officeart/2005/8/layout/vList3"/>
    <dgm:cxn modelId="{34C88E9B-F376-4181-8958-A2743DB5360C}" type="presOf" srcId="{2916F40C-23B6-4B1B-BCF2-F3C270A7FD13}" destId="{7F4E89B1-EB8C-4834-ABE0-434D49FE3FB1}" srcOrd="0" destOrd="0" presId="urn:microsoft.com/office/officeart/2005/8/layout/vList3"/>
    <dgm:cxn modelId="{DF228568-7A24-4EEC-964A-DC8033278E21}" srcId="{8147C029-EEE0-45B6-A4B6-F45D26E60DE8}" destId="{03EBE031-7EF9-4EDA-8C27-E7CA7FBE608A}" srcOrd="0" destOrd="0" parTransId="{8D6BB8EB-3330-4ECB-8202-5754685136DA}" sibTransId="{7E3B1EBE-7BF0-4CBA-A9EF-EFE050B69D6C}"/>
    <dgm:cxn modelId="{747CB066-36C7-4276-9E7F-D405E9D1D834}" type="presParOf" srcId="{DEA6793A-453F-4CE0-8CEA-0105DB8198B8}" destId="{861FD091-583E-44EE-AE3D-42D2AFD8A349}" srcOrd="0" destOrd="0" presId="urn:microsoft.com/office/officeart/2005/8/layout/vList3"/>
    <dgm:cxn modelId="{A5B623B9-220C-4806-9D13-A2D1678855E3}" type="presParOf" srcId="{861FD091-583E-44EE-AE3D-42D2AFD8A349}" destId="{24AA1926-E95E-4D4E-AF94-D9B7AFE1F742}" srcOrd="0" destOrd="0" presId="urn:microsoft.com/office/officeart/2005/8/layout/vList3"/>
    <dgm:cxn modelId="{972735CC-0C4F-4A77-A1A6-37111D1E2BA3}" type="presParOf" srcId="{861FD091-583E-44EE-AE3D-42D2AFD8A349}" destId="{7C3261C9-5DF0-43EE-BD0C-4DD072839C5E}" srcOrd="1" destOrd="0" presId="urn:microsoft.com/office/officeart/2005/8/layout/vList3"/>
    <dgm:cxn modelId="{A222FA92-D6C7-4CAB-82B5-E8AEC8101108}" type="presParOf" srcId="{DEA6793A-453F-4CE0-8CEA-0105DB8198B8}" destId="{B7567C0C-768A-457E-A6DB-F6F12C4EB0A6}" srcOrd="1" destOrd="0" presId="urn:microsoft.com/office/officeart/2005/8/layout/vList3"/>
    <dgm:cxn modelId="{0B3C4311-6AD1-4070-85CC-B7C86ADDF7D0}" type="presParOf" srcId="{DEA6793A-453F-4CE0-8CEA-0105DB8198B8}" destId="{BC8D2629-9C00-455C-99CF-AB10B51B64B0}" srcOrd="2" destOrd="0" presId="urn:microsoft.com/office/officeart/2005/8/layout/vList3"/>
    <dgm:cxn modelId="{B099AE02-5E16-4DC5-8C12-557626B0D371}" type="presParOf" srcId="{BC8D2629-9C00-455C-99CF-AB10B51B64B0}" destId="{D5FCD1E8-2D76-4D03-B54E-0BADEA94465C}" srcOrd="0" destOrd="0" presId="urn:microsoft.com/office/officeart/2005/8/layout/vList3"/>
    <dgm:cxn modelId="{E6204BF1-4662-4E51-879C-DB304214BAA6}" type="presParOf" srcId="{BC8D2629-9C00-455C-99CF-AB10B51B64B0}" destId="{7F4E89B1-EB8C-4834-ABE0-434D49FE3FB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1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47C029-EEE0-45B6-A4B6-F45D26E60DE8}" type="doc">
      <dgm:prSet loTypeId="urn:microsoft.com/office/officeart/2005/8/layout/vList3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6525846-06D5-4A40-9D64-18A3E1DB9575}">
      <dgm:prSet custT="1"/>
      <dgm:spPr>
        <a:solidFill>
          <a:srgbClr val="800000"/>
        </a:solidFill>
      </dgm:spPr>
      <dgm:t>
        <a:bodyPr lIns="457200" tIns="91440" rIns="274320" bIns="91440" anchor="ctr" anchorCtr="0"/>
        <a:lstStyle/>
        <a:p>
          <a:pPr algn="l" rtl="0"/>
          <a:r>
            <a:rPr lang="it-IT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DNS of turbulent </a:t>
          </a:r>
          <a:r>
            <a:rPr lang="it-IT" sz="16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channel</a:t>
          </a:r>
          <a:r>
            <a:rPr lang="it-IT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flow @ </a:t>
          </a:r>
          <a:r>
            <a:rPr lang="it-IT" sz="16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Re</a:t>
          </a:r>
          <a:r>
            <a:rPr lang="it-IT" sz="1600" baseline="-25000" dirty="0" err="1" smtClean="0">
              <a:latin typeface="Symbol" pitchFamily="18" charset="2"/>
              <a:ea typeface="Verdana" pitchFamily="34" charset="0"/>
              <a:cs typeface="Verdana" pitchFamily="34" charset="0"/>
            </a:rPr>
            <a:t>t</a:t>
          </a:r>
          <a:r>
            <a:rPr lang="it-IT" sz="16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=u</a:t>
          </a:r>
          <a:r>
            <a:rPr lang="it-IT" sz="1600" baseline="-25000" dirty="0" err="1" smtClean="0">
              <a:latin typeface="Symbol" pitchFamily="18" charset="2"/>
              <a:ea typeface="Verdana" pitchFamily="34" charset="0"/>
              <a:cs typeface="Verdana" pitchFamily="34" charset="0"/>
            </a:rPr>
            <a:t>t</a:t>
          </a:r>
          <a:r>
            <a:rPr lang="it-IT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h/</a:t>
          </a:r>
          <a:r>
            <a:rPr lang="it-IT" sz="1600" dirty="0" smtClean="0">
              <a:latin typeface="Symbol" pitchFamily="18" charset="2"/>
              <a:ea typeface="Verdana" pitchFamily="34" charset="0"/>
              <a:cs typeface="Verdana" pitchFamily="34" charset="0"/>
            </a:rPr>
            <a:t>n</a:t>
          </a:r>
          <a:r>
            <a:rPr lang="it-IT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=</a:t>
          </a:r>
          <a:r>
            <a:rPr lang="it-IT" sz="16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150</a:t>
          </a:r>
          <a:r>
            <a:rPr lang="it-IT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, 180, 300</a:t>
          </a:r>
          <a:endParaRPr lang="it-IT" sz="1600" i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415DCEA3-21A9-4F91-A053-F00A187087BE}" type="parTrans" cxnId="{D9254F82-C4D4-41C2-A58A-1909B5A1A906}">
      <dgm:prSet/>
      <dgm:spPr/>
      <dgm:t>
        <a:bodyPr/>
        <a:lstStyle/>
        <a:p>
          <a:endParaRPr lang="it-IT"/>
        </a:p>
      </dgm:t>
    </dgm:pt>
    <dgm:pt modelId="{FC0BB179-077D-48E9-8B21-B43CABEEE682}" type="sibTrans" cxnId="{D9254F82-C4D4-41C2-A58A-1909B5A1A906}">
      <dgm:prSet/>
      <dgm:spPr/>
      <dgm:t>
        <a:bodyPr/>
        <a:lstStyle/>
        <a:p>
          <a:endParaRPr lang="it-IT"/>
        </a:p>
      </dgm:t>
    </dgm:pt>
    <dgm:pt modelId="{DEA6793A-453F-4CE0-8CEA-0105DB8198B8}" type="pres">
      <dgm:prSet presAssocID="{8147C029-EEE0-45B6-A4B6-F45D26E60DE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896FE10-5534-420E-A5BA-D2A67C6260E7}" type="pres">
      <dgm:prSet presAssocID="{46525846-06D5-4A40-9D64-18A3E1DB9575}" presName="composite" presStyleCnt="0"/>
      <dgm:spPr/>
    </dgm:pt>
    <dgm:pt modelId="{08B71AC7-48B2-47DD-960B-D20EBA133041}" type="pres">
      <dgm:prSet presAssocID="{46525846-06D5-4A40-9D64-18A3E1DB9575}" presName="imgShp" presStyleLbl="fgImgPlace1" presStyleIdx="0" presStyleCnt="1" custScaleX="64731" custScaleY="62108" custLinFactX="-48972" custLinFactNeighborX="-100000" custLinFactNeighborY="-3276"/>
      <dgm:spPr/>
    </dgm:pt>
    <dgm:pt modelId="{378B13F6-80C0-405E-B823-8102FDB14B17}" type="pres">
      <dgm:prSet presAssocID="{46525846-06D5-4A40-9D64-18A3E1DB9575}" presName="txShp" presStyleLbl="node1" presStyleIdx="0" presStyleCnt="1" custScaleX="56579" custLinFactNeighborX="-3942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489644B-7574-43D0-8E89-104AE6324428}" type="presOf" srcId="{46525846-06D5-4A40-9D64-18A3E1DB9575}" destId="{378B13F6-80C0-405E-B823-8102FDB14B17}" srcOrd="0" destOrd="0" presId="urn:microsoft.com/office/officeart/2005/8/layout/vList3"/>
    <dgm:cxn modelId="{D9254F82-C4D4-41C2-A58A-1909B5A1A906}" srcId="{8147C029-EEE0-45B6-A4B6-F45D26E60DE8}" destId="{46525846-06D5-4A40-9D64-18A3E1DB9575}" srcOrd="0" destOrd="0" parTransId="{415DCEA3-21A9-4F91-A053-F00A187087BE}" sibTransId="{FC0BB179-077D-48E9-8B21-B43CABEEE682}"/>
    <dgm:cxn modelId="{CD4782BC-4AC3-4BD8-8FE9-F84E01ECC8C7}" type="presOf" srcId="{8147C029-EEE0-45B6-A4B6-F45D26E60DE8}" destId="{DEA6793A-453F-4CE0-8CEA-0105DB8198B8}" srcOrd="0" destOrd="0" presId="urn:microsoft.com/office/officeart/2005/8/layout/vList3"/>
    <dgm:cxn modelId="{F8A778C6-7DD9-4C56-B340-1CCC7DC289AA}" type="presParOf" srcId="{DEA6793A-453F-4CE0-8CEA-0105DB8198B8}" destId="{1896FE10-5534-420E-A5BA-D2A67C6260E7}" srcOrd="0" destOrd="0" presId="urn:microsoft.com/office/officeart/2005/8/layout/vList3"/>
    <dgm:cxn modelId="{EEF5DDF6-80F1-4CAE-A1F1-F06BE70DFFE7}" type="presParOf" srcId="{1896FE10-5534-420E-A5BA-D2A67C6260E7}" destId="{08B71AC7-48B2-47DD-960B-D20EBA133041}" srcOrd="0" destOrd="0" presId="urn:microsoft.com/office/officeart/2005/8/layout/vList3"/>
    <dgm:cxn modelId="{EBB64155-422F-40B9-8E1F-10D8B0A78249}" type="presParOf" srcId="{1896FE10-5534-420E-A5BA-D2A67C6260E7}" destId="{378B13F6-80C0-405E-B823-8102FDB14B1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47C029-EEE0-45B6-A4B6-F45D26E60DE8}" type="doc">
      <dgm:prSet loTypeId="urn:microsoft.com/office/officeart/2005/8/layout/vList3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EA6793A-453F-4CE0-8CEA-0105DB8198B8}" type="pres">
      <dgm:prSet presAssocID="{8147C029-EEE0-45B6-A4B6-F45D26E60DE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</dgm:ptLst>
  <dgm:cxnLst>
    <dgm:cxn modelId="{C1E60E58-0A41-44E0-98A6-310262AAA082}" type="presOf" srcId="{8147C029-EEE0-45B6-A4B6-F45D26E60DE8}" destId="{DEA6793A-453F-4CE0-8CEA-0105DB8198B8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47C029-EEE0-45B6-A4B6-F45D26E60DE8}" type="doc">
      <dgm:prSet loTypeId="urn:microsoft.com/office/officeart/2005/8/layout/vList3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6525846-06D5-4A40-9D64-18A3E1DB9575}">
      <dgm:prSet custT="1"/>
      <dgm:spPr>
        <a:solidFill>
          <a:srgbClr val="800000"/>
        </a:solidFill>
      </dgm:spPr>
      <dgm:t>
        <a:bodyPr lIns="457200" tIns="91440" rIns="274320" bIns="91440" anchor="ctr" anchorCtr="0"/>
        <a:lstStyle/>
        <a:p>
          <a:pPr algn="l" rtl="0"/>
          <a:r>
            <a:rPr lang="it-IT" sz="16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Fibers</a:t>
          </a:r>
          <a:r>
            <a:rPr lang="it-IT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are </a:t>
          </a:r>
          <a:r>
            <a:rPr lang="it-IT" sz="16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modelled</a:t>
          </a:r>
          <a:r>
            <a:rPr lang="it-IT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as</a:t>
          </a:r>
          <a:r>
            <a:rPr lang="it-IT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b="1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prolate</a:t>
          </a:r>
          <a:r>
            <a:rPr lang="it-IT" sz="16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b="1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ellipsoidal</a:t>
          </a:r>
          <a:r>
            <a:rPr lang="it-IT" sz="16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b="1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particles</a:t>
          </a:r>
          <a:r>
            <a:rPr lang="it-IT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.</a:t>
          </a:r>
          <a:endParaRPr lang="it-IT" sz="16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415DCEA3-21A9-4F91-A053-F00A187087BE}" type="parTrans" cxnId="{D9254F82-C4D4-41C2-A58A-1909B5A1A906}">
      <dgm:prSet/>
      <dgm:spPr/>
      <dgm:t>
        <a:bodyPr/>
        <a:lstStyle/>
        <a:p>
          <a:endParaRPr lang="it-IT"/>
        </a:p>
      </dgm:t>
    </dgm:pt>
    <dgm:pt modelId="{FC0BB179-077D-48E9-8B21-B43CABEEE682}" type="sibTrans" cxnId="{D9254F82-C4D4-41C2-A58A-1909B5A1A906}">
      <dgm:prSet/>
      <dgm:spPr/>
      <dgm:t>
        <a:bodyPr/>
        <a:lstStyle/>
        <a:p>
          <a:endParaRPr lang="it-IT"/>
        </a:p>
      </dgm:t>
    </dgm:pt>
    <dgm:pt modelId="{FCBF4AEB-2482-4704-A056-F8EF2A9786F5}">
      <dgm:prSet custT="1"/>
      <dgm:spPr>
        <a:solidFill>
          <a:srgbClr val="800000"/>
        </a:solidFill>
      </dgm:spPr>
      <dgm:t>
        <a:bodyPr lIns="457200" tIns="91440" rIns="274320" bIns="91440" anchor="ctr" anchorCtr="0"/>
        <a:lstStyle/>
        <a:p>
          <a:pPr algn="l" rtl="0"/>
          <a:r>
            <a:rPr lang="it-IT" sz="1600" b="0" u="none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Simplifying</a:t>
          </a:r>
          <a:r>
            <a:rPr lang="it-IT" sz="1600" b="0" u="none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b="0" u="none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assumptions</a:t>
          </a:r>
          <a:r>
            <a:rPr lang="it-IT" sz="1600" b="0" u="none" dirty="0" smtClean="0">
              <a:latin typeface="Verdana" pitchFamily="34" charset="0"/>
              <a:ea typeface="Verdana" pitchFamily="34" charset="0"/>
              <a:cs typeface="Verdana" pitchFamily="34" charset="0"/>
            </a:rPr>
            <a:t>:</a:t>
          </a:r>
          <a:r>
            <a:rPr lang="it-IT" sz="1600" b="1" u="none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dilute</a:t>
          </a:r>
          <a:r>
            <a:rPr lang="it-IT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flow, </a:t>
          </a:r>
          <a:r>
            <a:rPr lang="it-IT" sz="1600" b="1" i="0" u="sng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one-way</a:t>
          </a:r>
          <a:r>
            <a:rPr lang="it-IT" sz="1600" b="1" i="0" u="sng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b="1" i="0" u="sng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coupling</a:t>
          </a:r>
          <a:r>
            <a:rPr lang="it-IT" sz="1600" i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, </a:t>
          </a:r>
          <a:r>
            <a:rPr lang="it-IT" sz="1600" i="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Stokes</a:t>
          </a:r>
          <a:r>
            <a:rPr lang="it-IT" sz="1600" i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 flow (</a:t>
          </a:r>
          <a:r>
            <a:rPr lang="it-IT" sz="1600" i="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Re</a:t>
          </a:r>
          <a:r>
            <a:rPr lang="it-IT" sz="900" i="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P</a:t>
          </a:r>
          <a:r>
            <a:rPr lang="it-IT" sz="1600" i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&lt;1</a:t>
          </a:r>
          <a:r>
            <a:rPr lang="it-IT" sz="900" i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i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), </a:t>
          </a:r>
          <a:r>
            <a:rPr lang="it-IT" sz="1600" i="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pointwise</a:t>
          </a:r>
          <a:r>
            <a:rPr lang="it-IT" sz="1600" i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i="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particles</a:t>
          </a:r>
          <a:r>
            <a:rPr lang="it-IT" sz="1600" i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 (</a:t>
          </a:r>
          <a:r>
            <a:rPr lang="it-IT" sz="1600" i="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particle</a:t>
          </a:r>
          <a:r>
            <a:rPr lang="it-IT" sz="1600" i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i="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size</a:t>
          </a:r>
          <a:r>
            <a:rPr lang="it-IT" sz="1600" i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i="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is</a:t>
          </a:r>
          <a:r>
            <a:rPr lang="it-IT" sz="1600" i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i="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smaller</a:t>
          </a:r>
          <a:r>
            <a:rPr lang="it-IT" sz="1600" i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i="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than</a:t>
          </a:r>
          <a:r>
            <a:rPr lang="it-IT" sz="1600" i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 the </a:t>
          </a:r>
          <a:r>
            <a:rPr lang="it-IT" sz="1600" i="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smallest</a:t>
          </a:r>
          <a:r>
            <a:rPr lang="it-IT" sz="1600" i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 flow scale).</a:t>
          </a:r>
          <a:endParaRPr lang="it-IT" sz="1600" i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F35A062A-673A-451D-809E-68D2BBBF94D6}" type="parTrans" cxnId="{D3891318-6D0B-461C-8284-89443B94A3FB}">
      <dgm:prSet/>
      <dgm:spPr/>
      <dgm:t>
        <a:bodyPr/>
        <a:lstStyle/>
        <a:p>
          <a:endParaRPr lang="it-IT"/>
        </a:p>
      </dgm:t>
    </dgm:pt>
    <dgm:pt modelId="{108B59BC-19FD-4939-BB0C-ECD7A35C69C7}" type="sibTrans" cxnId="{D3891318-6D0B-461C-8284-89443B94A3FB}">
      <dgm:prSet/>
      <dgm:spPr/>
      <dgm:t>
        <a:bodyPr/>
        <a:lstStyle/>
        <a:p>
          <a:endParaRPr lang="it-IT"/>
        </a:p>
      </dgm:t>
    </dgm:pt>
    <dgm:pt modelId="{1DAEBCC2-8A69-4B95-8A80-DD4A9D784442}">
      <dgm:prSet custT="1"/>
      <dgm:spPr>
        <a:solidFill>
          <a:srgbClr val="800000"/>
        </a:solidFill>
      </dgm:spPr>
      <dgm:t>
        <a:bodyPr lIns="457200" tIns="91440" rIns="274320" bIns="91440" anchor="ctr" anchorCtr="0"/>
        <a:lstStyle/>
        <a:p>
          <a:pPr algn="l" rtl="0"/>
          <a:r>
            <a:rPr lang="it-IT" sz="16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200,000 </a:t>
          </a:r>
          <a:r>
            <a:rPr lang="it-IT" sz="1600" b="1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fibers</a:t>
          </a:r>
          <a:r>
            <a:rPr lang="it-IT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tracked</a:t>
          </a:r>
          <a:r>
            <a:rPr lang="it-IT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, </a:t>
          </a:r>
          <a:r>
            <a:rPr lang="it-IT" sz="1600" i="1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random</a:t>
          </a:r>
          <a:r>
            <a:rPr lang="it-IT" sz="1600" i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initial</a:t>
          </a:r>
          <a:r>
            <a:rPr lang="it-IT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position  and </a:t>
          </a:r>
          <a:r>
            <a:rPr lang="it-IT" sz="16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orientation</a:t>
          </a:r>
          <a:r>
            <a:rPr lang="it-IT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, </a:t>
          </a:r>
          <a:r>
            <a:rPr lang="it-IT" sz="16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linear</a:t>
          </a:r>
          <a:r>
            <a:rPr lang="it-IT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and </a:t>
          </a:r>
          <a:r>
            <a:rPr lang="it-IT" sz="16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angular</a:t>
          </a:r>
          <a:r>
            <a:rPr lang="it-IT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velocities</a:t>
          </a:r>
          <a:r>
            <a:rPr lang="it-IT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equal</a:t>
          </a:r>
          <a:r>
            <a:rPr lang="it-IT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 </a:t>
          </a:r>
          <a:r>
            <a:rPr lang="it-IT" sz="16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to</a:t>
          </a:r>
          <a:r>
            <a:rPr lang="it-IT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those</a:t>
          </a:r>
          <a:r>
            <a:rPr lang="it-IT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of</a:t>
          </a:r>
          <a:r>
            <a:rPr lang="it-IT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the </a:t>
          </a:r>
          <a:r>
            <a:rPr lang="it-IT" sz="16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fluid</a:t>
          </a:r>
          <a:r>
            <a:rPr lang="it-IT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at </a:t>
          </a:r>
          <a:r>
            <a:rPr lang="it-IT" sz="16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fiber</a:t>
          </a:r>
          <a:r>
            <a:rPr lang="it-IT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’s location.</a:t>
          </a:r>
          <a:endParaRPr lang="it-IT" sz="16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19E68753-6B59-418E-AC63-7278E5E95B8D}" type="parTrans" cxnId="{FA0A2BC2-BC51-4447-A4E9-33B1CCA9073D}">
      <dgm:prSet/>
      <dgm:spPr/>
      <dgm:t>
        <a:bodyPr/>
        <a:lstStyle/>
        <a:p>
          <a:endParaRPr lang="it-IT"/>
        </a:p>
      </dgm:t>
    </dgm:pt>
    <dgm:pt modelId="{AAD8CF0E-4583-459D-9B96-80B04644DD1C}" type="sibTrans" cxnId="{FA0A2BC2-BC51-4447-A4E9-33B1CCA9073D}">
      <dgm:prSet/>
      <dgm:spPr/>
      <dgm:t>
        <a:bodyPr/>
        <a:lstStyle/>
        <a:p>
          <a:endParaRPr lang="it-IT"/>
        </a:p>
      </dgm:t>
    </dgm:pt>
    <dgm:pt modelId="{03EBE031-7EF9-4EDA-8C27-E7CA7FBE608A}">
      <dgm:prSet custT="1"/>
      <dgm:spPr>
        <a:solidFill>
          <a:srgbClr val="800000"/>
        </a:solidFill>
      </dgm:spPr>
      <dgm:t>
        <a:bodyPr lIns="457200" tIns="91440" rIns="274320" bIns="91440" anchor="ctr" anchorCtr="0"/>
        <a:lstStyle/>
        <a:p>
          <a:pPr algn="l" rtl="0"/>
          <a:r>
            <a:rPr lang="it-IT" sz="16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Periodicity</a:t>
          </a:r>
          <a:r>
            <a:rPr lang="it-IT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in </a:t>
          </a:r>
          <a:r>
            <a:rPr lang="it-IT" sz="1600" i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x</a:t>
          </a:r>
          <a:r>
            <a:rPr lang="it-IT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ed </a:t>
          </a:r>
          <a:r>
            <a:rPr lang="it-IT" sz="1600" i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y</a:t>
          </a:r>
          <a:r>
            <a:rPr lang="it-IT" sz="1600" i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, </a:t>
          </a:r>
          <a:r>
            <a:rPr lang="it-IT" sz="1600" i="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elastic</a:t>
          </a:r>
          <a:r>
            <a:rPr lang="it-IT" sz="1600" i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i="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rebound</a:t>
          </a:r>
          <a:r>
            <a:rPr lang="it-IT" sz="1600" i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 at the </a:t>
          </a:r>
          <a:r>
            <a:rPr lang="it-IT" sz="1600" i="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wall</a:t>
          </a:r>
          <a:r>
            <a:rPr lang="it-IT" sz="1600" i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      and </a:t>
          </a:r>
          <a:r>
            <a:rPr lang="it-IT" sz="1600" b="1" i="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conservation</a:t>
          </a:r>
          <a:r>
            <a:rPr lang="it-IT" sz="1600" b="1" i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b="1" i="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of</a:t>
          </a:r>
          <a:r>
            <a:rPr lang="it-IT" sz="1600" b="1" i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b="1" i="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angular</a:t>
          </a:r>
          <a:r>
            <a:rPr lang="it-IT" sz="1600" b="1" i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b="1" i="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momentum</a:t>
          </a:r>
          <a:r>
            <a:rPr lang="it-IT" sz="1600" i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.</a:t>
          </a:r>
          <a:endParaRPr lang="it-IT" sz="1600" i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8D6BB8EB-3330-4ECB-8202-5754685136DA}" type="parTrans" cxnId="{DF228568-7A24-4EEC-964A-DC8033278E21}">
      <dgm:prSet/>
      <dgm:spPr/>
      <dgm:t>
        <a:bodyPr/>
        <a:lstStyle/>
        <a:p>
          <a:endParaRPr lang="it-IT"/>
        </a:p>
      </dgm:t>
    </dgm:pt>
    <dgm:pt modelId="{7E3B1EBE-7BF0-4CBA-A9EF-EFE050B69D6C}" type="sibTrans" cxnId="{DF228568-7A24-4EEC-964A-DC8033278E21}">
      <dgm:prSet/>
      <dgm:spPr/>
      <dgm:t>
        <a:bodyPr/>
        <a:lstStyle/>
        <a:p>
          <a:endParaRPr lang="it-IT"/>
        </a:p>
      </dgm:t>
    </dgm:pt>
    <dgm:pt modelId="{BCBF32A0-6C1D-4955-9770-B780688F7599}">
      <dgm:prSet custT="1"/>
      <dgm:spPr>
        <a:solidFill>
          <a:srgbClr val="800000"/>
        </a:solidFill>
      </dgm:spPr>
      <dgm:t>
        <a:bodyPr lIns="457200" tIns="91440" rIns="274320" bIns="91440" anchor="ctr" anchorCtr="0"/>
        <a:lstStyle/>
        <a:p>
          <a:pPr algn="l" rtl="0"/>
          <a:r>
            <a:rPr lang="it-IT" sz="1600" b="1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Lagrangian</a:t>
          </a:r>
          <a:r>
            <a:rPr lang="it-IT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particle</a:t>
          </a:r>
          <a:r>
            <a:rPr lang="it-IT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tracking</a:t>
          </a:r>
          <a:r>
            <a:rPr lang="it-IT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.</a:t>
          </a:r>
          <a:endParaRPr lang="it-IT" sz="16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0744D2D7-38F7-434E-8DE7-246C10A30BFE}" type="sibTrans" cxnId="{E94B1A43-5758-418A-A929-760E49EBB7EF}">
      <dgm:prSet/>
      <dgm:spPr/>
      <dgm:t>
        <a:bodyPr/>
        <a:lstStyle/>
        <a:p>
          <a:endParaRPr lang="it-IT"/>
        </a:p>
      </dgm:t>
    </dgm:pt>
    <dgm:pt modelId="{32794A8D-CB80-44DC-BE2D-61D4715FB8D0}" type="parTrans" cxnId="{E94B1A43-5758-418A-A929-760E49EBB7EF}">
      <dgm:prSet/>
      <dgm:spPr/>
      <dgm:t>
        <a:bodyPr/>
        <a:lstStyle/>
        <a:p>
          <a:endParaRPr lang="it-IT"/>
        </a:p>
      </dgm:t>
    </dgm:pt>
    <dgm:pt modelId="{DEA6793A-453F-4CE0-8CEA-0105DB8198B8}" type="pres">
      <dgm:prSet presAssocID="{8147C029-EEE0-45B6-A4B6-F45D26E60DE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896FE10-5534-420E-A5BA-D2A67C6260E7}" type="pres">
      <dgm:prSet presAssocID="{46525846-06D5-4A40-9D64-18A3E1DB9575}" presName="composite" presStyleCnt="0"/>
      <dgm:spPr/>
    </dgm:pt>
    <dgm:pt modelId="{08B71AC7-48B2-47DD-960B-D20EBA133041}" type="pres">
      <dgm:prSet presAssocID="{46525846-06D5-4A40-9D64-18A3E1DB9575}" presName="imgShp" presStyleLbl="fgImgPlace1" presStyleIdx="0" presStyleCnt="5" custScaleX="64731" custScaleY="62108"/>
      <dgm:spPr/>
    </dgm:pt>
    <dgm:pt modelId="{378B13F6-80C0-405E-B823-8102FDB14B17}" type="pres">
      <dgm:prSet presAssocID="{46525846-06D5-4A40-9D64-18A3E1DB9575}" presName="txShp" presStyleLbl="node1" presStyleIdx="0" presStyleCnt="5" custScaleX="107125" custLinFactNeighborY="-1014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A3DA70A-5D5B-4377-9D11-E1E3AE9CA5D1}" type="pres">
      <dgm:prSet presAssocID="{FC0BB179-077D-48E9-8B21-B43CABEEE682}" presName="spacing" presStyleCnt="0"/>
      <dgm:spPr/>
    </dgm:pt>
    <dgm:pt modelId="{AF39249E-137D-4D0E-9FB2-5A2CD8DCF36F}" type="pres">
      <dgm:prSet presAssocID="{BCBF32A0-6C1D-4955-9770-B780688F7599}" presName="composite" presStyleCnt="0"/>
      <dgm:spPr/>
    </dgm:pt>
    <dgm:pt modelId="{F832AA4C-7CCA-43A4-B8DC-5CE934D741B5}" type="pres">
      <dgm:prSet presAssocID="{BCBF32A0-6C1D-4955-9770-B780688F7599}" presName="imgShp" presStyleLbl="fgImgPlace1" presStyleIdx="1" presStyleCnt="5" custScaleX="64731" custScaleY="62108"/>
      <dgm:spPr/>
    </dgm:pt>
    <dgm:pt modelId="{DA74C36B-E2E7-45C7-89D6-33ED9A7B8E5F}" type="pres">
      <dgm:prSet presAssocID="{BCBF32A0-6C1D-4955-9770-B780688F7599}" presName="txShp" presStyleLbl="node1" presStyleIdx="1" presStyleCnt="5" custScaleX="10712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B66D068-E349-4284-AA78-3067BB4594E4}" type="pres">
      <dgm:prSet presAssocID="{0744D2D7-38F7-434E-8DE7-246C10A30BFE}" presName="spacing" presStyleCnt="0"/>
      <dgm:spPr/>
    </dgm:pt>
    <dgm:pt modelId="{263F9F32-C23A-4476-AA05-E36AC9655D2D}" type="pres">
      <dgm:prSet presAssocID="{FCBF4AEB-2482-4704-A056-F8EF2A9786F5}" presName="composite" presStyleCnt="0"/>
      <dgm:spPr/>
    </dgm:pt>
    <dgm:pt modelId="{66490E19-CEFB-4459-B17D-47CB681790BA}" type="pres">
      <dgm:prSet presAssocID="{FCBF4AEB-2482-4704-A056-F8EF2A9786F5}" presName="imgShp" presStyleLbl="fgImgPlace1" presStyleIdx="2" presStyleCnt="5" custScaleX="64731" custScaleY="62108"/>
      <dgm:spPr/>
    </dgm:pt>
    <dgm:pt modelId="{AD2E662F-D737-448A-8A57-59159CC61995}" type="pres">
      <dgm:prSet presAssocID="{FCBF4AEB-2482-4704-A056-F8EF2A9786F5}" presName="txShp" presStyleLbl="node1" presStyleIdx="2" presStyleCnt="5" custScaleX="107125" custScaleY="13443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3446AA5-B490-4F25-9FB7-CF724BD62E0A}" type="pres">
      <dgm:prSet presAssocID="{108B59BC-19FD-4939-BB0C-ECD7A35C69C7}" presName="spacing" presStyleCnt="0"/>
      <dgm:spPr/>
    </dgm:pt>
    <dgm:pt modelId="{861FD091-583E-44EE-AE3D-42D2AFD8A349}" type="pres">
      <dgm:prSet presAssocID="{03EBE031-7EF9-4EDA-8C27-E7CA7FBE608A}" presName="composite" presStyleCnt="0"/>
      <dgm:spPr/>
    </dgm:pt>
    <dgm:pt modelId="{24AA1926-E95E-4D4E-AF94-D9B7AFE1F742}" type="pres">
      <dgm:prSet presAssocID="{03EBE031-7EF9-4EDA-8C27-E7CA7FBE608A}" presName="imgShp" presStyleLbl="fgImgPlace1" presStyleIdx="3" presStyleCnt="5" custScaleX="64731" custScaleY="62108"/>
      <dgm:spPr/>
    </dgm:pt>
    <dgm:pt modelId="{7C3261C9-5DF0-43EE-BD0C-4DD072839C5E}" type="pres">
      <dgm:prSet presAssocID="{03EBE031-7EF9-4EDA-8C27-E7CA7FBE608A}" presName="txShp" presStyleLbl="node1" presStyleIdx="3" presStyleCnt="5" custScaleX="10712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7567C0C-768A-457E-A6DB-F6F12C4EB0A6}" type="pres">
      <dgm:prSet presAssocID="{7E3B1EBE-7BF0-4CBA-A9EF-EFE050B69D6C}" presName="spacing" presStyleCnt="0"/>
      <dgm:spPr/>
    </dgm:pt>
    <dgm:pt modelId="{EBB59CD8-2197-42DC-BCBB-081AE0694DFF}" type="pres">
      <dgm:prSet presAssocID="{1DAEBCC2-8A69-4B95-8A80-DD4A9D784442}" presName="composite" presStyleCnt="0"/>
      <dgm:spPr/>
    </dgm:pt>
    <dgm:pt modelId="{D6BC712D-F830-4009-B6EC-A631B903EA86}" type="pres">
      <dgm:prSet presAssocID="{1DAEBCC2-8A69-4B95-8A80-DD4A9D784442}" presName="imgShp" presStyleLbl="fgImgPlace1" presStyleIdx="4" presStyleCnt="5" custScaleX="64731" custScaleY="62108"/>
      <dgm:spPr/>
    </dgm:pt>
    <dgm:pt modelId="{56E37D0B-D360-4C87-AA9E-F05E2E6858D8}" type="pres">
      <dgm:prSet presAssocID="{1DAEBCC2-8A69-4B95-8A80-DD4A9D784442}" presName="txShp" presStyleLbl="node1" presStyleIdx="4" presStyleCnt="5" custScaleX="107125" custScaleY="15664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A0A2BC2-BC51-4447-A4E9-33B1CCA9073D}" srcId="{8147C029-EEE0-45B6-A4B6-F45D26E60DE8}" destId="{1DAEBCC2-8A69-4B95-8A80-DD4A9D784442}" srcOrd="4" destOrd="0" parTransId="{19E68753-6B59-418E-AC63-7278E5E95B8D}" sibTransId="{AAD8CF0E-4583-459D-9B96-80B04644DD1C}"/>
    <dgm:cxn modelId="{38BD27F1-BF41-4611-A414-D96F8894CAC8}" type="presOf" srcId="{BCBF32A0-6C1D-4955-9770-B780688F7599}" destId="{DA74C36B-E2E7-45C7-89D6-33ED9A7B8E5F}" srcOrd="0" destOrd="0" presId="urn:microsoft.com/office/officeart/2005/8/layout/vList3"/>
    <dgm:cxn modelId="{D9254F82-C4D4-41C2-A58A-1909B5A1A906}" srcId="{8147C029-EEE0-45B6-A4B6-F45D26E60DE8}" destId="{46525846-06D5-4A40-9D64-18A3E1DB9575}" srcOrd="0" destOrd="0" parTransId="{415DCEA3-21A9-4F91-A053-F00A187087BE}" sibTransId="{FC0BB179-077D-48E9-8B21-B43CABEEE682}"/>
    <dgm:cxn modelId="{F0219DAE-1052-4233-9BC7-C7A2AE85AC22}" type="presOf" srcId="{8147C029-EEE0-45B6-A4B6-F45D26E60DE8}" destId="{DEA6793A-453F-4CE0-8CEA-0105DB8198B8}" srcOrd="0" destOrd="0" presId="urn:microsoft.com/office/officeart/2005/8/layout/vList3"/>
    <dgm:cxn modelId="{2A0936AC-F1E8-44CD-93F6-4CAD2A7194EE}" type="presOf" srcId="{1DAEBCC2-8A69-4B95-8A80-DD4A9D784442}" destId="{56E37D0B-D360-4C87-AA9E-F05E2E6858D8}" srcOrd="0" destOrd="0" presId="urn:microsoft.com/office/officeart/2005/8/layout/vList3"/>
    <dgm:cxn modelId="{D3891318-6D0B-461C-8284-89443B94A3FB}" srcId="{8147C029-EEE0-45B6-A4B6-F45D26E60DE8}" destId="{FCBF4AEB-2482-4704-A056-F8EF2A9786F5}" srcOrd="2" destOrd="0" parTransId="{F35A062A-673A-451D-809E-68D2BBBF94D6}" sibTransId="{108B59BC-19FD-4939-BB0C-ECD7A35C69C7}"/>
    <dgm:cxn modelId="{E8E5C707-2538-4A59-800B-192AD231690E}" type="presOf" srcId="{46525846-06D5-4A40-9D64-18A3E1DB9575}" destId="{378B13F6-80C0-405E-B823-8102FDB14B17}" srcOrd="0" destOrd="0" presId="urn:microsoft.com/office/officeart/2005/8/layout/vList3"/>
    <dgm:cxn modelId="{E94B1A43-5758-418A-A929-760E49EBB7EF}" srcId="{8147C029-EEE0-45B6-A4B6-F45D26E60DE8}" destId="{BCBF32A0-6C1D-4955-9770-B780688F7599}" srcOrd="1" destOrd="0" parTransId="{32794A8D-CB80-44DC-BE2D-61D4715FB8D0}" sibTransId="{0744D2D7-38F7-434E-8DE7-246C10A30BFE}"/>
    <dgm:cxn modelId="{23735A9D-42BC-4D81-9EE9-D41F243C7395}" type="presOf" srcId="{03EBE031-7EF9-4EDA-8C27-E7CA7FBE608A}" destId="{7C3261C9-5DF0-43EE-BD0C-4DD072839C5E}" srcOrd="0" destOrd="0" presId="urn:microsoft.com/office/officeart/2005/8/layout/vList3"/>
    <dgm:cxn modelId="{DF228568-7A24-4EEC-964A-DC8033278E21}" srcId="{8147C029-EEE0-45B6-A4B6-F45D26E60DE8}" destId="{03EBE031-7EF9-4EDA-8C27-E7CA7FBE608A}" srcOrd="3" destOrd="0" parTransId="{8D6BB8EB-3330-4ECB-8202-5754685136DA}" sibTransId="{7E3B1EBE-7BF0-4CBA-A9EF-EFE050B69D6C}"/>
    <dgm:cxn modelId="{6AA8B783-AC19-4561-B943-A8FC80831CD8}" type="presOf" srcId="{FCBF4AEB-2482-4704-A056-F8EF2A9786F5}" destId="{AD2E662F-D737-448A-8A57-59159CC61995}" srcOrd="0" destOrd="0" presId="urn:microsoft.com/office/officeart/2005/8/layout/vList3"/>
    <dgm:cxn modelId="{F4243B57-B550-4C72-ADB9-9C911DFAEA3A}" type="presParOf" srcId="{DEA6793A-453F-4CE0-8CEA-0105DB8198B8}" destId="{1896FE10-5534-420E-A5BA-D2A67C6260E7}" srcOrd="0" destOrd="0" presId="urn:microsoft.com/office/officeart/2005/8/layout/vList3"/>
    <dgm:cxn modelId="{4025EC90-05DD-4E5F-A0BC-9B2CD00E596F}" type="presParOf" srcId="{1896FE10-5534-420E-A5BA-D2A67C6260E7}" destId="{08B71AC7-48B2-47DD-960B-D20EBA133041}" srcOrd="0" destOrd="0" presId="urn:microsoft.com/office/officeart/2005/8/layout/vList3"/>
    <dgm:cxn modelId="{1EBCA0A0-953B-4630-8E86-3A5DA3202CCE}" type="presParOf" srcId="{1896FE10-5534-420E-A5BA-D2A67C6260E7}" destId="{378B13F6-80C0-405E-B823-8102FDB14B17}" srcOrd="1" destOrd="0" presId="urn:microsoft.com/office/officeart/2005/8/layout/vList3"/>
    <dgm:cxn modelId="{0EFC22CB-D066-40FB-879C-B311303B7DFD}" type="presParOf" srcId="{DEA6793A-453F-4CE0-8CEA-0105DB8198B8}" destId="{5A3DA70A-5D5B-4377-9D11-E1E3AE9CA5D1}" srcOrd="1" destOrd="0" presId="urn:microsoft.com/office/officeart/2005/8/layout/vList3"/>
    <dgm:cxn modelId="{9CBBA72B-2AE8-4EE0-A176-12D03150F9EB}" type="presParOf" srcId="{DEA6793A-453F-4CE0-8CEA-0105DB8198B8}" destId="{AF39249E-137D-4D0E-9FB2-5A2CD8DCF36F}" srcOrd="2" destOrd="0" presId="urn:microsoft.com/office/officeart/2005/8/layout/vList3"/>
    <dgm:cxn modelId="{9715A8DE-F2B6-4091-B69D-028CC57DA9E4}" type="presParOf" srcId="{AF39249E-137D-4D0E-9FB2-5A2CD8DCF36F}" destId="{F832AA4C-7CCA-43A4-B8DC-5CE934D741B5}" srcOrd="0" destOrd="0" presId="urn:microsoft.com/office/officeart/2005/8/layout/vList3"/>
    <dgm:cxn modelId="{7677AE4E-3C96-4603-8D39-FAF51A94FCCA}" type="presParOf" srcId="{AF39249E-137D-4D0E-9FB2-5A2CD8DCF36F}" destId="{DA74C36B-E2E7-45C7-89D6-33ED9A7B8E5F}" srcOrd="1" destOrd="0" presId="urn:microsoft.com/office/officeart/2005/8/layout/vList3"/>
    <dgm:cxn modelId="{AE36CAF4-C6BA-46E8-A5C2-5473CF7AD298}" type="presParOf" srcId="{DEA6793A-453F-4CE0-8CEA-0105DB8198B8}" destId="{4B66D068-E349-4284-AA78-3067BB4594E4}" srcOrd="3" destOrd="0" presId="urn:microsoft.com/office/officeart/2005/8/layout/vList3"/>
    <dgm:cxn modelId="{3D9BDBE9-A172-424C-B164-D92CA2A702AB}" type="presParOf" srcId="{DEA6793A-453F-4CE0-8CEA-0105DB8198B8}" destId="{263F9F32-C23A-4476-AA05-E36AC9655D2D}" srcOrd="4" destOrd="0" presId="urn:microsoft.com/office/officeart/2005/8/layout/vList3"/>
    <dgm:cxn modelId="{18FF3A93-71BE-45B6-BD66-BFC4D01BDC03}" type="presParOf" srcId="{263F9F32-C23A-4476-AA05-E36AC9655D2D}" destId="{66490E19-CEFB-4459-B17D-47CB681790BA}" srcOrd="0" destOrd="0" presId="urn:microsoft.com/office/officeart/2005/8/layout/vList3"/>
    <dgm:cxn modelId="{06E66BA8-93F8-4E57-B103-5F6BCD0AEB0B}" type="presParOf" srcId="{263F9F32-C23A-4476-AA05-E36AC9655D2D}" destId="{AD2E662F-D737-448A-8A57-59159CC61995}" srcOrd="1" destOrd="0" presId="urn:microsoft.com/office/officeart/2005/8/layout/vList3"/>
    <dgm:cxn modelId="{191492E6-A9EA-4248-8AD5-682AEBDBF6B3}" type="presParOf" srcId="{DEA6793A-453F-4CE0-8CEA-0105DB8198B8}" destId="{93446AA5-B490-4F25-9FB7-CF724BD62E0A}" srcOrd="5" destOrd="0" presId="urn:microsoft.com/office/officeart/2005/8/layout/vList3"/>
    <dgm:cxn modelId="{0FE4F9E6-BCBE-47F1-9EA9-30350DB550B7}" type="presParOf" srcId="{DEA6793A-453F-4CE0-8CEA-0105DB8198B8}" destId="{861FD091-583E-44EE-AE3D-42D2AFD8A349}" srcOrd="6" destOrd="0" presId="urn:microsoft.com/office/officeart/2005/8/layout/vList3"/>
    <dgm:cxn modelId="{10B1FD73-7995-4289-BA82-C4EDC4A5CE05}" type="presParOf" srcId="{861FD091-583E-44EE-AE3D-42D2AFD8A349}" destId="{24AA1926-E95E-4D4E-AF94-D9B7AFE1F742}" srcOrd="0" destOrd="0" presId="urn:microsoft.com/office/officeart/2005/8/layout/vList3"/>
    <dgm:cxn modelId="{E91F2466-EEFC-4E80-93BF-A24761F08857}" type="presParOf" srcId="{861FD091-583E-44EE-AE3D-42D2AFD8A349}" destId="{7C3261C9-5DF0-43EE-BD0C-4DD072839C5E}" srcOrd="1" destOrd="0" presId="urn:microsoft.com/office/officeart/2005/8/layout/vList3"/>
    <dgm:cxn modelId="{4B91BF98-28B2-468D-80F6-7076F31816F6}" type="presParOf" srcId="{DEA6793A-453F-4CE0-8CEA-0105DB8198B8}" destId="{B7567C0C-768A-457E-A6DB-F6F12C4EB0A6}" srcOrd="7" destOrd="0" presId="urn:microsoft.com/office/officeart/2005/8/layout/vList3"/>
    <dgm:cxn modelId="{2CF918A6-AE60-408D-9983-290FC59E004F}" type="presParOf" srcId="{DEA6793A-453F-4CE0-8CEA-0105DB8198B8}" destId="{EBB59CD8-2197-42DC-BCBB-081AE0694DFF}" srcOrd="8" destOrd="0" presId="urn:microsoft.com/office/officeart/2005/8/layout/vList3"/>
    <dgm:cxn modelId="{2E2B1B60-2A73-47D0-B706-D31FAF8719D4}" type="presParOf" srcId="{EBB59CD8-2197-42DC-BCBB-081AE0694DFF}" destId="{D6BC712D-F830-4009-B6EC-A631B903EA86}" srcOrd="0" destOrd="0" presId="urn:microsoft.com/office/officeart/2005/8/layout/vList3"/>
    <dgm:cxn modelId="{04D78739-2D0C-4D8E-83DC-69E05E70391C}" type="presParOf" srcId="{EBB59CD8-2197-42DC-BCBB-081AE0694DFF}" destId="{56E37D0B-D360-4C87-AA9E-F05E2E6858D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147C029-EEE0-45B6-A4B6-F45D26E60DE8}" type="doc">
      <dgm:prSet loTypeId="urn:microsoft.com/office/officeart/2005/8/layout/vList3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6525846-06D5-4A40-9D64-18A3E1DB9575}">
      <dgm:prSet custT="1"/>
      <dgm:spPr>
        <a:solidFill>
          <a:srgbClr val="800000"/>
        </a:solidFill>
      </dgm:spPr>
      <dgm:t>
        <a:bodyPr lIns="365760" tIns="91440" rIns="274320" bIns="91440" anchor="ctr" anchorCtr="0"/>
        <a:lstStyle/>
        <a:p>
          <a:pPr algn="l" rtl="0"/>
          <a:r>
            <a:rPr lang="it-IT" sz="1600" b="1" u="none" dirty="0" smtClean="0">
              <a:latin typeface="Verdana" pitchFamily="34" charset="0"/>
              <a:ea typeface="Verdana" pitchFamily="34" charset="0"/>
              <a:cs typeface="Verdana" pitchFamily="34" charset="0"/>
            </a:rPr>
            <a:t>     </a:t>
          </a:r>
          <a:r>
            <a:rPr lang="it-IT" sz="1600" b="1" u="sng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Kinematics</a:t>
          </a:r>
          <a:r>
            <a:rPr lang="it-IT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: </a:t>
          </a:r>
          <a:r>
            <a:rPr lang="it-IT" sz="16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described</a:t>
          </a:r>
          <a:r>
            <a:rPr lang="it-IT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by</a:t>
          </a:r>
          <a:r>
            <a:rPr lang="it-IT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(1) position </a:t>
          </a:r>
          <a:r>
            <a:rPr lang="it-IT" sz="16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of</a:t>
          </a:r>
          <a:r>
            <a:rPr lang="it-IT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the </a:t>
          </a:r>
          <a:r>
            <a:rPr lang="it-IT" sz="16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fiber</a:t>
          </a:r>
          <a:r>
            <a:rPr lang="it-IT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center</a:t>
          </a:r>
        </a:p>
        <a:p>
          <a:pPr algn="l" rtl="0"/>
          <a:r>
            <a:rPr lang="it-IT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                        </a:t>
          </a:r>
          <a:r>
            <a:rPr lang="it-IT" sz="16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of</a:t>
          </a:r>
          <a:r>
            <a:rPr lang="it-IT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mass and (2) </a:t>
          </a:r>
          <a:r>
            <a:rPr lang="it-IT" sz="16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fiber</a:t>
          </a:r>
          <a:r>
            <a:rPr lang="it-IT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orientation</a:t>
          </a:r>
          <a:r>
            <a:rPr lang="it-IT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.</a:t>
          </a:r>
          <a:endParaRPr lang="it-IT" sz="16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415DCEA3-21A9-4F91-A053-F00A187087BE}" type="parTrans" cxnId="{D9254F82-C4D4-41C2-A58A-1909B5A1A906}">
      <dgm:prSet/>
      <dgm:spPr/>
      <dgm:t>
        <a:bodyPr/>
        <a:lstStyle/>
        <a:p>
          <a:endParaRPr lang="it-IT"/>
        </a:p>
      </dgm:t>
    </dgm:pt>
    <dgm:pt modelId="{FC0BB179-077D-48E9-8B21-B43CABEEE682}" type="sibTrans" cxnId="{D9254F82-C4D4-41C2-A58A-1909B5A1A906}">
      <dgm:prSet/>
      <dgm:spPr/>
      <dgm:t>
        <a:bodyPr/>
        <a:lstStyle/>
        <a:p>
          <a:endParaRPr lang="it-IT"/>
        </a:p>
      </dgm:t>
    </dgm:pt>
    <dgm:pt modelId="{DEA6793A-453F-4CE0-8CEA-0105DB8198B8}" type="pres">
      <dgm:prSet presAssocID="{8147C029-EEE0-45B6-A4B6-F45D26E60DE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896FE10-5534-420E-A5BA-D2A67C6260E7}" type="pres">
      <dgm:prSet presAssocID="{46525846-06D5-4A40-9D64-18A3E1DB9575}" presName="composite" presStyleCnt="0"/>
      <dgm:spPr/>
    </dgm:pt>
    <dgm:pt modelId="{08B71AC7-48B2-47DD-960B-D20EBA133041}" type="pres">
      <dgm:prSet presAssocID="{46525846-06D5-4A40-9D64-18A3E1DB9575}" presName="imgShp" presStyleLbl="fgImgPlace1" presStyleIdx="0" presStyleCnt="1" custScaleX="64731" custScaleY="62108" custLinFactNeighborX="-58573"/>
      <dgm:spPr/>
    </dgm:pt>
    <dgm:pt modelId="{378B13F6-80C0-405E-B823-8102FDB14B17}" type="pres">
      <dgm:prSet presAssocID="{46525846-06D5-4A40-9D64-18A3E1DB9575}" presName="txShp" presStyleLbl="node1" presStyleIdx="0" presStyleCnt="1" custScaleX="123839" custLinFactNeighborY="317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9254F82-C4D4-41C2-A58A-1909B5A1A906}" srcId="{8147C029-EEE0-45B6-A4B6-F45D26E60DE8}" destId="{46525846-06D5-4A40-9D64-18A3E1DB9575}" srcOrd="0" destOrd="0" parTransId="{415DCEA3-21A9-4F91-A053-F00A187087BE}" sibTransId="{FC0BB179-077D-48E9-8B21-B43CABEEE682}"/>
    <dgm:cxn modelId="{C9606198-052C-4869-BCB7-CDE1B3B27B22}" type="presOf" srcId="{46525846-06D5-4A40-9D64-18A3E1DB9575}" destId="{378B13F6-80C0-405E-B823-8102FDB14B17}" srcOrd="0" destOrd="0" presId="urn:microsoft.com/office/officeart/2005/8/layout/vList3"/>
    <dgm:cxn modelId="{0FB6E989-9091-480C-8DF0-ED1DE53AC8A0}" type="presOf" srcId="{8147C029-EEE0-45B6-A4B6-F45D26E60DE8}" destId="{DEA6793A-453F-4CE0-8CEA-0105DB8198B8}" srcOrd="0" destOrd="0" presId="urn:microsoft.com/office/officeart/2005/8/layout/vList3"/>
    <dgm:cxn modelId="{C49A335A-4CC1-4957-A19B-F8F326B98472}" type="presParOf" srcId="{DEA6793A-453F-4CE0-8CEA-0105DB8198B8}" destId="{1896FE10-5534-420E-A5BA-D2A67C6260E7}" srcOrd="0" destOrd="0" presId="urn:microsoft.com/office/officeart/2005/8/layout/vList3"/>
    <dgm:cxn modelId="{45574767-DB3A-400C-86DC-79C87FA5111F}" type="presParOf" srcId="{1896FE10-5534-420E-A5BA-D2A67C6260E7}" destId="{08B71AC7-48B2-47DD-960B-D20EBA133041}" srcOrd="0" destOrd="0" presId="urn:microsoft.com/office/officeart/2005/8/layout/vList3"/>
    <dgm:cxn modelId="{87C222B2-6C7C-43E8-9287-9ACE2E6B70A6}" type="presParOf" srcId="{1896FE10-5534-420E-A5BA-D2A67C6260E7}" destId="{378B13F6-80C0-405E-B823-8102FDB14B1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147C029-EEE0-45B6-A4B6-F45D26E60DE8}" type="doc">
      <dgm:prSet loTypeId="urn:microsoft.com/office/officeart/2005/8/layout/vList3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6525846-06D5-4A40-9D64-18A3E1DB9575}">
      <dgm:prSet custT="1"/>
      <dgm:spPr>
        <a:solidFill>
          <a:srgbClr val="800000"/>
        </a:solidFill>
      </dgm:spPr>
      <dgm:t>
        <a:bodyPr lIns="365760" tIns="91440" rIns="274320" bIns="91440" anchor="ctr" anchorCtr="0"/>
        <a:lstStyle/>
        <a:p>
          <a:pPr algn="l" rtl="0"/>
          <a:r>
            <a:rPr lang="it-IT" sz="1600" b="1" u="sng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Rotational</a:t>
          </a:r>
          <a:r>
            <a:rPr lang="it-IT" sz="1600" b="1" u="sng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b="1" u="sng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dynamics</a:t>
          </a:r>
          <a:r>
            <a:rPr lang="it-IT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: </a:t>
          </a:r>
          <a:r>
            <a:rPr lang="it-IT" sz="16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Euler</a:t>
          </a:r>
          <a:r>
            <a:rPr lang="it-IT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equations</a:t>
          </a:r>
          <a:r>
            <a:rPr lang="it-IT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with</a:t>
          </a:r>
          <a:r>
            <a:rPr lang="it-IT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Jeffery</a:t>
          </a:r>
          <a:r>
            <a:rPr lang="it-IT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moments</a:t>
          </a:r>
          <a:r>
            <a:rPr lang="it-IT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.</a:t>
          </a:r>
          <a:endParaRPr lang="it-IT" sz="16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415DCEA3-21A9-4F91-A053-F00A187087BE}" type="parTrans" cxnId="{D9254F82-C4D4-41C2-A58A-1909B5A1A906}">
      <dgm:prSet/>
      <dgm:spPr/>
      <dgm:t>
        <a:bodyPr/>
        <a:lstStyle/>
        <a:p>
          <a:endParaRPr lang="it-IT"/>
        </a:p>
      </dgm:t>
    </dgm:pt>
    <dgm:pt modelId="{FC0BB179-077D-48E9-8B21-B43CABEEE682}" type="sibTrans" cxnId="{D9254F82-C4D4-41C2-A58A-1909B5A1A906}">
      <dgm:prSet/>
      <dgm:spPr/>
      <dgm:t>
        <a:bodyPr/>
        <a:lstStyle/>
        <a:p>
          <a:endParaRPr lang="it-IT"/>
        </a:p>
      </dgm:t>
    </dgm:pt>
    <dgm:pt modelId="{DEA6793A-453F-4CE0-8CEA-0105DB8198B8}" type="pres">
      <dgm:prSet presAssocID="{8147C029-EEE0-45B6-A4B6-F45D26E60DE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896FE10-5534-420E-A5BA-D2A67C6260E7}" type="pres">
      <dgm:prSet presAssocID="{46525846-06D5-4A40-9D64-18A3E1DB9575}" presName="composite" presStyleCnt="0"/>
      <dgm:spPr/>
    </dgm:pt>
    <dgm:pt modelId="{08B71AC7-48B2-47DD-960B-D20EBA133041}" type="pres">
      <dgm:prSet presAssocID="{46525846-06D5-4A40-9D64-18A3E1DB9575}" presName="imgShp" presStyleLbl="fgImgPlace1" presStyleIdx="0" presStyleCnt="1" custScaleX="64731" custScaleY="62108" custLinFactX="-60832" custLinFactNeighborX="-100000"/>
      <dgm:spPr/>
    </dgm:pt>
    <dgm:pt modelId="{378B13F6-80C0-405E-B823-8102FDB14B17}" type="pres">
      <dgm:prSet presAssocID="{46525846-06D5-4A40-9D64-18A3E1DB9575}" presName="txShp" presStyleLbl="node1" presStyleIdx="0" presStyleCnt="1" custScaleX="131580" custLinFactNeighborX="1175" custLinFactNeighborY="-5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9254F82-C4D4-41C2-A58A-1909B5A1A906}" srcId="{8147C029-EEE0-45B6-A4B6-F45D26E60DE8}" destId="{46525846-06D5-4A40-9D64-18A3E1DB9575}" srcOrd="0" destOrd="0" parTransId="{415DCEA3-21A9-4F91-A053-F00A187087BE}" sibTransId="{FC0BB179-077D-48E9-8B21-B43CABEEE682}"/>
    <dgm:cxn modelId="{06978E9C-3414-4357-820E-BF92136A3406}" type="presOf" srcId="{8147C029-EEE0-45B6-A4B6-F45D26E60DE8}" destId="{DEA6793A-453F-4CE0-8CEA-0105DB8198B8}" srcOrd="0" destOrd="0" presId="urn:microsoft.com/office/officeart/2005/8/layout/vList3"/>
    <dgm:cxn modelId="{BE707116-2A4C-4A7C-9F04-AA067309C331}" type="presOf" srcId="{46525846-06D5-4A40-9D64-18A3E1DB9575}" destId="{378B13F6-80C0-405E-B823-8102FDB14B17}" srcOrd="0" destOrd="0" presId="urn:microsoft.com/office/officeart/2005/8/layout/vList3"/>
    <dgm:cxn modelId="{95F2A229-60F2-4088-9B6B-444A2313F630}" type="presParOf" srcId="{DEA6793A-453F-4CE0-8CEA-0105DB8198B8}" destId="{1896FE10-5534-420E-A5BA-D2A67C6260E7}" srcOrd="0" destOrd="0" presId="urn:microsoft.com/office/officeart/2005/8/layout/vList3"/>
    <dgm:cxn modelId="{B6CB98ED-562D-477E-AAA9-0511643E3535}" type="presParOf" srcId="{1896FE10-5534-420E-A5BA-D2A67C6260E7}" destId="{08B71AC7-48B2-47DD-960B-D20EBA133041}" srcOrd="0" destOrd="0" presId="urn:microsoft.com/office/officeart/2005/8/layout/vList3"/>
    <dgm:cxn modelId="{C991F062-F048-487A-A6D1-63A2BF2F03C3}" type="presParOf" srcId="{1896FE10-5534-420E-A5BA-D2A67C6260E7}" destId="{378B13F6-80C0-405E-B823-8102FDB14B1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147C029-EEE0-45B6-A4B6-F45D26E60DE8}" type="doc">
      <dgm:prSet loTypeId="urn:microsoft.com/office/officeart/2005/8/layout/vList3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6525846-06D5-4A40-9D64-18A3E1DB9575}">
      <dgm:prSet custT="1"/>
      <dgm:spPr>
        <a:solidFill>
          <a:srgbClr val="800000"/>
        </a:solidFill>
      </dgm:spPr>
      <dgm:t>
        <a:bodyPr lIns="365760" tIns="91440" rIns="274320" bIns="91440" anchor="ctr" anchorCtr="0"/>
        <a:lstStyle/>
        <a:p>
          <a:pPr algn="l" rtl="0"/>
          <a:r>
            <a:rPr lang="it-IT" sz="1600" b="1" u="sng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Translational</a:t>
          </a:r>
          <a:r>
            <a:rPr lang="it-IT" sz="1600" b="1" u="sng" dirty="0" smtClean="0">
              <a:latin typeface="Verdana" pitchFamily="34" charset="0"/>
              <a:ea typeface="Verdana" pitchFamily="34" charset="0"/>
              <a:cs typeface="Verdana" pitchFamily="34" charset="0"/>
            </a:rPr>
            <a:t> Dynamics</a:t>
          </a:r>
          <a:r>
            <a:rPr lang="it-IT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:</a:t>
          </a:r>
          <a:r>
            <a:rPr lang="it-IT" sz="10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hydrodynamic</a:t>
          </a:r>
          <a:r>
            <a:rPr lang="it-IT" sz="10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resistance</a:t>
          </a:r>
          <a:r>
            <a:rPr lang="it-IT" sz="10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(</a:t>
          </a:r>
          <a:r>
            <a:rPr lang="it-IT" sz="16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Brenner</a:t>
          </a:r>
          <a:r>
            <a:rPr lang="it-IT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, 1963)</a:t>
          </a:r>
          <a:r>
            <a:rPr lang="it-IT" sz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.</a:t>
          </a:r>
          <a:endParaRPr lang="it-IT" sz="12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415DCEA3-21A9-4F91-A053-F00A187087BE}" type="parTrans" cxnId="{D9254F82-C4D4-41C2-A58A-1909B5A1A906}">
      <dgm:prSet/>
      <dgm:spPr/>
      <dgm:t>
        <a:bodyPr/>
        <a:lstStyle/>
        <a:p>
          <a:endParaRPr lang="it-IT"/>
        </a:p>
      </dgm:t>
    </dgm:pt>
    <dgm:pt modelId="{FC0BB179-077D-48E9-8B21-B43CABEEE682}" type="sibTrans" cxnId="{D9254F82-C4D4-41C2-A58A-1909B5A1A906}">
      <dgm:prSet/>
      <dgm:spPr/>
      <dgm:t>
        <a:bodyPr/>
        <a:lstStyle/>
        <a:p>
          <a:endParaRPr lang="it-IT"/>
        </a:p>
      </dgm:t>
    </dgm:pt>
    <dgm:pt modelId="{DEA6793A-453F-4CE0-8CEA-0105DB8198B8}" type="pres">
      <dgm:prSet presAssocID="{8147C029-EEE0-45B6-A4B6-F45D26E60DE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896FE10-5534-420E-A5BA-D2A67C6260E7}" type="pres">
      <dgm:prSet presAssocID="{46525846-06D5-4A40-9D64-18A3E1DB9575}" presName="composite" presStyleCnt="0"/>
      <dgm:spPr/>
    </dgm:pt>
    <dgm:pt modelId="{08B71AC7-48B2-47DD-960B-D20EBA133041}" type="pres">
      <dgm:prSet presAssocID="{46525846-06D5-4A40-9D64-18A3E1DB9575}" presName="imgShp" presStyleLbl="fgImgPlace1" presStyleIdx="0" presStyleCnt="1" custScaleX="64731" custScaleY="62108" custLinFactX="-41293" custLinFactNeighborX="-100000"/>
      <dgm:spPr/>
    </dgm:pt>
    <dgm:pt modelId="{378B13F6-80C0-405E-B823-8102FDB14B17}" type="pres">
      <dgm:prSet presAssocID="{46525846-06D5-4A40-9D64-18A3E1DB9575}" presName="txShp" presStyleLbl="node1" presStyleIdx="0" presStyleCnt="1" custScaleX="129230" custLinFactNeighborX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BF694E6-123D-43F6-B259-B659036A0F10}" type="presOf" srcId="{46525846-06D5-4A40-9D64-18A3E1DB9575}" destId="{378B13F6-80C0-405E-B823-8102FDB14B17}" srcOrd="0" destOrd="0" presId="urn:microsoft.com/office/officeart/2005/8/layout/vList3"/>
    <dgm:cxn modelId="{76313928-FD77-4B79-A165-95A22FD5B994}" type="presOf" srcId="{8147C029-EEE0-45B6-A4B6-F45D26E60DE8}" destId="{DEA6793A-453F-4CE0-8CEA-0105DB8198B8}" srcOrd="0" destOrd="0" presId="urn:microsoft.com/office/officeart/2005/8/layout/vList3"/>
    <dgm:cxn modelId="{D9254F82-C4D4-41C2-A58A-1909B5A1A906}" srcId="{8147C029-EEE0-45B6-A4B6-F45D26E60DE8}" destId="{46525846-06D5-4A40-9D64-18A3E1DB9575}" srcOrd="0" destOrd="0" parTransId="{415DCEA3-21A9-4F91-A053-F00A187087BE}" sibTransId="{FC0BB179-077D-48E9-8B21-B43CABEEE682}"/>
    <dgm:cxn modelId="{98389C05-CE34-40FA-BB5E-696C0498A44C}" type="presParOf" srcId="{DEA6793A-453F-4CE0-8CEA-0105DB8198B8}" destId="{1896FE10-5534-420E-A5BA-D2A67C6260E7}" srcOrd="0" destOrd="0" presId="urn:microsoft.com/office/officeart/2005/8/layout/vList3"/>
    <dgm:cxn modelId="{D64B6B6B-C5C1-46A5-90B3-B5988F824D37}" type="presParOf" srcId="{1896FE10-5534-420E-A5BA-D2A67C6260E7}" destId="{08B71AC7-48B2-47DD-960B-D20EBA133041}" srcOrd="0" destOrd="0" presId="urn:microsoft.com/office/officeart/2005/8/layout/vList3"/>
    <dgm:cxn modelId="{453103C6-DC65-4836-B6AD-A476CB944DC8}" type="presParOf" srcId="{1896FE10-5534-420E-A5BA-D2A67C6260E7}" destId="{378B13F6-80C0-405E-B823-8102FDB14B1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147C029-EEE0-45B6-A4B6-F45D26E60DE8}" type="doc">
      <dgm:prSet loTypeId="urn:microsoft.com/office/officeart/2005/8/layout/vList3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6525846-06D5-4A40-9D64-18A3E1DB9575}">
      <dgm:prSet custT="1"/>
      <dgm:spPr>
        <a:solidFill>
          <a:srgbClr val="800000"/>
        </a:solidFill>
      </dgm:spPr>
      <dgm:t>
        <a:bodyPr lIns="365760" tIns="91440" rIns="274320" bIns="91440" anchor="ctr" anchorCtr="0"/>
        <a:lstStyle/>
        <a:p>
          <a:pPr algn="l" rtl="0"/>
          <a:r>
            <a:rPr lang="it-IT" sz="1600" u="none" dirty="0" smtClean="0">
              <a:latin typeface="Verdana" pitchFamily="34" charset="0"/>
              <a:ea typeface="Verdana" pitchFamily="34" charset="0"/>
              <a:cs typeface="Verdana" pitchFamily="34" charset="0"/>
            </a:rPr>
            <a:t>Once </a:t>
          </a:r>
          <a:r>
            <a:rPr lang="it-IT" sz="1600" u="none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fiber</a:t>
          </a:r>
          <a:r>
            <a:rPr lang="it-IT" sz="1600" u="none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u="none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orientation</a:t>
          </a:r>
          <a:r>
            <a:rPr lang="it-IT" sz="1600" u="none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u="none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is</a:t>
          </a:r>
          <a:r>
            <a:rPr lang="it-IT" sz="1600" u="none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u="none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known</a:t>
          </a:r>
          <a:r>
            <a:rPr lang="it-IT" sz="1600" u="none" dirty="0" smtClean="0">
              <a:latin typeface="Verdana" pitchFamily="34" charset="0"/>
              <a:ea typeface="Verdana" pitchFamily="34" charset="0"/>
              <a:cs typeface="Verdana" pitchFamily="34" charset="0"/>
            </a:rPr>
            <a:t>, </a:t>
          </a:r>
          <a:r>
            <a:rPr lang="it-IT" sz="1600" u="none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fiber</a:t>
          </a:r>
          <a:r>
            <a:rPr lang="it-IT" sz="1600" u="none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u="none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translational</a:t>
          </a:r>
          <a:r>
            <a:rPr lang="it-IT" sz="1600" u="none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u="none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motion</a:t>
          </a:r>
          <a:r>
            <a:rPr lang="it-IT" sz="1600" u="none" dirty="0" smtClean="0">
              <a:latin typeface="Verdana" pitchFamily="34" charset="0"/>
              <a:ea typeface="Verdana" pitchFamily="34" charset="0"/>
              <a:cs typeface="Verdana" pitchFamily="34" charset="0"/>
            </a:rPr>
            <a:t> can </a:t>
          </a:r>
          <a:r>
            <a:rPr lang="it-IT" sz="1600" u="none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be</a:t>
          </a:r>
          <a:r>
            <a:rPr lang="it-IT" sz="1600" u="none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u="none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computed</a:t>
          </a:r>
          <a:r>
            <a:rPr lang="it-IT" sz="1600" u="none" dirty="0" smtClean="0">
              <a:latin typeface="Verdana" pitchFamily="34" charset="0"/>
              <a:ea typeface="Verdana" pitchFamily="34" charset="0"/>
              <a:cs typeface="Verdana" pitchFamily="34" charset="0"/>
            </a:rPr>
            <a:t>!</a:t>
          </a:r>
          <a:endParaRPr lang="it-IT" sz="1600" u="none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415DCEA3-21A9-4F91-A053-F00A187087BE}" type="parTrans" cxnId="{D9254F82-C4D4-41C2-A58A-1909B5A1A906}">
      <dgm:prSet/>
      <dgm:spPr/>
      <dgm:t>
        <a:bodyPr/>
        <a:lstStyle/>
        <a:p>
          <a:endParaRPr lang="it-IT"/>
        </a:p>
      </dgm:t>
    </dgm:pt>
    <dgm:pt modelId="{FC0BB179-077D-48E9-8B21-B43CABEEE682}" type="sibTrans" cxnId="{D9254F82-C4D4-41C2-A58A-1909B5A1A906}">
      <dgm:prSet/>
      <dgm:spPr/>
      <dgm:t>
        <a:bodyPr/>
        <a:lstStyle/>
        <a:p>
          <a:endParaRPr lang="it-IT"/>
        </a:p>
      </dgm:t>
    </dgm:pt>
    <dgm:pt modelId="{DEA6793A-453F-4CE0-8CEA-0105DB8198B8}" type="pres">
      <dgm:prSet presAssocID="{8147C029-EEE0-45B6-A4B6-F45D26E60DE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896FE10-5534-420E-A5BA-D2A67C6260E7}" type="pres">
      <dgm:prSet presAssocID="{46525846-06D5-4A40-9D64-18A3E1DB9575}" presName="composite" presStyleCnt="0"/>
      <dgm:spPr/>
    </dgm:pt>
    <dgm:pt modelId="{08B71AC7-48B2-47DD-960B-D20EBA133041}" type="pres">
      <dgm:prSet presAssocID="{46525846-06D5-4A40-9D64-18A3E1DB9575}" presName="imgShp" presStyleLbl="fgImgPlace1" presStyleIdx="0" presStyleCnt="1" custScaleX="64731" custScaleY="62108"/>
      <dgm:spPr/>
    </dgm:pt>
    <dgm:pt modelId="{378B13F6-80C0-405E-B823-8102FDB14B17}" type="pres">
      <dgm:prSet presAssocID="{46525846-06D5-4A40-9D64-18A3E1DB9575}" presName="txShp" presStyleLbl="node1" presStyleIdx="0" presStyleCnt="1" custScaleX="10712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9A0AB40-1399-4730-BD3A-BF46A09BE8DE}" type="presOf" srcId="{8147C029-EEE0-45B6-A4B6-F45D26E60DE8}" destId="{DEA6793A-453F-4CE0-8CEA-0105DB8198B8}" srcOrd="0" destOrd="0" presId="urn:microsoft.com/office/officeart/2005/8/layout/vList3"/>
    <dgm:cxn modelId="{369C266A-4C72-4D96-AAFE-DC927BAB0D23}" type="presOf" srcId="{46525846-06D5-4A40-9D64-18A3E1DB9575}" destId="{378B13F6-80C0-405E-B823-8102FDB14B17}" srcOrd="0" destOrd="0" presId="urn:microsoft.com/office/officeart/2005/8/layout/vList3"/>
    <dgm:cxn modelId="{D9254F82-C4D4-41C2-A58A-1909B5A1A906}" srcId="{8147C029-EEE0-45B6-A4B6-F45D26E60DE8}" destId="{46525846-06D5-4A40-9D64-18A3E1DB9575}" srcOrd="0" destOrd="0" parTransId="{415DCEA3-21A9-4F91-A053-F00A187087BE}" sibTransId="{FC0BB179-077D-48E9-8B21-B43CABEEE682}"/>
    <dgm:cxn modelId="{6E10A810-86D8-4D38-9BEE-ACD42171E8EA}" type="presParOf" srcId="{DEA6793A-453F-4CE0-8CEA-0105DB8198B8}" destId="{1896FE10-5534-420E-A5BA-D2A67C6260E7}" srcOrd="0" destOrd="0" presId="urn:microsoft.com/office/officeart/2005/8/layout/vList3"/>
    <dgm:cxn modelId="{B8A23DEA-AC26-4E68-9560-9E5F98A89654}" type="presParOf" srcId="{1896FE10-5534-420E-A5BA-D2A67C6260E7}" destId="{08B71AC7-48B2-47DD-960B-D20EBA133041}" srcOrd="0" destOrd="0" presId="urn:microsoft.com/office/officeart/2005/8/layout/vList3"/>
    <dgm:cxn modelId="{8F2C2412-70AC-4325-B503-03018512BE62}" type="presParOf" srcId="{1896FE10-5534-420E-A5BA-D2A67C6260E7}" destId="{378B13F6-80C0-405E-B823-8102FDB14B1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2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147C029-EEE0-45B6-A4B6-F45D26E60DE8}" type="doc">
      <dgm:prSet loTypeId="urn:microsoft.com/office/officeart/2005/8/layout/vList3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6525846-06D5-4A40-9D64-18A3E1DB9575}">
      <dgm:prSet custT="1"/>
      <dgm:spPr>
        <a:solidFill>
          <a:srgbClr val="800000"/>
        </a:solidFill>
      </dgm:spPr>
      <dgm:t>
        <a:bodyPr lIns="365760" tIns="91440" rIns="182880" bIns="91440" anchor="ctr" anchorCtr="0"/>
        <a:lstStyle/>
        <a:p>
          <a:pPr algn="l" rtl="0"/>
          <a:r>
            <a:rPr lang="it-IT" sz="1600" b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The </a:t>
          </a:r>
          <a:r>
            <a:rPr lang="it-IT" sz="1600" b="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physics</a:t>
          </a:r>
          <a:r>
            <a:rPr lang="it-IT" sz="1600" b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 of turbulent </a:t>
          </a:r>
          <a:r>
            <a:rPr lang="it-IT" sz="1600" b="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fiber</a:t>
          </a:r>
          <a:r>
            <a:rPr lang="it-IT" sz="1600" b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b="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dispersion</a:t>
          </a:r>
          <a:endParaRPr lang="it-IT" sz="1600" b="0" dirty="0" smtClean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algn="l" rtl="0"/>
          <a:r>
            <a:rPr lang="it-IT" sz="1600" b="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is</a:t>
          </a:r>
          <a:r>
            <a:rPr lang="it-IT" sz="1600" b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b="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determined</a:t>
          </a:r>
          <a:r>
            <a:rPr lang="it-IT" sz="1600" b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b="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by</a:t>
          </a:r>
          <a:r>
            <a:rPr lang="it-IT" sz="1600" b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 a </a:t>
          </a:r>
          <a:r>
            <a:rPr lang="it-IT" sz="1600" b="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small</a:t>
          </a:r>
          <a:r>
            <a:rPr lang="it-IT" sz="1600" b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 set </a:t>
          </a:r>
          <a:r>
            <a:rPr lang="it-IT" sz="1600" b="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of</a:t>
          </a:r>
          <a:r>
            <a:rPr lang="it-IT" sz="1600" b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b="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parameters</a:t>
          </a:r>
          <a:endParaRPr lang="it-IT" sz="1600" b="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415DCEA3-21A9-4F91-A053-F00A187087BE}" type="parTrans" cxnId="{D9254F82-C4D4-41C2-A58A-1909B5A1A906}">
      <dgm:prSet/>
      <dgm:spPr/>
      <dgm:t>
        <a:bodyPr/>
        <a:lstStyle/>
        <a:p>
          <a:endParaRPr lang="it-IT"/>
        </a:p>
      </dgm:t>
    </dgm:pt>
    <dgm:pt modelId="{FC0BB179-077D-48E9-8B21-B43CABEEE682}" type="sibTrans" cxnId="{D9254F82-C4D4-41C2-A58A-1909B5A1A906}">
      <dgm:prSet/>
      <dgm:spPr/>
      <dgm:t>
        <a:bodyPr/>
        <a:lstStyle/>
        <a:p>
          <a:endParaRPr lang="it-IT"/>
        </a:p>
      </dgm:t>
    </dgm:pt>
    <dgm:pt modelId="{DEA6793A-453F-4CE0-8CEA-0105DB8198B8}" type="pres">
      <dgm:prSet presAssocID="{8147C029-EEE0-45B6-A4B6-F45D26E60DE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896FE10-5534-420E-A5BA-D2A67C6260E7}" type="pres">
      <dgm:prSet presAssocID="{46525846-06D5-4A40-9D64-18A3E1DB9575}" presName="composite" presStyleCnt="0"/>
      <dgm:spPr/>
    </dgm:pt>
    <dgm:pt modelId="{08B71AC7-48B2-47DD-960B-D20EBA133041}" type="pres">
      <dgm:prSet presAssocID="{46525846-06D5-4A40-9D64-18A3E1DB9575}" presName="imgShp" presStyleLbl="fgImgPlace1" presStyleIdx="0" presStyleCnt="1" custScaleX="64731" custScaleY="62108" custLinFactNeighborX="40767"/>
      <dgm:spPr/>
    </dgm:pt>
    <dgm:pt modelId="{378B13F6-80C0-405E-B823-8102FDB14B17}" type="pres">
      <dgm:prSet presAssocID="{46525846-06D5-4A40-9D64-18A3E1DB9575}" presName="txShp" presStyleLbl="node1" presStyleIdx="0" presStyleCnt="1" custScaleX="85748" custLinFactNeighborX="-383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24F1806-DF5F-4004-A8D2-4F9A76A7126F}" type="presOf" srcId="{46525846-06D5-4A40-9D64-18A3E1DB9575}" destId="{378B13F6-80C0-405E-B823-8102FDB14B17}" srcOrd="0" destOrd="0" presId="urn:microsoft.com/office/officeart/2005/8/layout/vList3"/>
    <dgm:cxn modelId="{A5176659-4DF8-4FCB-AFC2-7E73761420DE}" type="presOf" srcId="{8147C029-EEE0-45B6-A4B6-F45D26E60DE8}" destId="{DEA6793A-453F-4CE0-8CEA-0105DB8198B8}" srcOrd="0" destOrd="0" presId="urn:microsoft.com/office/officeart/2005/8/layout/vList3"/>
    <dgm:cxn modelId="{D9254F82-C4D4-41C2-A58A-1909B5A1A906}" srcId="{8147C029-EEE0-45B6-A4B6-F45D26E60DE8}" destId="{46525846-06D5-4A40-9D64-18A3E1DB9575}" srcOrd="0" destOrd="0" parTransId="{415DCEA3-21A9-4F91-A053-F00A187087BE}" sibTransId="{FC0BB179-077D-48E9-8B21-B43CABEEE682}"/>
    <dgm:cxn modelId="{BC108985-0C79-4A76-9D77-6CB9B58CFB03}" type="presParOf" srcId="{DEA6793A-453F-4CE0-8CEA-0105DB8198B8}" destId="{1896FE10-5534-420E-A5BA-D2A67C6260E7}" srcOrd="0" destOrd="0" presId="urn:microsoft.com/office/officeart/2005/8/layout/vList3"/>
    <dgm:cxn modelId="{4D0E3777-50EA-4AFA-B3D0-6C83331961CF}" type="presParOf" srcId="{1896FE10-5534-420E-A5BA-D2A67C6260E7}" destId="{08B71AC7-48B2-47DD-960B-D20EBA133041}" srcOrd="0" destOrd="0" presId="urn:microsoft.com/office/officeart/2005/8/layout/vList3"/>
    <dgm:cxn modelId="{B56A920A-3CD6-418C-A944-133F53EA8B65}" type="presParOf" srcId="{1896FE10-5534-420E-A5BA-D2A67C6260E7}" destId="{378B13F6-80C0-405E-B823-8102FDB14B1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8B13F6-80C0-405E-B823-8102FDB14B17}">
      <dsp:nvSpPr>
        <dsp:cNvPr id="0" name=""/>
        <dsp:cNvSpPr/>
      </dsp:nvSpPr>
      <dsp:spPr>
        <a:xfrm rot="10800000">
          <a:off x="542923" y="332"/>
          <a:ext cx="7360179" cy="680388"/>
        </a:xfrm>
        <a:prstGeom prst="homePlate">
          <a:avLst/>
        </a:prstGeom>
        <a:solidFill>
          <a:srgbClr val="80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0" tIns="91440" rIns="274320" bIns="914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i="1" u="sng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Pseudo-Spectral</a:t>
          </a:r>
          <a:r>
            <a:rPr lang="it-IT" sz="16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method</a:t>
          </a:r>
          <a:r>
            <a:rPr lang="it-IT" sz="16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: 	Fourier </a:t>
          </a:r>
          <a:r>
            <a:rPr lang="it-IT" sz="1600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modes</a:t>
          </a:r>
          <a:r>
            <a:rPr lang="it-IT" sz="16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in </a:t>
          </a:r>
          <a:r>
            <a:rPr lang="it-IT" sz="1600" i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x and y,      			            	</a:t>
          </a:r>
          <a:r>
            <a:rPr lang="it-IT" sz="1600" i="0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Chebyschev</a:t>
          </a:r>
          <a:r>
            <a:rPr lang="it-IT" sz="1600" i="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i="0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modes</a:t>
          </a:r>
          <a:r>
            <a:rPr lang="it-IT" sz="1600" i="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in</a:t>
          </a:r>
          <a:r>
            <a:rPr lang="it-IT" sz="1600" i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z.</a:t>
          </a:r>
          <a:endParaRPr lang="it-IT" sz="1600" i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 rot="10800000">
        <a:off x="542923" y="332"/>
        <a:ext cx="7360179" cy="680388"/>
      </dsp:txXfrm>
    </dsp:sp>
    <dsp:sp modelId="{08B71AC7-48B2-47DD-960B-D20EBA133041}">
      <dsp:nvSpPr>
        <dsp:cNvPr id="0" name=""/>
        <dsp:cNvSpPr/>
      </dsp:nvSpPr>
      <dsp:spPr>
        <a:xfrm>
          <a:off x="346049" y="129239"/>
          <a:ext cx="440422" cy="42257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8B13F6-80C0-405E-B823-8102FDB14B17}">
      <dsp:nvSpPr>
        <dsp:cNvPr id="0" name=""/>
        <dsp:cNvSpPr/>
      </dsp:nvSpPr>
      <dsp:spPr>
        <a:xfrm rot="10800000">
          <a:off x="404522" y="372"/>
          <a:ext cx="3481677" cy="761255"/>
        </a:xfrm>
        <a:prstGeom prst="homePlate">
          <a:avLst/>
        </a:prstGeom>
        <a:solidFill>
          <a:srgbClr val="80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5760" tIns="91440" rIns="274320" bIns="914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Input </a:t>
          </a:r>
          <a:r>
            <a:rPr lang="it-IT" sz="1600" b="0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parameters</a:t>
          </a:r>
          <a:r>
            <a:rPr lang="it-IT" sz="1600" b="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:</a:t>
          </a:r>
          <a:r>
            <a:rPr lang="it-IT" sz="1600" b="0" kern="1200" dirty="0" smtClean="0"/>
            <a:t>  </a:t>
          </a:r>
          <a:r>
            <a:rPr lang="it-IT" sz="1600" b="0" i="1" kern="1200" dirty="0" smtClean="0"/>
            <a:t>S, </a:t>
          </a:r>
          <a:r>
            <a:rPr lang="el-GR" sz="2000" b="0" i="1" kern="1200" dirty="0" smtClean="0">
              <a:latin typeface="Times New Roman" pitchFamily="18" charset="0"/>
              <a:cs typeface="Times New Roman" pitchFamily="18" charset="0"/>
            </a:rPr>
            <a:t>τ</a:t>
          </a:r>
          <a:r>
            <a:rPr lang="it-IT" sz="2000" b="0" i="1" kern="1200" dirty="0" smtClean="0">
              <a:latin typeface="Times New Roman" pitchFamily="18" charset="0"/>
              <a:cs typeface="Times New Roman" pitchFamily="18" charset="0"/>
            </a:rPr>
            <a:t> , </a:t>
          </a:r>
          <a:r>
            <a:rPr lang="el-GR" sz="2000" b="0" i="1" kern="1200" dirty="0" smtClean="0">
              <a:latin typeface="Times New Roman" pitchFamily="18" charset="0"/>
              <a:cs typeface="Times New Roman" pitchFamily="18" charset="0"/>
            </a:rPr>
            <a:t>λ</a:t>
          </a:r>
          <a:endParaRPr lang="it-IT" sz="2000" b="0" i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404522" y="372"/>
        <a:ext cx="3481677" cy="761255"/>
      </dsp:txXfrm>
    </dsp:sp>
    <dsp:sp modelId="{08B71AC7-48B2-47DD-960B-D20EBA133041}">
      <dsp:nvSpPr>
        <dsp:cNvPr id="0" name=""/>
        <dsp:cNvSpPr/>
      </dsp:nvSpPr>
      <dsp:spPr>
        <a:xfrm>
          <a:off x="314627" y="144599"/>
          <a:ext cx="492768" cy="47280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8B13F6-80C0-405E-B823-8102FDB14B17}">
      <dsp:nvSpPr>
        <dsp:cNvPr id="0" name=""/>
        <dsp:cNvSpPr/>
      </dsp:nvSpPr>
      <dsp:spPr>
        <a:xfrm rot="10800000">
          <a:off x="110113" y="0"/>
          <a:ext cx="8605331" cy="642942"/>
        </a:xfrm>
        <a:prstGeom prst="homePlate">
          <a:avLst/>
        </a:prstGeom>
        <a:solidFill>
          <a:srgbClr val="80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5760" tIns="91440" rIns="274320" bIns="914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Top </a:t>
          </a:r>
          <a:r>
            <a:rPr lang="it-IT" sz="1600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view</a:t>
          </a:r>
          <a:r>
            <a:rPr lang="it-IT" sz="16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:</a:t>
          </a:r>
          <a:r>
            <a:rPr lang="it-IT" sz="1600" i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fibers</a:t>
          </a:r>
          <a:r>
            <a:rPr lang="it-IT" sz="16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accumulate in </a:t>
          </a:r>
          <a:r>
            <a:rPr lang="it-IT" sz="1600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near-wall</a:t>
          </a:r>
          <a:r>
            <a:rPr lang="it-IT" sz="16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fluid</a:t>
          </a:r>
          <a:r>
            <a:rPr lang="it-IT" sz="16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Low-Speed</a:t>
          </a:r>
          <a:r>
            <a:rPr lang="it-IT" sz="16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Streaks</a:t>
          </a:r>
          <a:r>
            <a:rPr lang="it-IT" sz="16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(LSS)</a:t>
          </a:r>
          <a:endParaRPr lang="it-IT" sz="1600" b="1" i="1" u="sng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 rot="10800000">
        <a:off x="110113" y="0"/>
        <a:ext cx="8605331" cy="642942"/>
      </dsp:txXfrm>
    </dsp:sp>
    <dsp:sp modelId="{08B71AC7-48B2-47DD-960B-D20EBA133041}">
      <dsp:nvSpPr>
        <dsp:cNvPr id="0" name=""/>
        <dsp:cNvSpPr/>
      </dsp:nvSpPr>
      <dsp:spPr>
        <a:xfrm>
          <a:off x="0" y="121811"/>
          <a:ext cx="416182" cy="39931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E213B0-8CE0-4463-A4E8-BBDDEAA26F28}">
      <dsp:nvSpPr>
        <dsp:cNvPr id="0" name=""/>
        <dsp:cNvSpPr/>
      </dsp:nvSpPr>
      <dsp:spPr>
        <a:xfrm rot="10800000">
          <a:off x="1338773" y="343"/>
          <a:ext cx="6517905" cy="703368"/>
        </a:xfrm>
        <a:prstGeom prst="homePlate">
          <a:avLst/>
        </a:prstGeom>
        <a:solidFill>
          <a:srgbClr val="80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5760" tIns="91440" rIns="274320" bIns="914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i="0" u="none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The </a:t>
          </a:r>
          <a:r>
            <a:rPr lang="it-IT" sz="1600" i="0" u="none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influence</a:t>
          </a:r>
          <a:r>
            <a:rPr lang="it-IT" sz="1600" i="0" u="none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i="0" u="none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of</a:t>
          </a:r>
          <a:r>
            <a:rPr lang="it-IT" sz="1600" i="0" u="none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l-GR" sz="1600" i="1" u="none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λ</a:t>
          </a:r>
          <a:r>
            <a:rPr lang="it-IT" sz="1600" i="1" u="none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i="0" u="none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is</a:t>
          </a:r>
          <a:r>
            <a:rPr lang="it-IT" sz="1600" i="0" u="none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i="0" u="none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not</a:t>
          </a:r>
          <a:r>
            <a:rPr lang="it-IT" sz="1600" i="0" u="none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i="0" u="none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dramatic</a:t>
          </a:r>
          <a:r>
            <a:rPr lang="it-IT" sz="1600" i="0" u="none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: </a:t>
          </a:r>
          <a:r>
            <a:rPr lang="it-IT" sz="1600" i="0" u="none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only</a:t>
          </a:r>
          <a:r>
            <a:rPr lang="it-IT" sz="1600" i="0" u="none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a </a:t>
          </a:r>
          <a:r>
            <a:rPr lang="it-IT" sz="1600" i="0" u="none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change</a:t>
          </a:r>
          <a:r>
            <a:rPr lang="it-IT" sz="1600" i="0" u="none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in the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i="0" u="none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peak</a:t>
          </a:r>
          <a:r>
            <a:rPr lang="it-IT" sz="1600" i="0" u="none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i="0" u="none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values</a:t>
          </a:r>
          <a:r>
            <a:rPr lang="it-IT" sz="1600" i="0" u="none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i="0" u="none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is</a:t>
          </a:r>
          <a:r>
            <a:rPr lang="it-IT" sz="1600" i="0" u="none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i="0" u="none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observed</a:t>
          </a:r>
          <a:r>
            <a:rPr lang="it-IT" sz="1600" i="0" u="none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(no PDF </a:t>
          </a:r>
          <a:r>
            <a:rPr lang="it-IT" sz="1600" i="0" u="none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shape</a:t>
          </a:r>
          <a:r>
            <a:rPr lang="it-IT" sz="1600" i="0" u="none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i="0" u="none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change</a:t>
          </a:r>
          <a:r>
            <a:rPr lang="it-IT" sz="1600" i="0" u="none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)</a:t>
          </a:r>
          <a:endParaRPr lang="it-IT" sz="1600" i="1" u="none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 rot="10800000">
        <a:off x="1338773" y="343"/>
        <a:ext cx="6517905" cy="703368"/>
      </dsp:txXfrm>
    </dsp:sp>
    <dsp:sp modelId="{EC652FF7-ED0D-48E3-A127-2F87D351B15A}">
      <dsp:nvSpPr>
        <dsp:cNvPr id="0" name=""/>
        <dsp:cNvSpPr/>
      </dsp:nvSpPr>
      <dsp:spPr>
        <a:xfrm>
          <a:off x="1287320" y="100872"/>
          <a:ext cx="540053" cy="50231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E213B0-8CE0-4463-A4E8-BBDDEAA26F28}">
      <dsp:nvSpPr>
        <dsp:cNvPr id="0" name=""/>
        <dsp:cNvSpPr/>
      </dsp:nvSpPr>
      <dsp:spPr>
        <a:xfrm rot="10800000">
          <a:off x="1338773" y="343"/>
          <a:ext cx="6517905" cy="703368"/>
        </a:xfrm>
        <a:prstGeom prst="homePlate">
          <a:avLst/>
        </a:prstGeom>
        <a:solidFill>
          <a:srgbClr val="80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5760" tIns="91440" rIns="274320" bIns="914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i="0" u="none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 </a:t>
          </a:r>
          <a:r>
            <a:rPr lang="it-IT" sz="1600" i="0" u="none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Significant</a:t>
          </a:r>
          <a:r>
            <a:rPr lang="it-IT" sz="1600" i="0" u="none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PDF </a:t>
          </a:r>
          <a:r>
            <a:rPr lang="it-IT" sz="1600" i="0" u="none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shape</a:t>
          </a:r>
          <a:r>
            <a:rPr lang="it-IT" sz="1600" i="0" u="none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i="0" u="none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change</a:t>
          </a:r>
          <a:r>
            <a:rPr lang="it-IT" sz="1600" i="0" u="none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with curve “</a:t>
          </a:r>
          <a:r>
            <a:rPr lang="it-IT" sz="1600" i="0" u="none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inversion</a:t>
          </a:r>
          <a:r>
            <a:rPr lang="it-IT" sz="1600" i="0" u="none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”   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i="0" u="none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 </a:t>
          </a:r>
          <a:r>
            <a:rPr lang="it-IT" sz="1600" i="0" u="none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between</a:t>
          </a:r>
          <a:r>
            <a:rPr lang="it-IT" sz="1600" i="0" u="none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St=5 and St=30 </a:t>
          </a:r>
          <a:endParaRPr lang="it-IT" sz="1600" i="1" u="none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 rot="10800000">
        <a:off x="1338773" y="343"/>
        <a:ext cx="6517905" cy="703368"/>
      </dsp:txXfrm>
    </dsp:sp>
    <dsp:sp modelId="{EC652FF7-ED0D-48E3-A127-2F87D351B15A}">
      <dsp:nvSpPr>
        <dsp:cNvPr id="0" name=""/>
        <dsp:cNvSpPr/>
      </dsp:nvSpPr>
      <dsp:spPr>
        <a:xfrm>
          <a:off x="1287320" y="100872"/>
          <a:ext cx="540053" cy="50231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8B13F6-80C0-405E-B823-8102FDB14B17}">
      <dsp:nvSpPr>
        <dsp:cNvPr id="0" name=""/>
        <dsp:cNvSpPr/>
      </dsp:nvSpPr>
      <dsp:spPr>
        <a:xfrm rot="10800000">
          <a:off x="968199" y="0"/>
          <a:ext cx="8064920" cy="703652"/>
        </a:xfrm>
        <a:prstGeom prst="homePlate">
          <a:avLst/>
        </a:prstGeom>
        <a:solidFill>
          <a:srgbClr val="80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5760" tIns="91440" rIns="182880" bIns="914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Slip velocity is a useful measure of fibers-turbulence interaction in wall-bounded flows: its statistical characterization provides useful indications for modeling turbulent fiber dispersion</a:t>
          </a:r>
          <a:endParaRPr lang="it-IT" sz="14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 rot="10800000">
        <a:off x="968199" y="0"/>
        <a:ext cx="8064920" cy="703652"/>
      </dsp:txXfrm>
    </dsp:sp>
    <dsp:sp modelId="{08B71AC7-48B2-47DD-960B-D20EBA133041}">
      <dsp:nvSpPr>
        <dsp:cNvPr id="0" name=""/>
        <dsp:cNvSpPr/>
      </dsp:nvSpPr>
      <dsp:spPr>
        <a:xfrm>
          <a:off x="896201" y="147628"/>
          <a:ext cx="427698" cy="41036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A74C36B-E2E7-45C7-89D6-33ED9A7B8E5F}">
      <dsp:nvSpPr>
        <dsp:cNvPr id="0" name=""/>
        <dsp:cNvSpPr/>
      </dsp:nvSpPr>
      <dsp:spPr>
        <a:xfrm rot="10800000">
          <a:off x="968199" y="810375"/>
          <a:ext cx="8064920" cy="660731"/>
        </a:xfrm>
        <a:prstGeom prst="homePlate">
          <a:avLst/>
        </a:prstGeom>
        <a:solidFill>
          <a:srgbClr val="80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0" tIns="91440" rIns="274320" bIns="914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Slip </a:t>
          </a:r>
          <a:r>
            <a:rPr lang="it-IT" sz="1400" b="1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velocity</a:t>
          </a:r>
          <a:r>
            <a:rPr lang="it-IT" sz="14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400" b="1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statistics</a:t>
          </a:r>
          <a:r>
            <a:rPr lang="it-IT" sz="14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400" b="1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depend</a:t>
          </a:r>
          <a:r>
            <a:rPr lang="it-IT" sz="14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400" b="1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both</a:t>
          </a:r>
          <a:r>
            <a:rPr lang="it-IT" sz="14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on </a:t>
          </a:r>
          <a:r>
            <a:rPr lang="it-IT" sz="1400" b="1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fiber</a:t>
          </a:r>
          <a:r>
            <a:rPr lang="it-IT" sz="14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400" b="1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elongation</a:t>
          </a:r>
          <a:r>
            <a:rPr lang="it-IT" sz="14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(</a:t>
          </a:r>
          <a:r>
            <a:rPr lang="it-IT" sz="1400" b="1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quantitatively</a:t>
          </a:r>
          <a:r>
            <a:rPr lang="it-IT" sz="14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) and </a:t>
          </a:r>
          <a:r>
            <a:rPr lang="it-IT" sz="1400" b="1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fiber</a:t>
          </a:r>
          <a:r>
            <a:rPr lang="it-IT" sz="14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400" b="1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inertia</a:t>
          </a:r>
          <a:r>
            <a:rPr lang="it-IT" sz="14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(</a:t>
          </a:r>
          <a:r>
            <a:rPr lang="it-IT" sz="1400" b="1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also</a:t>
          </a:r>
          <a:r>
            <a:rPr lang="it-IT" sz="14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400" b="1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qualitatively</a:t>
          </a:r>
          <a:r>
            <a:rPr lang="it-IT" sz="14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!)</a:t>
          </a:r>
          <a:endParaRPr lang="it-IT" sz="14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 rot="10800000">
        <a:off x="968199" y="810375"/>
        <a:ext cx="8064920" cy="660731"/>
      </dsp:txXfrm>
    </dsp:sp>
    <dsp:sp modelId="{F832AA4C-7CCA-43A4-B8DC-5CE934D741B5}">
      <dsp:nvSpPr>
        <dsp:cNvPr id="0" name=""/>
        <dsp:cNvSpPr/>
      </dsp:nvSpPr>
      <dsp:spPr>
        <a:xfrm>
          <a:off x="896201" y="928692"/>
          <a:ext cx="427698" cy="41036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D2E662F-D737-448A-8A57-59159CC61995}">
      <dsp:nvSpPr>
        <dsp:cNvPr id="0" name=""/>
        <dsp:cNvSpPr/>
      </dsp:nvSpPr>
      <dsp:spPr>
        <a:xfrm rot="10800000">
          <a:off x="905548" y="1567646"/>
          <a:ext cx="8127572" cy="660731"/>
        </a:xfrm>
        <a:prstGeom prst="homePlate">
          <a:avLst/>
        </a:prstGeom>
        <a:solidFill>
          <a:srgbClr val="80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0" tIns="91440" rIns="274320" bIns="914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RMS </a:t>
          </a:r>
          <a:r>
            <a:rPr lang="en-US" sz="14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exceeds the corresponding mean value by roughly 3 to 5 times: </a:t>
          </a:r>
          <a:r>
            <a:rPr lang="it-IT" sz="14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the </a:t>
          </a:r>
          <a:r>
            <a:rPr lang="en-US" sz="14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instantaneous slip velocity may thus frequently change sign</a:t>
          </a:r>
          <a:endParaRPr lang="it-IT" sz="1400" b="1" i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 rot="10800000">
        <a:off x="905548" y="1567646"/>
        <a:ext cx="8127572" cy="660731"/>
      </dsp:txXfrm>
    </dsp:sp>
    <dsp:sp modelId="{66490E19-CEFB-4459-B17D-47CB681790BA}">
      <dsp:nvSpPr>
        <dsp:cNvPr id="0" name=""/>
        <dsp:cNvSpPr/>
      </dsp:nvSpPr>
      <dsp:spPr>
        <a:xfrm>
          <a:off x="896201" y="1711660"/>
          <a:ext cx="427698" cy="41036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3261C9-5DF0-43EE-BD0C-4DD072839C5E}">
      <dsp:nvSpPr>
        <dsp:cNvPr id="0" name=""/>
        <dsp:cNvSpPr/>
      </dsp:nvSpPr>
      <dsp:spPr>
        <a:xfrm rot="10800000">
          <a:off x="720089" y="0"/>
          <a:ext cx="3488206" cy="583069"/>
        </a:xfrm>
        <a:prstGeom prst="homePlate">
          <a:avLst/>
        </a:prstGeom>
        <a:solidFill>
          <a:srgbClr val="00B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0" tIns="91440" rIns="274320" bIns="914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Simulate more </a:t>
          </a:r>
          <a:r>
            <a:rPr lang="it-IT" sz="1400" b="1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values</a:t>
          </a:r>
          <a:r>
            <a:rPr lang="it-IT" sz="14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of </a:t>
          </a:r>
          <a:r>
            <a:rPr lang="it-IT" sz="1400" b="1" i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St, </a:t>
          </a:r>
          <a:r>
            <a:rPr lang="el-GR" sz="1400" b="1" i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λ</a:t>
          </a:r>
          <a:r>
            <a:rPr lang="it-IT" sz="1400" b="1" i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400" b="1" i="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and</a:t>
          </a:r>
          <a:r>
            <a:rPr lang="it-IT" sz="1400" b="1" i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Re</a:t>
          </a:r>
          <a:endParaRPr lang="it-IT" sz="1400" b="1" i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 rot="10800000">
        <a:off x="720089" y="0"/>
        <a:ext cx="3488206" cy="583069"/>
      </dsp:txXfrm>
    </dsp:sp>
    <dsp:sp modelId="{24AA1926-E95E-4D4E-AF94-D9B7AFE1F742}">
      <dsp:nvSpPr>
        <dsp:cNvPr id="0" name=""/>
        <dsp:cNvSpPr/>
      </dsp:nvSpPr>
      <dsp:spPr>
        <a:xfrm>
          <a:off x="425658" y="44053"/>
          <a:ext cx="512550" cy="49680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F4E89B1-EB8C-4834-ABE0-434D49FE3FB1}">
      <dsp:nvSpPr>
        <dsp:cNvPr id="0" name=""/>
        <dsp:cNvSpPr/>
      </dsp:nvSpPr>
      <dsp:spPr>
        <a:xfrm rot="10800000">
          <a:off x="720068" y="689854"/>
          <a:ext cx="3488206" cy="557335"/>
        </a:xfrm>
        <a:prstGeom prst="homePlate">
          <a:avLst/>
        </a:prstGeom>
        <a:solidFill>
          <a:srgbClr val="00B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0" tIns="91440" rIns="274320" bIns="914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Evaluate</a:t>
          </a:r>
          <a:r>
            <a:rPr lang="it-IT" sz="14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slip </a:t>
          </a:r>
          <a:r>
            <a:rPr lang="it-IT" sz="1400" b="1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spin</a:t>
          </a:r>
          <a:r>
            <a:rPr lang="it-IT" sz="14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400" b="1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statistics</a:t>
          </a:r>
          <a:endParaRPr lang="it-IT" sz="14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 rot="10800000">
        <a:off x="720068" y="689854"/>
        <a:ext cx="3488206" cy="557335"/>
      </dsp:txXfrm>
    </dsp:sp>
    <dsp:sp modelId="{D5FCD1E8-2D76-4D03-B54E-0BADEA94465C}">
      <dsp:nvSpPr>
        <dsp:cNvPr id="0" name=""/>
        <dsp:cNvSpPr/>
      </dsp:nvSpPr>
      <dsp:spPr>
        <a:xfrm>
          <a:off x="425658" y="726230"/>
          <a:ext cx="473783" cy="46995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8B13F6-80C0-405E-B823-8102FDB14B17}">
      <dsp:nvSpPr>
        <dsp:cNvPr id="0" name=""/>
        <dsp:cNvSpPr/>
      </dsp:nvSpPr>
      <dsp:spPr>
        <a:xfrm rot="10800000">
          <a:off x="1442039" y="0"/>
          <a:ext cx="4058664" cy="785818"/>
        </a:xfrm>
        <a:prstGeom prst="homePlate">
          <a:avLst/>
        </a:prstGeom>
        <a:solidFill>
          <a:srgbClr val="80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0" tIns="91440" rIns="274320" bIns="914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DNS of turbulent </a:t>
          </a:r>
          <a:r>
            <a:rPr lang="it-IT" sz="1600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channel</a:t>
          </a:r>
          <a:r>
            <a:rPr lang="it-IT" sz="16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flow @ </a:t>
          </a:r>
          <a:r>
            <a:rPr lang="it-IT" sz="1600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Re</a:t>
          </a:r>
          <a:r>
            <a:rPr lang="it-IT" sz="1600" kern="1200" baseline="-25000" dirty="0" err="1" smtClean="0">
              <a:latin typeface="Symbol" pitchFamily="18" charset="2"/>
              <a:ea typeface="Verdana" pitchFamily="34" charset="0"/>
              <a:cs typeface="Verdana" pitchFamily="34" charset="0"/>
            </a:rPr>
            <a:t>t</a:t>
          </a:r>
          <a:r>
            <a:rPr lang="it-IT" sz="1600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=u</a:t>
          </a:r>
          <a:r>
            <a:rPr lang="it-IT" sz="1600" kern="1200" baseline="-25000" dirty="0" err="1" smtClean="0">
              <a:latin typeface="Symbol" pitchFamily="18" charset="2"/>
              <a:ea typeface="Verdana" pitchFamily="34" charset="0"/>
              <a:cs typeface="Verdana" pitchFamily="34" charset="0"/>
            </a:rPr>
            <a:t>t</a:t>
          </a:r>
          <a:r>
            <a:rPr lang="it-IT" sz="16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h/</a:t>
          </a:r>
          <a:r>
            <a:rPr lang="it-IT" sz="1600" kern="1200" dirty="0" smtClean="0">
              <a:latin typeface="Symbol" pitchFamily="18" charset="2"/>
              <a:ea typeface="Verdana" pitchFamily="34" charset="0"/>
              <a:cs typeface="Verdana" pitchFamily="34" charset="0"/>
            </a:rPr>
            <a:t>n</a:t>
          </a:r>
          <a:r>
            <a:rPr lang="it-IT" sz="16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=</a:t>
          </a:r>
          <a:r>
            <a:rPr lang="it-IT" sz="16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150</a:t>
          </a:r>
          <a:r>
            <a:rPr lang="it-IT" sz="16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, 180, 300</a:t>
          </a:r>
          <a:endParaRPr lang="it-IT" sz="1600" i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 rot="10800000">
        <a:off x="1442039" y="0"/>
        <a:ext cx="4058664" cy="785818"/>
      </dsp:txXfrm>
    </dsp:sp>
    <dsp:sp modelId="{08B71AC7-48B2-47DD-960B-D20EBA133041}">
      <dsp:nvSpPr>
        <dsp:cNvPr id="0" name=""/>
        <dsp:cNvSpPr/>
      </dsp:nvSpPr>
      <dsp:spPr>
        <a:xfrm>
          <a:off x="1287725" y="123137"/>
          <a:ext cx="508667" cy="48805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8B13F6-80C0-405E-B823-8102FDB14B17}">
      <dsp:nvSpPr>
        <dsp:cNvPr id="0" name=""/>
        <dsp:cNvSpPr/>
      </dsp:nvSpPr>
      <dsp:spPr>
        <a:xfrm rot="10800000">
          <a:off x="1321168" y="0"/>
          <a:ext cx="6514014" cy="707476"/>
        </a:xfrm>
        <a:prstGeom prst="homePlate">
          <a:avLst/>
        </a:prstGeom>
        <a:solidFill>
          <a:srgbClr val="80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0" tIns="91440" rIns="274320" bIns="914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Fibers</a:t>
          </a:r>
          <a:r>
            <a:rPr lang="it-IT" sz="16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are </a:t>
          </a:r>
          <a:r>
            <a:rPr lang="it-IT" sz="1600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modelled</a:t>
          </a:r>
          <a:r>
            <a:rPr lang="it-IT" sz="16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as</a:t>
          </a:r>
          <a:r>
            <a:rPr lang="it-IT" sz="16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b="1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prolate</a:t>
          </a:r>
          <a:r>
            <a:rPr lang="it-IT" sz="16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b="1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ellipsoidal</a:t>
          </a:r>
          <a:r>
            <a:rPr lang="it-IT" sz="16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b="1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particles</a:t>
          </a:r>
          <a:r>
            <a:rPr lang="it-IT" sz="16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.</a:t>
          </a:r>
          <a:endParaRPr lang="it-IT" sz="16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 rot="10800000">
        <a:off x="1321168" y="0"/>
        <a:ext cx="6514014" cy="707476"/>
      </dsp:txXfrm>
    </dsp:sp>
    <dsp:sp modelId="{08B71AC7-48B2-47DD-960B-D20EBA133041}">
      <dsp:nvSpPr>
        <dsp:cNvPr id="0" name=""/>
        <dsp:cNvSpPr/>
      </dsp:nvSpPr>
      <dsp:spPr>
        <a:xfrm>
          <a:off x="1308817" y="135380"/>
          <a:ext cx="457956" cy="43939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A74C36B-E2E7-45C7-89D6-33ED9A7B8E5F}">
      <dsp:nvSpPr>
        <dsp:cNvPr id="0" name=""/>
        <dsp:cNvSpPr/>
      </dsp:nvSpPr>
      <dsp:spPr>
        <a:xfrm rot="10800000">
          <a:off x="1321168" y="920005"/>
          <a:ext cx="6514014" cy="707476"/>
        </a:xfrm>
        <a:prstGeom prst="homePlate">
          <a:avLst/>
        </a:prstGeom>
        <a:solidFill>
          <a:srgbClr val="80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0" tIns="91440" rIns="274320" bIns="914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Lagrangian</a:t>
          </a:r>
          <a:r>
            <a:rPr lang="it-IT" sz="16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particle</a:t>
          </a:r>
          <a:r>
            <a:rPr lang="it-IT" sz="16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tracking</a:t>
          </a:r>
          <a:r>
            <a:rPr lang="it-IT" sz="16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.</a:t>
          </a:r>
          <a:endParaRPr lang="it-IT" sz="16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 rot="10800000">
        <a:off x="1321168" y="920005"/>
        <a:ext cx="6514014" cy="707476"/>
      </dsp:txXfrm>
    </dsp:sp>
    <dsp:sp modelId="{F832AA4C-7CCA-43A4-B8DC-5CE934D741B5}">
      <dsp:nvSpPr>
        <dsp:cNvPr id="0" name=""/>
        <dsp:cNvSpPr/>
      </dsp:nvSpPr>
      <dsp:spPr>
        <a:xfrm>
          <a:off x="1308817" y="1054044"/>
          <a:ext cx="457956" cy="43939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D2E662F-D737-448A-8A57-59159CC61995}">
      <dsp:nvSpPr>
        <dsp:cNvPr id="0" name=""/>
        <dsp:cNvSpPr/>
      </dsp:nvSpPr>
      <dsp:spPr>
        <a:xfrm rot="10800000">
          <a:off x="1321168" y="1838669"/>
          <a:ext cx="6514014" cy="951117"/>
        </a:xfrm>
        <a:prstGeom prst="homePlate">
          <a:avLst/>
        </a:prstGeom>
        <a:solidFill>
          <a:srgbClr val="80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0" tIns="91440" rIns="274320" bIns="914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0" u="none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Simplifying</a:t>
          </a:r>
          <a:r>
            <a:rPr lang="it-IT" sz="1600" b="0" u="none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b="0" u="none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assumptions</a:t>
          </a:r>
          <a:r>
            <a:rPr lang="it-IT" sz="1600" b="0" u="none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:</a:t>
          </a:r>
          <a:r>
            <a:rPr lang="it-IT" sz="1600" b="1" u="none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dilute</a:t>
          </a:r>
          <a:r>
            <a:rPr lang="it-IT" sz="16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flow, </a:t>
          </a:r>
          <a:r>
            <a:rPr lang="it-IT" sz="1600" b="1" i="0" u="sng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one-way</a:t>
          </a:r>
          <a:r>
            <a:rPr lang="it-IT" sz="1600" b="1" i="0" u="sng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b="1" i="0" u="sng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coupling</a:t>
          </a:r>
          <a:r>
            <a:rPr lang="it-IT" sz="1600" i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, </a:t>
          </a:r>
          <a:r>
            <a:rPr lang="it-IT" sz="1600" i="0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Stokes</a:t>
          </a:r>
          <a:r>
            <a:rPr lang="it-IT" sz="1600" i="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flow (</a:t>
          </a:r>
          <a:r>
            <a:rPr lang="it-IT" sz="1600" i="0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Re</a:t>
          </a:r>
          <a:r>
            <a:rPr lang="it-IT" sz="900" i="0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P</a:t>
          </a:r>
          <a:r>
            <a:rPr lang="it-IT" sz="1600" i="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&lt;1</a:t>
          </a:r>
          <a:r>
            <a:rPr lang="it-IT" sz="900" i="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i="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), </a:t>
          </a:r>
          <a:r>
            <a:rPr lang="it-IT" sz="1600" i="0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pointwise</a:t>
          </a:r>
          <a:r>
            <a:rPr lang="it-IT" sz="1600" i="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i="0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particles</a:t>
          </a:r>
          <a:r>
            <a:rPr lang="it-IT" sz="1600" i="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(</a:t>
          </a:r>
          <a:r>
            <a:rPr lang="it-IT" sz="1600" i="0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particle</a:t>
          </a:r>
          <a:r>
            <a:rPr lang="it-IT" sz="1600" i="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i="0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size</a:t>
          </a:r>
          <a:r>
            <a:rPr lang="it-IT" sz="1600" i="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i="0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is</a:t>
          </a:r>
          <a:r>
            <a:rPr lang="it-IT" sz="1600" i="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i="0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smaller</a:t>
          </a:r>
          <a:r>
            <a:rPr lang="it-IT" sz="1600" i="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i="0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than</a:t>
          </a:r>
          <a:r>
            <a:rPr lang="it-IT" sz="1600" i="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the </a:t>
          </a:r>
          <a:r>
            <a:rPr lang="it-IT" sz="1600" i="0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smallest</a:t>
          </a:r>
          <a:r>
            <a:rPr lang="it-IT" sz="1600" i="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flow scale).</a:t>
          </a:r>
          <a:endParaRPr lang="it-IT" sz="1600" i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 rot="10800000">
        <a:off x="1321168" y="1838669"/>
        <a:ext cx="6514014" cy="951117"/>
      </dsp:txXfrm>
    </dsp:sp>
    <dsp:sp modelId="{66490E19-CEFB-4459-B17D-47CB681790BA}">
      <dsp:nvSpPr>
        <dsp:cNvPr id="0" name=""/>
        <dsp:cNvSpPr/>
      </dsp:nvSpPr>
      <dsp:spPr>
        <a:xfrm>
          <a:off x="1308817" y="2094528"/>
          <a:ext cx="457956" cy="43939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C3261C9-5DF0-43EE-BD0C-4DD072839C5E}">
      <dsp:nvSpPr>
        <dsp:cNvPr id="0" name=""/>
        <dsp:cNvSpPr/>
      </dsp:nvSpPr>
      <dsp:spPr>
        <a:xfrm rot="10800000">
          <a:off x="1321168" y="3000974"/>
          <a:ext cx="6514014" cy="707476"/>
        </a:xfrm>
        <a:prstGeom prst="homePlate">
          <a:avLst/>
        </a:prstGeom>
        <a:solidFill>
          <a:srgbClr val="80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0" tIns="91440" rIns="274320" bIns="914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Periodicity</a:t>
          </a:r>
          <a:r>
            <a:rPr lang="it-IT" sz="16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in </a:t>
          </a:r>
          <a:r>
            <a:rPr lang="it-IT" sz="1600" i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x</a:t>
          </a:r>
          <a:r>
            <a:rPr lang="it-IT" sz="16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ed </a:t>
          </a:r>
          <a:r>
            <a:rPr lang="it-IT" sz="1600" i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y</a:t>
          </a:r>
          <a:r>
            <a:rPr lang="it-IT" sz="1600" i="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, </a:t>
          </a:r>
          <a:r>
            <a:rPr lang="it-IT" sz="1600" i="0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elastic</a:t>
          </a:r>
          <a:r>
            <a:rPr lang="it-IT" sz="1600" i="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i="0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rebound</a:t>
          </a:r>
          <a:r>
            <a:rPr lang="it-IT" sz="1600" i="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at the </a:t>
          </a:r>
          <a:r>
            <a:rPr lang="it-IT" sz="1600" i="0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wall</a:t>
          </a:r>
          <a:r>
            <a:rPr lang="it-IT" sz="1600" i="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     and </a:t>
          </a:r>
          <a:r>
            <a:rPr lang="it-IT" sz="1600" b="1" i="0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conservation</a:t>
          </a:r>
          <a:r>
            <a:rPr lang="it-IT" sz="1600" b="1" i="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b="1" i="0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of</a:t>
          </a:r>
          <a:r>
            <a:rPr lang="it-IT" sz="1600" b="1" i="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b="1" i="0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angular</a:t>
          </a:r>
          <a:r>
            <a:rPr lang="it-IT" sz="1600" b="1" i="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b="1" i="0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momentum</a:t>
          </a:r>
          <a:r>
            <a:rPr lang="it-IT" sz="1600" i="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.</a:t>
          </a:r>
          <a:endParaRPr lang="it-IT" sz="1600" i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 rot="10800000">
        <a:off x="1321168" y="3000974"/>
        <a:ext cx="6514014" cy="707476"/>
      </dsp:txXfrm>
    </dsp:sp>
    <dsp:sp modelId="{24AA1926-E95E-4D4E-AF94-D9B7AFE1F742}">
      <dsp:nvSpPr>
        <dsp:cNvPr id="0" name=""/>
        <dsp:cNvSpPr/>
      </dsp:nvSpPr>
      <dsp:spPr>
        <a:xfrm>
          <a:off x="1308817" y="3135012"/>
          <a:ext cx="457956" cy="43939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6E37D0B-D360-4C87-AA9E-F05E2E6858D8}">
      <dsp:nvSpPr>
        <dsp:cNvPr id="0" name=""/>
        <dsp:cNvSpPr/>
      </dsp:nvSpPr>
      <dsp:spPr>
        <a:xfrm rot="10800000">
          <a:off x="1321168" y="3919638"/>
          <a:ext cx="6514014" cy="1108219"/>
        </a:xfrm>
        <a:prstGeom prst="homePlate">
          <a:avLst/>
        </a:prstGeom>
        <a:solidFill>
          <a:srgbClr val="80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0" tIns="91440" rIns="274320" bIns="914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200,000 </a:t>
          </a:r>
          <a:r>
            <a:rPr lang="it-IT" sz="1600" b="1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fibers</a:t>
          </a:r>
          <a:r>
            <a:rPr lang="it-IT" sz="16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tracked</a:t>
          </a:r>
          <a:r>
            <a:rPr lang="it-IT" sz="16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, </a:t>
          </a:r>
          <a:r>
            <a:rPr lang="it-IT" sz="1600" i="1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random</a:t>
          </a:r>
          <a:r>
            <a:rPr lang="it-IT" sz="1600" i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initial</a:t>
          </a:r>
          <a:r>
            <a:rPr lang="it-IT" sz="16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position  and </a:t>
          </a:r>
          <a:r>
            <a:rPr lang="it-IT" sz="1600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orientation</a:t>
          </a:r>
          <a:r>
            <a:rPr lang="it-IT" sz="16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, </a:t>
          </a:r>
          <a:r>
            <a:rPr lang="it-IT" sz="1600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linear</a:t>
          </a:r>
          <a:r>
            <a:rPr lang="it-IT" sz="16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and </a:t>
          </a:r>
          <a:r>
            <a:rPr lang="it-IT" sz="1600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angular</a:t>
          </a:r>
          <a:r>
            <a:rPr lang="it-IT" sz="16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velocities</a:t>
          </a:r>
          <a:r>
            <a:rPr lang="it-IT" sz="16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equal</a:t>
          </a:r>
          <a:r>
            <a:rPr lang="it-IT" sz="16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 </a:t>
          </a:r>
          <a:r>
            <a:rPr lang="it-IT" sz="1600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to</a:t>
          </a:r>
          <a:r>
            <a:rPr lang="it-IT" sz="16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those</a:t>
          </a:r>
          <a:r>
            <a:rPr lang="it-IT" sz="16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of</a:t>
          </a:r>
          <a:r>
            <a:rPr lang="it-IT" sz="16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the </a:t>
          </a:r>
          <a:r>
            <a:rPr lang="it-IT" sz="1600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fluid</a:t>
          </a:r>
          <a:r>
            <a:rPr lang="it-IT" sz="16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at </a:t>
          </a:r>
          <a:r>
            <a:rPr lang="it-IT" sz="1600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fiber</a:t>
          </a:r>
          <a:r>
            <a:rPr lang="it-IT" sz="16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’s location.</a:t>
          </a:r>
          <a:endParaRPr lang="it-IT" sz="16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 rot="10800000">
        <a:off x="1321168" y="3919638"/>
        <a:ext cx="6514014" cy="1108219"/>
      </dsp:txXfrm>
    </dsp:sp>
    <dsp:sp modelId="{D6BC712D-F830-4009-B6EC-A631B903EA86}">
      <dsp:nvSpPr>
        <dsp:cNvPr id="0" name=""/>
        <dsp:cNvSpPr/>
      </dsp:nvSpPr>
      <dsp:spPr>
        <a:xfrm>
          <a:off x="1308817" y="4254048"/>
          <a:ext cx="457956" cy="43939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8B13F6-80C0-405E-B823-8102FDB14B17}">
      <dsp:nvSpPr>
        <dsp:cNvPr id="0" name=""/>
        <dsp:cNvSpPr/>
      </dsp:nvSpPr>
      <dsp:spPr>
        <a:xfrm rot="10800000">
          <a:off x="806823" y="744"/>
          <a:ext cx="7530352" cy="761255"/>
        </a:xfrm>
        <a:prstGeom prst="homePlate">
          <a:avLst/>
        </a:prstGeom>
        <a:solidFill>
          <a:srgbClr val="80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5760" tIns="91440" rIns="274320" bIns="914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u="none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    </a:t>
          </a:r>
          <a:r>
            <a:rPr lang="it-IT" sz="1600" b="1" u="sng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Kinematics</a:t>
          </a:r>
          <a:r>
            <a:rPr lang="it-IT" sz="16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: </a:t>
          </a:r>
          <a:r>
            <a:rPr lang="it-IT" sz="1600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described</a:t>
          </a:r>
          <a:r>
            <a:rPr lang="it-IT" sz="16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by</a:t>
          </a:r>
          <a:r>
            <a:rPr lang="it-IT" sz="16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(1) position </a:t>
          </a:r>
          <a:r>
            <a:rPr lang="it-IT" sz="1600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of</a:t>
          </a:r>
          <a:r>
            <a:rPr lang="it-IT" sz="16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the </a:t>
          </a:r>
          <a:r>
            <a:rPr lang="it-IT" sz="1600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fiber</a:t>
          </a:r>
          <a:r>
            <a:rPr lang="it-IT" sz="16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center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                        </a:t>
          </a:r>
          <a:r>
            <a:rPr lang="it-IT" sz="1600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of</a:t>
          </a:r>
          <a:r>
            <a:rPr lang="it-IT" sz="16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mass and (2) </a:t>
          </a:r>
          <a:r>
            <a:rPr lang="it-IT" sz="1600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fiber</a:t>
          </a:r>
          <a:r>
            <a:rPr lang="it-IT" sz="16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orientation</a:t>
          </a:r>
          <a:r>
            <a:rPr lang="it-IT" sz="16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.</a:t>
          </a:r>
          <a:endParaRPr lang="it-IT" sz="16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 rot="10800000">
        <a:off x="806823" y="744"/>
        <a:ext cx="7530352" cy="761255"/>
      </dsp:txXfrm>
    </dsp:sp>
    <dsp:sp modelId="{08B71AC7-48B2-47DD-960B-D20EBA133041}">
      <dsp:nvSpPr>
        <dsp:cNvPr id="0" name=""/>
        <dsp:cNvSpPr/>
      </dsp:nvSpPr>
      <dsp:spPr>
        <a:xfrm>
          <a:off x="839345" y="144599"/>
          <a:ext cx="492768" cy="47280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8B13F6-80C0-405E-B823-8102FDB14B17}">
      <dsp:nvSpPr>
        <dsp:cNvPr id="0" name=""/>
        <dsp:cNvSpPr/>
      </dsp:nvSpPr>
      <dsp:spPr>
        <a:xfrm rot="10800000">
          <a:off x="642916" y="0"/>
          <a:ext cx="8001064" cy="570929"/>
        </a:xfrm>
        <a:prstGeom prst="homePlate">
          <a:avLst/>
        </a:prstGeom>
        <a:solidFill>
          <a:srgbClr val="80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5760" tIns="91440" rIns="274320" bIns="914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u="sng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Rotational</a:t>
          </a:r>
          <a:r>
            <a:rPr lang="it-IT" sz="1600" b="1" u="sng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b="1" u="sng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dynamics</a:t>
          </a:r>
          <a:r>
            <a:rPr lang="it-IT" sz="16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: </a:t>
          </a:r>
          <a:r>
            <a:rPr lang="it-IT" sz="1600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Euler</a:t>
          </a:r>
          <a:r>
            <a:rPr lang="it-IT" sz="16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equations</a:t>
          </a:r>
          <a:r>
            <a:rPr lang="it-IT" sz="16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with</a:t>
          </a:r>
          <a:r>
            <a:rPr lang="it-IT" sz="16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Jeffery</a:t>
          </a:r>
          <a:r>
            <a:rPr lang="it-IT" sz="16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moments</a:t>
          </a:r>
          <a:r>
            <a:rPr lang="it-IT" sz="16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.</a:t>
          </a:r>
          <a:endParaRPr lang="it-IT" sz="16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 rot="10800000">
        <a:off x="642916" y="0"/>
        <a:ext cx="8001064" cy="570929"/>
      </dsp:txXfrm>
    </dsp:sp>
    <dsp:sp modelId="{08B71AC7-48B2-47DD-960B-D20EBA133041}">
      <dsp:nvSpPr>
        <dsp:cNvPr id="0" name=""/>
        <dsp:cNvSpPr/>
      </dsp:nvSpPr>
      <dsp:spPr>
        <a:xfrm>
          <a:off x="428597" y="108447"/>
          <a:ext cx="369568" cy="35459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8B13F6-80C0-405E-B823-8102FDB14B17}">
      <dsp:nvSpPr>
        <dsp:cNvPr id="0" name=""/>
        <dsp:cNvSpPr/>
      </dsp:nvSpPr>
      <dsp:spPr>
        <a:xfrm rot="10800000">
          <a:off x="642916" y="302"/>
          <a:ext cx="7858166" cy="618519"/>
        </a:xfrm>
        <a:prstGeom prst="homePlate">
          <a:avLst/>
        </a:prstGeom>
        <a:solidFill>
          <a:srgbClr val="80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5760" tIns="91440" rIns="274320" bIns="914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u="sng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Translational</a:t>
          </a:r>
          <a:r>
            <a:rPr lang="it-IT" sz="1600" b="1" u="sng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Dynamics</a:t>
          </a:r>
          <a:r>
            <a:rPr lang="it-IT" sz="16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:</a:t>
          </a:r>
          <a:r>
            <a:rPr lang="it-IT" sz="10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hydrodynamic</a:t>
          </a:r>
          <a:r>
            <a:rPr lang="it-IT" sz="10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resistance</a:t>
          </a:r>
          <a:r>
            <a:rPr lang="it-IT" sz="10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(</a:t>
          </a:r>
          <a:r>
            <a:rPr lang="it-IT" sz="1600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Brenner</a:t>
          </a:r>
          <a:r>
            <a:rPr lang="it-IT" sz="16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, 1963)</a:t>
          </a:r>
          <a:r>
            <a:rPr lang="it-IT" sz="12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.</a:t>
          </a:r>
          <a:endParaRPr lang="it-IT" sz="12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 rot="10800000">
        <a:off x="642916" y="302"/>
        <a:ext cx="7858166" cy="618519"/>
      </dsp:txXfrm>
    </dsp:sp>
    <dsp:sp modelId="{08B71AC7-48B2-47DD-960B-D20EBA133041}">
      <dsp:nvSpPr>
        <dsp:cNvPr id="0" name=""/>
        <dsp:cNvSpPr/>
      </dsp:nvSpPr>
      <dsp:spPr>
        <a:xfrm>
          <a:off x="457508" y="117486"/>
          <a:ext cx="400373" cy="38415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8B13F6-80C0-405E-B823-8102FDB14B17}">
      <dsp:nvSpPr>
        <dsp:cNvPr id="0" name=""/>
        <dsp:cNvSpPr/>
      </dsp:nvSpPr>
      <dsp:spPr>
        <a:xfrm rot="10800000">
          <a:off x="1148990" y="0"/>
          <a:ext cx="5536912" cy="762000"/>
        </a:xfrm>
        <a:prstGeom prst="homePlate">
          <a:avLst/>
        </a:prstGeom>
        <a:solidFill>
          <a:srgbClr val="80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5760" tIns="91440" rIns="274320" bIns="914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u="none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Once </a:t>
          </a:r>
          <a:r>
            <a:rPr lang="it-IT" sz="1600" u="none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fiber</a:t>
          </a:r>
          <a:r>
            <a:rPr lang="it-IT" sz="1600" u="none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u="none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orientation</a:t>
          </a:r>
          <a:r>
            <a:rPr lang="it-IT" sz="1600" u="none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u="none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is</a:t>
          </a:r>
          <a:r>
            <a:rPr lang="it-IT" sz="1600" u="none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u="none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known</a:t>
          </a:r>
          <a:r>
            <a:rPr lang="it-IT" sz="1600" u="none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, </a:t>
          </a:r>
          <a:r>
            <a:rPr lang="it-IT" sz="1600" u="none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fiber</a:t>
          </a:r>
          <a:r>
            <a:rPr lang="it-IT" sz="1600" u="none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u="none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translational</a:t>
          </a:r>
          <a:r>
            <a:rPr lang="it-IT" sz="1600" u="none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u="none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motion</a:t>
          </a:r>
          <a:r>
            <a:rPr lang="it-IT" sz="1600" u="none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can </a:t>
          </a:r>
          <a:r>
            <a:rPr lang="it-IT" sz="1600" u="none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be</a:t>
          </a:r>
          <a:r>
            <a:rPr lang="it-IT" sz="1600" u="none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u="none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computed</a:t>
          </a:r>
          <a:r>
            <a:rPr lang="it-IT" sz="1600" u="none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!</a:t>
          </a:r>
          <a:endParaRPr lang="it-IT" sz="1600" u="none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 rot="10800000">
        <a:off x="1148990" y="0"/>
        <a:ext cx="5536912" cy="762000"/>
      </dsp:txXfrm>
    </dsp:sp>
    <dsp:sp modelId="{08B71AC7-48B2-47DD-960B-D20EBA133041}">
      <dsp:nvSpPr>
        <dsp:cNvPr id="0" name=""/>
        <dsp:cNvSpPr/>
      </dsp:nvSpPr>
      <dsp:spPr>
        <a:xfrm>
          <a:off x="1086497" y="144368"/>
          <a:ext cx="493250" cy="47326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8B13F6-80C0-405E-B823-8102FDB14B17}">
      <dsp:nvSpPr>
        <dsp:cNvPr id="0" name=""/>
        <dsp:cNvSpPr/>
      </dsp:nvSpPr>
      <dsp:spPr>
        <a:xfrm rot="10800000">
          <a:off x="2071647" y="0"/>
          <a:ext cx="5214130" cy="762000"/>
        </a:xfrm>
        <a:prstGeom prst="homePlate">
          <a:avLst/>
        </a:prstGeom>
        <a:solidFill>
          <a:srgbClr val="80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5760" tIns="91440" rIns="182880" bIns="914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The </a:t>
          </a:r>
          <a:r>
            <a:rPr lang="it-IT" sz="1600" b="0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physics</a:t>
          </a:r>
          <a:r>
            <a:rPr lang="it-IT" sz="1600" b="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of turbulent </a:t>
          </a:r>
          <a:r>
            <a:rPr lang="it-IT" sz="1600" b="0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fiber</a:t>
          </a:r>
          <a:r>
            <a:rPr lang="it-IT" sz="1600" b="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b="0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dispersion</a:t>
          </a:r>
          <a:endParaRPr lang="it-IT" sz="1600" b="0" kern="1200" dirty="0" smtClean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0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is</a:t>
          </a:r>
          <a:r>
            <a:rPr lang="it-IT" sz="1600" b="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b="0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determined</a:t>
          </a:r>
          <a:r>
            <a:rPr lang="it-IT" sz="1600" b="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b="0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by</a:t>
          </a:r>
          <a:r>
            <a:rPr lang="it-IT" sz="1600" b="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a </a:t>
          </a:r>
          <a:r>
            <a:rPr lang="it-IT" sz="1600" b="0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small</a:t>
          </a:r>
          <a:r>
            <a:rPr lang="it-IT" sz="1600" b="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set </a:t>
          </a:r>
          <a:r>
            <a:rPr lang="it-IT" sz="1600" b="0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of</a:t>
          </a:r>
          <a:r>
            <a:rPr lang="it-IT" sz="1600" b="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it-IT" sz="1600" b="0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parameters</a:t>
          </a:r>
          <a:endParaRPr lang="it-IT" sz="1600" b="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 rot="10800000">
        <a:off x="2071647" y="0"/>
        <a:ext cx="5214130" cy="762000"/>
      </dsp:txXfrm>
    </dsp:sp>
    <dsp:sp modelId="{08B71AC7-48B2-47DD-960B-D20EBA133041}">
      <dsp:nvSpPr>
        <dsp:cNvPr id="0" name=""/>
        <dsp:cNvSpPr/>
      </dsp:nvSpPr>
      <dsp:spPr>
        <a:xfrm>
          <a:off x="1935609" y="144368"/>
          <a:ext cx="493250" cy="47326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3582" cy="49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63" tIns="47531" rIns="95063" bIns="47531" numCol="1" anchor="t" anchorCtr="0" compatLnSpc="1">
            <a:prstTxWarp prst="textNoShape">
              <a:avLst/>
            </a:prstTxWarp>
          </a:bodyPr>
          <a:lstStyle>
            <a:lvl1pPr algn="l" defTabSz="950913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300" y="1"/>
            <a:ext cx="2943582" cy="49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63" tIns="47531" rIns="95063" bIns="47531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83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0624"/>
            <a:ext cx="2943582" cy="496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63" tIns="47531" rIns="95063" bIns="47531" numCol="1" anchor="b" anchorCtr="0" compatLnSpc="1">
            <a:prstTxWarp prst="textNoShape">
              <a:avLst/>
            </a:prstTxWarp>
          </a:bodyPr>
          <a:lstStyle>
            <a:lvl1pPr algn="l" defTabSz="950913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83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300" y="9420624"/>
            <a:ext cx="2943582" cy="496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63" tIns="47531" rIns="95063" bIns="47531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3BB150E9-D20D-4A59-B9E8-86C528263B6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3582" cy="49649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 vert="horz" wrap="square" lIns="95063" tIns="47531" rIns="95063" bIns="47531" numCol="1" anchor="ctr" anchorCtr="0" compatLnSpc="1">
            <a:prstTxWarp prst="textNoShape">
              <a:avLst/>
            </a:prstTxWarp>
          </a:bodyPr>
          <a:lstStyle>
            <a:lvl1pPr algn="l" defTabSz="950913" eaLnBrk="0" hangingPunct="0">
              <a:defRPr sz="1200" b="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918" y="1"/>
            <a:ext cx="2943582" cy="49649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 vert="horz" wrap="square" lIns="95063" tIns="47531" rIns="95063" bIns="47531" numCol="1" anchor="ctr" anchorCtr="0" compatLnSpc="1">
            <a:prstTxWarp prst="textNoShape">
              <a:avLst/>
            </a:prstTxWarp>
          </a:bodyPr>
          <a:lstStyle>
            <a:lvl1pPr algn="r" defTabSz="950913" eaLnBrk="0" hangingPunct="0">
              <a:defRPr sz="1200" b="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62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56175" cy="3716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718" y="4711105"/>
            <a:ext cx="4983065" cy="4463653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 vert="horz" wrap="square" lIns="95063" tIns="47531" rIns="95063" bIns="475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2210"/>
            <a:ext cx="2943582" cy="49649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 vert="horz" wrap="square" lIns="95063" tIns="47531" rIns="95063" bIns="47531" numCol="1" anchor="b" anchorCtr="0" compatLnSpc="1">
            <a:prstTxWarp prst="textNoShape">
              <a:avLst/>
            </a:prstTxWarp>
          </a:bodyPr>
          <a:lstStyle>
            <a:lvl1pPr algn="l" defTabSz="950913" eaLnBrk="0" hangingPunct="0">
              <a:defRPr sz="1200" b="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918" y="9422210"/>
            <a:ext cx="2943582" cy="49649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 vert="horz" wrap="square" lIns="95063" tIns="47531" rIns="95063" bIns="47531" numCol="1" anchor="b" anchorCtr="0" compatLnSpc="1">
            <a:prstTxWarp prst="textNoShape">
              <a:avLst/>
            </a:prstTxWarp>
          </a:bodyPr>
          <a:lstStyle>
            <a:lvl1pPr algn="r" defTabSz="950913" eaLnBrk="0" hangingPunct="0">
              <a:defRPr sz="1200" b="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5DF1966-9CC2-4E45-9157-98DCD137887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A599C9-305D-49D5-9C4C-10DACA9275C1}" type="slidenum">
              <a:rPr lang="it-IT" smtClean="0"/>
              <a:pPr/>
              <a:t>1</a:t>
            </a:fld>
            <a:endParaRPr lang="it-IT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it-IT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3379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F986EF-F3F6-4FF8-B4C6-3510E83C169F}" type="slidenum">
              <a:rPr lang="it-IT" smtClean="0"/>
              <a:pPr/>
              <a:t>10</a:t>
            </a:fld>
            <a:endParaRPr 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DF1966-9CC2-4E45-9157-98DCD137887C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DF1966-9CC2-4E45-9157-98DCD137887C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3379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F986EF-F3F6-4FF8-B4C6-3510E83C169F}" type="slidenum">
              <a:rPr lang="it-IT" smtClean="0"/>
              <a:pPr/>
              <a:t>13</a:t>
            </a:fld>
            <a:endParaRPr lang="it-I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3379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F986EF-F3F6-4FF8-B4C6-3510E83C169F}" type="slidenum">
              <a:rPr lang="it-IT" smtClean="0"/>
              <a:pPr/>
              <a:t>14</a:t>
            </a:fld>
            <a:endParaRPr lang="it-IT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3379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F986EF-F3F6-4FF8-B4C6-3510E83C169F}" type="slidenum">
              <a:rPr lang="it-IT" smtClean="0"/>
              <a:pPr/>
              <a:t>15</a:t>
            </a:fld>
            <a:endParaRPr lang="it-IT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BC6F33-9596-4007-825B-BA38FD88EA14}" type="slidenum">
              <a:rPr lang="it-IT" smtClean="0"/>
              <a:pPr/>
              <a:t>16</a:t>
            </a:fld>
            <a:endParaRPr lang="it-IT" dirty="0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56175" cy="3717925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 cmpd="sng"/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BC6F33-9596-4007-825B-BA38FD88EA14}" type="slidenum">
              <a:rPr lang="it-IT" smtClean="0"/>
              <a:pPr/>
              <a:t>2</a:t>
            </a:fld>
            <a:endParaRPr lang="it-IT" dirty="0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56175" cy="3717925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 cmpd="sng"/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765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2D2ACC-7C3F-42FA-B993-94351AD53ABC}" type="slidenum">
              <a:rPr lang="it-IT" smtClean="0"/>
              <a:pPr/>
              <a:t>3</a:t>
            </a:fld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867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271756-09F9-43C9-834C-00E32BE042C1}" type="slidenum">
              <a:rPr lang="it-IT" smtClean="0"/>
              <a:pPr/>
              <a:t>4</a:t>
            </a:fld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97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6F8A83-C383-4EF9-9A67-C481C328C238}" type="slidenum">
              <a:rPr lang="it-IT" smtClean="0"/>
              <a:pPr/>
              <a:t>5</a:t>
            </a:fld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3174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C228F04-3C91-4A60-B8F3-26CDCB799F2A}" type="slidenum">
              <a:rPr lang="it-IT" smtClean="0"/>
              <a:pPr/>
              <a:t>6</a:t>
            </a:fld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3072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676EA2-4C28-461C-8B1A-CDB787C1F1BB}" type="slidenum">
              <a:rPr lang="it-IT" smtClean="0"/>
              <a:pPr/>
              <a:t>7</a:t>
            </a:fld>
            <a:endParaRPr 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3277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774BBE-FDC6-468D-B44A-28D01B205E5F}" type="slidenum">
              <a:rPr lang="it-IT" smtClean="0"/>
              <a:pPr/>
              <a:t>8</a:t>
            </a:fld>
            <a:endParaRPr 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DF1966-9CC2-4E45-9157-98DCD137887C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B6FF8-8F7A-4FE7-B526-9DBD53E2E51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1FDA6-795C-48EE-8A37-9D38EC45BE2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39D0E-1601-434F-8205-032FD3606E5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29B6D-EAE7-4981-AD07-A7D078D3E9A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5F58C-26ED-49E4-85B3-71DC2C007FD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A15AB-A599-4D04-83C0-A85F39EBA8E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E2790-A577-421C-9A88-25A0A1C4ED9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2639F-BC5D-40AF-835E-8EBBFF2BE3A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29012-9DF0-45B0-9E61-477E1E986E0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E43DF-2EBF-4B06-AA88-9624D4F25B6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CA720-F56E-4927-ABDB-8D45B821D0E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7E265-D830-49FC-A514-9FDF0B8E908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9C02A-C513-4AAE-B594-4FF2BB3BED9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60B36-B6A9-4403-944E-B6530D28C2F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75F79843-4634-4EF0-A6EB-EF7003284A6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33.pn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10" Type="http://schemas.openxmlformats.org/officeDocument/2006/relationships/image" Target="../media/image2.png"/><Relationship Id="rId4" Type="http://schemas.openxmlformats.org/officeDocument/2006/relationships/diagramData" Target="../diagrams/data11.xml"/><Relationship Id="rId9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13" Type="http://schemas.openxmlformats.org/officeDocument/2006/relationships/image" Target="../media/image2.png"/><Relationship Id="rId3" Type="http://schemas.openxmlformats.org/officeDocument/2006/relationships/image" Target="../media/image34.jpeg"/><Relationship Id="rId7" Type="http://schemas.openxmlformats.org/officeDocument/2006/relationships/image" Target="../media/image1.png"/><Relationship Id="rId12" Type="http://schemas.microsoft.com/office/2007/relationships/diagramDrawing" Target="../diagrams/drawing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jpeg"/><Relationship Id="rId11" Type="http://schemas.openxmlformats.org/officeDocument/2006/relationships/diagramColors" Target="../diagrams/colors12.xml"/><Relationship Id="rId5" Type="http://schemas.openxmlformats.org/officeDocument/2006/relationships/image" Target="../media/image36.jpeg"/><Relationship Id="rId10" Type="http://schemas.openxmlformats.org/officeDocument/2006/relationships/diagramQuickStyle" Target="../diagrams/quickStyle12.xml"/><Relationship Id="rId4" Type="http://schemas.openxmlformats.org/officeDocument/2006/relationships/image" Target="../media/image35.jpeg"/><Relationship Id="rId9" Type="http://schemas.openxmlformats.org/officeDocument/2006/relationships/diagramLayout" Target="../diagrams/layout1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13" Type="http://schemas.openxmlformats.org/officeDocument/2006/relationships/image" Target="../media/image40.jpeg"/><Relationship Id="rId18" Type="http://schemas.microsoft.com/office/2007/relationships/diagramDrawing" Target="../diagrams/drawing14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3.xml"/><Relationship Id="rId12" Type="http://schemas.openxmlformats.org/officeDocument/2006/relationships/image" Target="../media/image36.jpeg"/><Relationship Id="rId17" Type="http://schemas.openxmlformats.org/officeDocument/2006/relationships/diagramColors" Target="../diagrams/colors14.xml"/><Relationship Id="rId2" Type="http://schemas.openxmlformats.org/officeDocument/2006/relationships/notesSlide" Target="../notesSlides/notesSlide12.xml"/><Relationship Id="rId16" Type="http://schemas.openxmlformats.org/officeDocument/2006/relationships/diagramQuickStyle" Target="../diagrams/quickStyle14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3.xml"/><Relationship Id="rId11" Type="http://schemas.openxmlformats.org/officeDocument/2006/relationships/image" Target="../media/image39.jpeg"/><Relationship Id="rId5" Type="http://schemas.openxmlformats.org/officeDocument/2006/relationships/diagramLayout" Target="../diagrams/layout13.xml"/><Relationship Id="rId15" Type="http://schemas.openxmlformats.org/officeDocument/2006/relationships/diagramLayout" Target="../diagrams/layout14.xml"/><Relationship Id="rId10" Type="http://schemas.openxmlformats.org/officeDocument/2006/relationships/image" Target="../media/image38.jpeg"/><Relationship Id="rId19" Type="http://schemas.openxmlformats.org/officeDocument/2006/relationships/image" Target="../media/image34.jpeg"/><Relationship Id="rId4" Type="http://schemas.openxmlformats.org/officeDocument/2006/relationships/diagramData" Target="../diagrams/data13.xml"/><Relationship Id="rId9" Type="http://schemas.openxmlformats.org/officeDocument/2006/relationships/image" Target="../media/image2.png"/><Relationship Id="rId14" Type="http://schemas.openxmlformats.org/officeDocument/2006/relationships/diagramData" Target="../diagrams/data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1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5.xml"/><Relationship Id="rId13" Type="http://schemas.openxmlformats.org/officeDocument/2006/relationships/diagramQuickStyle" Target="../diagrams/quickStyle16.xml"/><Relationship Id="rId3" Type="http://schemas.openxmlformats.org/officeDocument/2006/relationships/image" Target="../media/image45.jpeg"/><Relationship Id="rId7" Type="http://schemas.openxmlformats.org/officeDocument/2006/relationships/diagramQuickStyle" Target="../diagrams/quickStyle15.xml"/><Relationship Id="rId12" Type="http://schemas.openxmlformats.org/officeDocument/2006/relationships/diagramLayout" Target="../diagrams/layout1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5.xml"/><Relationship Id="rId11" Type="http://schemas.openxmlformats.org/officeDocument/2006/relationships/diagramData" Target="../diagrams/data16.xml"/><Relationship Id="rId5" Type="http://schemas.openxmlformats.org/officeDocument/2006/relationships/diagramData" Target="../diagrams/data15.xml"/><Relationship Id="rId15" Type="http://schemas.microsoft.com/office/2007/relationships/diagramDrawing" Target="../diagrams/drawing16.xml"/><Relationship Id="rId10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microsoft.com/office/2007/relationships/diagramDrawing" Target="../diagrams/drawing15.xml"/><Relationship Id="rId14" Type="http://schemas.openxmlformats.org/officeDocument/2006/relationships/diagramColors" Target="../diagrams/colors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diagramQuickStyle" Target="../diagrams/quickStyle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Layout" Target="../diagrams/layout2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Data" Target="../diagrams/data2.xml"/><Relationship Id="rId5" Type="http://schemas.openxmlformats.org/officeDocument/2006/relationships/diagramQuickStyle" Target="../diagrams/quickStyle1.xml"/><Relationship Id="rId15" Type="http://schemas.microsoft.com/office/2007/relationships/diagramDrawing" Target="../diagrams/drawing2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.png"/><Relationship Id="rId14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8.pn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6.png"/><Relationship Id="rId1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13" Type="http://schemas.openxmlformats.org/officeDocument/2006/relationships/image" Target="../media/image15.png"/><Relationship Id="rId3" Type="http://schemas.openxmlformats.org/officeDocument/2006/relationships/notesSlide" Target="../notesSlides/notesSlide6.xml"/><Relationship Id="rId7" Type="http://schemas.openxmlformats.org/officeDocument/2006/relationships/diagramQuickStyle" Target="../diagrams/quickStyle6.xml"/><Relationship Id="rId12" Type="http://schemas.openxmlformats.org/officeDocument/2006/relationships/image" Target="../media/image14.png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6" Type="http://schemas.openxmlformats.org/officeDocument/2006/relationships/diagramLayout" Target="../diagrams/layout6.xml"/><Relationship Id="rId11" Type="http://schemas.openxmlformats.org/officeDocument/2006/relationships/image" Target="../media/image13.png"/><Relationship Id="rId5" Type="http://schemas.openxmlformats.org/officeDocument/2006/relationships/diagramData" Target="../diagrams/data6.xml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microsoft.com/office/2007/relationships/diagramDrawing" Target="../diagrams/drawing6.xml"/><Relationship Id="rId1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7.png"/><Relationship Id="rId21" Type="http://schemas.openxmlformats.org/officeDocument/2006/relationships/diagramQuickStyle" Target="../diagrams/quickStyle8.xml"/><Relationship Id="rId7" Type="http://schemas.openxmlformats.org/officeDocument/2006/relationships/diagramData" Target="../diagrams/data7.xml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5.png"/><Relationship Id="rId20" Type="http://schemas.openxmlformats.org/officeDocument/2006/relationships/diagramLayout" Target="../diagrams/layout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microsoft.com/office/2007/relationships/diagramDrawing" Target="../diagrams/drawing7.xml"/><Relationship Id="rId24" Type="http://schemas.openxmlformats.org/officeDocument/2006/relationships/image" Target="../media/image1.png"/><Relationship Id="rId5" Type="http://schemas.openxmlformats.org/officeDocument/2006/relationships/image" Target="../media/image19.png"/><Relationship Id="rId15" Type="http://schemas.openxmlformats.org/officeDocument/2006/relationships/image" Target="../media/image24.png"/><Relationship Id="rId23" Type="http://schemas.microsoft.com/office/2007/relationships/diagramDrawing" Target="../diagrams/drawing8.xml"/><Relationship Id="rId10" Type="http://schemas.openxmlformats.org/officeDocument/2006/relationships/diagramColors" Target="../diagrams/colors7.xml"/><Relationship Id="rId19" Type="http://schemas.openxmlformats.org/officeDocument/2006/relationships/diagramData" Target="../diagrams/data8.xml"/><Relationship Id="rId4" Type="http://schemas.openxmlformats.org/officeDocument/2006/relationships/image" Target="../media/image18.png"/><Relationship Id="rId9" Type="http://schemas.openxmlformats.org/officeDocument/2006/relationships/diagramQuickStyle" Target="../diagrams/quickStyle7.xml"/><Relationship Id="rId14" Type="http://schemas.openxmlformats.org/officeDocument/2006/relationships/image" Target="../media/image23.png"/><Relationship Id="rId22" Type="http://schemas.openxmlformats.org/officeDocument/2006/relationships/diagramColors" Target="../diagrams/colors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13" Type="http://schemas.openxmlformats.org/officeDocument/2006/relationships/diagramColors" Target="../diagrams/colors10.xml"/><Relationship Id="rId18" Type="http://schemas.openxmlformats.org/officeDocument/2006/relationships/oleObject" Target="../embeddings/oleObject5.bin"/><Relationship Id="rId3" Type="http://schemas.openxmlformats.org/officeDocument/2006/relationships/notesSlide" Target="../notesSlides/notesSlide8.xml"/><Relationship Id="rId21" Type="http://schemas.openxmlformats.org/officeDocument/2006/relationships/oleObject" Target="../embeddings/oleObject7.bin"/><Relationship Id="rId7" Type="http://schemas.openxmlformats.org/officeDocument/2006/relationships/diagramQuickStyle" Target="../diagrams/quickStyle9.xml"/><Relationship Id="rId12" Type="http://schemas.openxmlformats.org/officeDocument/2006/relationships/diagramQuickStyle" Target="../diagrams/quickStyle10.xml"/><Relationship Id="rId1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.bin"/><Relationship Id="rId20" Type="http://schemas.openxmlformats.org/officeDocument/2006/relationships/oleObject" Target="../embeddings/oleObject6.bin"/><Relationship Id="rId1" Type="http://schemas.openxmlformats.org/officeDocument/2006/relationships/vmlDrawing" Target="../drawings/vmlDrawing2.vml"/><Relationship Id="rId6" Type="http://schemas.openxmlformats.org/officeDocument/2006/relationships/diagramLayout" Target="../diagrams/layout9.xml"/><Relationship Id="rId11" Type="http://schemas.openxmlformats.org/officeDocument/2006/relationships/diagramLayout" Target="../diagrams/layout10.xml"/><Relationship Id="rId5" Type="http://schemas.openxmlformats.org/officeDocument/2006/relationships/diagramData" Target="../diagrams/data9.xml"/><Relationship Id="rId15" Type="http://schemas.openxmlformats.org/officeDocument/2006/relationships/image" Target="../media/image32.png"/><Relationship Id="rId10" Type="http://schemas.openxmlformats.org/officeDocument/2006/relationships/diagramData" Target="../diagrams/data10.xml"/><Relationship Id="rId19" Type="http://schemas.openxmlformats.org/officeDocument/2006/relationships/image" Target="../media/image1.png"/><Relationship Id="rId4" Type="http://schemas.openxmlformats.org/officeDocument/2006/relationships/oleObject" Target="../embeddings/oleObject2.bin"/><Relationship Id="rId9" Type="http://schemas.microsoft.com/office/2007/relationships/diagramDrawing" Target="../diagrams/drawing9.xml"/><Relationship Id="rId14" Type="http://schemas.microsoft.com/office/2007/relationships/diagramDrawing" Target="../diagrams/drawing10.xml"/><Relationship Id="rId2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1584325" y="1260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it-IT" sz="2400" b="0" dirty="0">
              <a:latin typeface="Times New Roman" pitchFamily="18" charset="0"/>
            </a:endParaRPr>
          </a:p>
        </p:txBody>
      </p:sp>
      <p:sp>
        <p:nvSpPr>
          <p:cNvPr id="10244" name="Line 3"/>
          <p:cNvSpPr>
            <a:spLocks noChangeShapeType="1"/>
          </p:cNvSpPr>
          <p:nvPr/>
        </p:nvSpPr>
        <p:spPr bwMode="auto">
          <a:xfrm>
            <a:off x="3200400" y="1341438"/>
            <a:ext cx="2667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0" y="6407371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it-IT" sz="1400" b="0" dirty="0" smtClean="0">
                <a:solidFill>
                  <a:srgbClr val="002060"/>
                </a:solidFill>
              </a:rPr>
              <a:t>PFI, </a:t>
            </a:r>
            <a:r>
              <a:rPr lang="it-IT" sz="1400" b="0" dirty="0" err="1" smtClean="0">
                <a:solidFill>
                  <a:srgbClr val="002060"/>
                </a:solidFill>
              </a:rPr>
              <a:t>Trondheim</a:t>
            </a:r>
            <a:r>
              <a:rPr lang="it-IT" sz="1400" b="0" dirty="0" smtClean="0">
                <a:solidFill>
                  <a:srgbClr val="002060"/>
                </a:solidFill>
              </a:rPr>
              <a:t>, </a:t>
            </a:r>
            <a:r>
              <a:rPr lang="it-IT" sz="1400" b="0" dirty="0" err="1" smtClean="0">
                <a:solidFill>
                  <a:srgbClr val="002060"/>
                </a:solidFill>
              </a:rPr>
              <a:t>October</a:t>
            </a:r>
            <a:r>
              <a:rPr lang="it-IT" sz="1400" b="0" dirty="0" smtClean="0">
                <a:solidFill>
                  <a:srgbClr val="002060"/>
                </a:solidFill>
              </a:rPr>
              <a:t> 24-26, 2012</a:t>
            </a:r>
            <a:endParaRPr lang="it-IT" sz="1400" b="0" dirty="0">
              <a:solidFill>
                <a:srgbClr val="002060"/>
              </a:solidFill>
            </a:endParaRPr>
          </a:p>
        </p:txBody>
      </p:sp>
      <p:sp>
        <p:nvSpPr>
          <p:cNvPr id="10246" name="Line 5"/>
          <p:cNvSpPr>
            <a:spLocks noChangeShapeType="1"/>
          </p:cNvSpPr>
          <p:nvPr/>
        </p:nvSpPr>
        <p:spPr bwMode="auto">
          <a:xfrm>
            <a:off x="3810000" y="5867400"/>
            <a:ext cx="1600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0" y="5039206"/>
            <a:ext cx="9144000" cy="81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95000"/>
              </a:spcBef>
              <a:defRPr/>
            </a:pPr>
            <a:r>
              <a:rPr lang="en-US" sz="1600" baseline="30000" dirty="0" smtClean="0">
                <a:solidFill>
                  <a:srgbClr val="002060"/>
                </a:solidFill>
              </a:rPr>
              <a:t>1</a:t>
            </a:r>
            <a:r>
              <a:rPr lang="en-US" sz="1600" b="0" dirty="0" smtClean="0">
                <a:solidFill>
                  <a:srgbClr val="002060"/>
                </a:solidFill>
              </a:rPr>
              <a:t>Department of Energy and Process Engineering, NTNU</a:t>
            </a:r>
            <a:endParaRPr lang="en-GB" sz="1600" b="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eaLnBrk="0" hangingPunct="0">
              <a:spcBef>
                <a:spcPct val="95000"/>
              </a:spcBef>
              <a:defRPr/>
            </a:pPr>
            <a:r>
              <a:rPr lang="en-GB" sz="1600" baseline="30000" dirty="0" smtClean="0">
                <a:solidFill>
                  <a:srgbClr val="002060"/>
                </a:solidFill>
              </a:rPr>
              <a:t>2</a:t>
            </a:r>
            <a:r>
              <a:rPr lang="en-GB" sz="1600" b="0" dirty="0" smtClean="0">
                <a:solidFill>
                  <a:srgbClr val="002060"/>
                </a:solidFill>
              </a:rPr>
              <a:t>Centro </a:t>
            </a:r>
            <a:r>
              <a:rPr lang="en-GB" sz="1600" b="0" dirty="0" err="1">
                <a:solidFill>
                  <a:srgbClr val="002060"/>
                </a:solidFill>
              </a:rPr>
              <a:t>Interdipartimentale</a:t>
            </a:r>
            <a:r>
              <a:rPr lang="en-GB" sz="1600" b="0" dirty="0">
                <a:solidFill>
                  <a:srgbClr val="002060"/>
                </a:solidFill>
              </a:rPr>
              <a:t> di </a:t>
            </a:r>
            <a:r>
              <a:rPr lang="en-GB" sz="1600" b="0" dirty="0" err="1">
                <a:solidFill>
                  <a:srgbClr val="002060"/>
                </a:solidFill>
              </a:rPr>
              <a:t>Fluidodinamica</a:t>
            </a:r>
            <a:r>
              <a:rPr lang="en-GB" sz="1600" b="0" dirty="0">
                <a:solidFill>
                  <a:srgbClr val="002060"/>
                </a:solidFill>
              </a:rPr>
              <a:t> e </a:t>
            </a:r>
            <a:r>
              <a:rPr lang="en-GB" sz="1600" b="0" dirty="0" err="1">
                <a:solidFill>
                  <a:srgbClr val="002060"/>
                </a:solidFill>
              </a:rPr>
              <a:t>Idraulica</a:t>
            </a:r>
            <a:r>
              <a:rPr lang="en-GB" sz="1600" b="0" dirty="0">
                <a:solidFill>
                  <a:srgbClr val="002060"/>
                </a:solidFill>
              </a:rPr>
              <a:t>,</a:t>
            </a:r>
            <a:r>
              <a:rPr lang="en-GB" sz="1600" dirty="0">
                <a:solidFill>
                  <a:srgbClr val="002060"/>
                </a:solidFill>
              </a:rPr>
              <a:t> </a:t>
            </a:r>
            <a:r>
              <a:rPr lang="en-GB" sz="1600" b="0" dirty="0" smtClean="0">
                <a:solidFill>
                  <a:srgbClr val="002060"/>
                </a:solidFill>
                <a:cs typeface="Times New Roman" pitchFamily="18" charset="0"/>
              </a:rPr>
              <a:t>University of Udine</a:t>
            </a:r>
            <a:endParaRPr lang="en-GB" sz="1600" b="0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0" y="4181781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t-IT" sz="2400" b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L. Zhao</a:t>
            </a:r>
            <a:r>
              <a:rPr lang="it-IT" sz="2400" b="0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it-IT" sz="2400" b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C. Marchioli</a:t>
            </a:r>
            <a:r>
              <a:rPr lang="it-IT" sz="2400" b="0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it-IT" sz="2400" b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H. Andersson</a:t>
            </a:r>
            <a:r>
              <a:rPr lang="it-IT" sz="2400" b="0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it-IT" sz="2400" b="0" baseline="30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31" y="285728"/>
            <a:ext cx="9144001" cy="79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ts val="1500"/>
              </a:lnSpc>
              <a:spcBef>
                <a:spcPct val="95000"/>
              </a:spcBef>
            </a:pPr>
            <a:r>
              <a:rPr lang="en-US" sz="2200" i="1" dirty="0" smtClean="0">
                <a:solidFill>
                  <a:srgbClr val="800000"/>
                </a:solidFill>
                <a:latin typeface="Monotype Corsiva" pitchFamily="66" charset="0"/>
                <a:cs typeface="Arial" charset="0"/>
              </a:rPr>
              <a:t>   Joint  4</a:t>
            </a:r>
            <a:r>
              <a:rPr lang="en-US" sz="2200" i="1" baseline="30000" dirty="0" smtClean="0">
                <a:solidFill>
                  <a:srgbClr val="800000"/>
                </a:solidFill>
                <a:latin typeface="Monotype Corsiva" pitchFamily="66" charset="0"/>
                <a:cs typeface="Arial" charset="0"/>
              </a:rPr>
              <a:t>th</a:t>
            </a:r>
            <a:r>
              <a:rPr lang="en-US" sz="2200" i="1" dirty="0" smtClean="0">
                <a:solidFill>
                  <a:srgbClr val="800000"/>
                </a:solidFill>
                <a:latin typeface="Monotype Corsiva" pitchFamily="66" charset="0"/>
                <a:cs typeface="Arial" charset="0"/>
              </a:rPr>
              <a:t> SIG43 –FP1005 Workshop on</a:t>
            </a:r>
          </a:p>
          <a:p>
            <a:pPr eaLnBrk="0" hangingPunct="0">
              <a:lnSpc>
                <a:spcPts val="1500"/>
              </a:lnSpc>
              <a:spcBef>
                <a:spcPct val="95000"/>
              </a:spcBef>
            </a:pPr>
            <a:r>
              <a:rPr lang="en-US" sz="2200" i="1" dirty="0" smtClean="0">
                <a:solidFill>
                  <a:srgbClr val="800000"/>
                </a:solidFill>
                <a:latin typeface="Monotype Corsiva" pitchFamily="66" charset="0"/>
                <a:cs typeface="Arial" charset="0"/>
              </a:rPr>
              <a:t>Fiber Suspension Flow </a:t>
            </a:r>
            <a:r>
              <a:rPr lang="en-US" sz="2200" i="1" dirty="0" err="1" smtClean="0">
                <a:solidFill>
                  <a:srgbClr val="800000"/>
                </a:solidFill>
                <a:latin typeface="Monotype Corsiva" pitchFamily="66" charset="0"/>
                <a:cs typeface="Arial" charset="0"/>
              </a:rPr>
              <a:t>Modelling</a:t>
            </a:r>
            <a:endParaRPr lang="en-US" sz="2200" i="1" dirty="0" smtClean="0">
              <a:solidFill>
                <a:srgbClr val="800000"/>
              </a:solidFill>
              <a:latin typeface="Monotype Corsiva" pitchFamily="66" charset="0"/>
              <a:cs typeface="Arial" charset="0"/>
            </a:endParaRP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827088" y="1125538"/>
            <a:ext cx="7632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it-IT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762948" y="6143644"/>
            <a:ext cx="769684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it-IT"/>
          </a:p>
        </p:txBody>
      </p:sp>
      <p:pic>
        <p:nvPicPr>
          <p:cNvPr id="10253" name="Picture 16" descr="logg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65070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4" name="Rectangle 19"/>
          <p:cNvSpPr>
            <a:spLocks noChangeArrowheads="1"/>
          </p:cNvSpPr>
          <p:nvPr/>
        </p:nvSpPr>
        <p:spPr bwMode="auto">
          <a:xfrm>
            <a:off x="-32" y="2143124"/>
            <a:ext cx="91106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30000"/>
              </a:lnSpc>
            </a:pPr>
            <a:r>
              <a:rPr lang="en-US" sz="4000" i="1" dirty="0" smtClean="0">
                <a:solidFill>
                  <a:srgbClr val="800000"/>
                </a:solidFill>
                <a:latin typeface="Monotype Corsiva" pitchFamily="66" charset="0"/>
              </a:rPr>
              <a:t>Slip Velocity of Rigid Fibers</a:t>
            </a:r>
          </a:p>
          <a:p>
            <a:pPr>
              <a:lnSpc>
                <a:spcPct val="130000"/>
              </a:lnSpc>
            </a:pPr>
            <a:r>
              <a:rPr lang="en-US" sz="4000" i="1" dirty="0" smtClean="0">
                <a:solidFill>
                  <a:srgbClr val="800000"/>
                </a:solidFill>
                <a:latin typeface="Monotype Corsiva" pitchFamily="66" charset="0"/>
              </a:rPr>
              <a:t>in Wall-Bounded Turbulence</a:t>
            </a:r>
            <a:endParaRPr lang="it-IT" sz="4000" i="1" dirty="0">
              <a:solidFill>
                <a:srgbClr val="800000"/>
              </a:solidFill>
              <a:latin typeface="Monotype Corsiva" pitchFamily="66" charset="0"/>
              <a:cs typeface="Arial" charset="0"/>
            </a:endParaRPr>
          </a:p>
        </p:txBody>
      </p:sp>
      <p:pic>
        <p:nvPicPr>
          <p:cNvPr id="17" name="Immagine 16" descr="logo.footer.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4624"/>
            <a:ext cx="1011938" cy="936104"/>
          </a:xfrm>
          <a:prstGeom prst="rect">
            <a:avLst/>
          </a:prstGeom>
        </p:spPr>
      </p:pic>
    </p:spTree>
  </p:cSld>
  <p:clrMapOvr>
    <a:masterClrMapping/>
  </p:clrMapOvr>
  <p:transition spd="med" advTm="38830"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Picture 1"/>
          <p:cNvPicPr>
            <a:picLocks noChangeAspect="1" noChangeArrowheads="1"/>
          </p:cNvPicPr>
          <p:nvPr/>
        </p:nvPicPr>
        <p:blipFill>
          <a:blip r:embed="rId3" cstate="print"/>
          <a:srcRect t="900"/>
          <a:stretch>
            <a:fillRect/>
          </a:stretch>
        </p:blipFill>
        <p:spPr bwMode="auto">
          <a:xfrm>
            <a:off x="899592" y="2274107"/>
            <a:ext cx="7430525" cy="4107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Segnaposto contenuto 17"/>
          <p:cNvGraphicFramePr>
            <a:graphicFrameLocks/>
          </p:cNvGraphicFramePr>
          <p:nvPr/>
        </p:nvGraphicFramePr>
        <p:xfrm>
          <a:off x="214282" y="1268760"/>
          <a:ext cx="9429816" cy="642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5" name="Line 4"/>
          <p:cNvSpPr>
            <a:spLocks noChangeShapeType="1"/>
          </p:cNvSpPr>
          <p:nvPr/>
        </p:nvSpPr>
        <p:spPr bwMode="auto">
          <a:xfrm>
            <a:off x="468313" y="1142984"/>
            <a:ext cx="8388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it-IT" dirty="0"/>
          </a:p>
        </p:txBody>
      </p:sp>
      <p:pic>
        <p:nvPicPr>
          <p:cNvPr id="36" name="Picture 7" descr="loggy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01013" y="136508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936625" y="71414"/>
            <a:ext cx="7451725" cy="1077218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rgbClr val="800000"/>
                </a:solidFill>
                <a:latin typeface="Monotype Corsiva" pitchFamily="66" charset="0"/>
              </a:rPr>
              <a:t>Results  -  Non-Homogeneity of</a:t>
            </a:r>
          </a:p>
          <a:p>
            <a:r>
              <a:rPr lang="en-US" sz="3200" dirty="0" smtClean="0">
                <a:solidFill>
                  <a:srgbClr val="800000"/>
                </a:solidFill>
                <a:latin typeface="Monotype Corsiva" pitchFamily="66" charset="0"/>
              </a:rPr>
              <a:t>Near-Wall Fiber Preferential Distribution</a:t>
            </a:r>
          </a:p>
        </p:txBody>
      </p:sp>
      <p:sp>
        <p:nvSpPr>
          <p:cNvPr id="10" name="Segnaposto contenuto 2"/>
          <p:cNvSpPr txBox="1">
            <a:spLocks/>
          </p:cNvSpPr>
          <p:nvPr/>
        </p:nvSpPr>
        <p:spPr bwMode="auto">
          <a:xfrm>
            <a:off x="1728000" y="2035696"/>
            <a:ext cx="4463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30250" lvl="1" indent="-27305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it-IT" sz="1400" dirty="0" smtClean="0">
                <a:ea typeface="Verdana" pitchFamily="34" charset="0"/>
                <a:cs typeface="Verdana" pitchFamily="34" charset="0"/>
              </a:rPr>
              <a:t>Slip </a:t>
            </a:r>
            <a:r>
              <a:rPr lang="it-IT" sz="1400" dirty="0" err="1" smtClean="0">
                <a:ea typeface="Verdana" pitchFamily="34" charset="0"/>
                <a:cs typeface="Verdana" pitchFamily="34" charset="0"/>
              </a:rPr>
              <a:t>velocity</a:t>
            </a:r>
            <a:r>
              <a:rPr lang="it-IT" sz="1400" dirty="0" smtClean="0">
                <a:ea typeface="Verdana" pitchFamily="34" charset="0"/>
                <a:cs typeface="Verdana" pitchFamily="34" charset="0"/>
              </a:rPr>
              <a:t> at </a:t>
            </a:r>
            <a:r>
              <a:rPr lang="it-IT" sz="1400" dirty="0" err="1" smtClean="0">
                <a:ea typeface="Verdana" pitchFamily="34" charset="0"/>
                <a:cs typeface="Verdana" pitchFamily="34" charset="0"/>
              </a:rPr>
              <a:t>fiber</a:t>
            </a:r>
            <a:r>
              <a:rPr lang="it-IT" sz="1400" dirty="0" smtClean="0">
                <a:ea typeface="Verdana" pitchFamily="34" charset="0"/>
                <a:cs typeface="Verdana" pitchFamily="34" charset="0"/>
              </a:rPr>
              <a:t> position:</a:t>
            </a:r>
          </a:p>
          <a:p>
            <a:pPr marL="273050" indent="-273050" algn="l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endParaRPr lang="it-IT" sz="1400" dirty="0"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Immagine 8" descr="logo.footer.e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51520" y="44624"/>
            <a:ext cx="1011938" cy="936104"/>
          </a:xfrm>
          <a:prstGeom prst="rect">
            <a:avLst/>
          </a:prstGeom>
        </p:spPr>
      </p:pic>
      <p:sp>
        <p:nvSpPr>
          <p:cNvPr id="13" name="Segnaposto contenuto 2"/>
          <p:cNvSpPr txBox="1">
            <a:spLocks/>
          </p:cNvSpPr>
          <p:nvPr/>
        </p:nvSpPr>
        <p:spPr bwMode="auto">
          <a:xfrm>
            <a:off x="152368" y="6364560"/>
            <a:ext cx="914403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30250" lvl="1" indent="-273050" algn="l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it-IT" sz="1600" dirty="0" smtClean="0">
                <a:ea typeface="Verdana" pitchFamily="34" charset="0"/>
                <a:cs typeface="Verdana" pitchFamily="34" charset="0"/>
              </a:rPr>
              <a:t>			Sample </a:t>
            </a:r>
            <a:r>
              <a:rPr lang="it-IT" sz="1600" dirty="0" err="1" smtClean="0">
                <a:ea typeface="Verdana" pitchFamily="34" charset="0"/>
                <a:cs typeface="Verdana" pitchFamily="34" charset="0"/>
              </a:rPr>
              <a:t>snapshot</a:t>
            </a:r>
            <a:r>
              <a:rPr lang="it-IT" sz="1600" dirty="0" smtClean="0">
                <a:ea typeface="Verdana" pitchFamily="34" charset="0"/>
                <a:cs typeface="Verdana" pitchFamily="34" charset="0"/>
              </a:rPr>
              <a:t> for </a:t>
            </a:r>
            <a:r>
              <a:rPr lang="it-IT" sz="2400" i="1" dirty="0" smtClean="0">
                <a:latin typeface="Symbol" pitchFamily="18" charset="2"/>
                <a:ea typeface="Verdana" pitchFamily="34" charset="0"/>
                <a:cs typeface="Verdana" pitchFamily="34" charset="0"/>
              </a:rPr>
              <a:t>t</a:t>
            </a:r>
            <a:r>
              <a:rPr lang="it-IT" sz="2400" baseline="30000" dirty="0" smtClean="0">
                <a:latin typeface="Symbol" pitchFamily="18" charset="2"/>
                <a:ea typeface="Verdana" pitchFamily="34" charset="0"/>
                <a:cs typeface="Verdana" pitchFamily="34" charset="0"/>
              </a:rPr>
              <a:t>+</a:t>
            </a:r>
            <a:r>
              <a:rPr lang="it-IT" sz="1600" dirty="0" smtClean="0">
                <a:ea typeface="Verdana" pitchFamily="34" charset="0"/>
                <a:cs typeface="Verdana" pitchFamily="34" charset="0"/>
              </a:rPr>
              <a:t>=30, </a:t>
            </a:r>
            <a:r>
              <a:rPr lang="it-IT" i="1" dirty="0" smtClean="0">
                <a:latin typeface="Symbol" pitchFamily="18" charset="2"/>
                <a:ea typeface="Verdana" pitchFamily="34" charset="0"/>
                <a:cs typeface="Verdana" pitchFamily="34" charset="0"/>
              </a:rPr>
              <a:t>l</a:t>
            </a:r>
            <a:r>
              <a:rPr lang="it-IT" sz="1600" dirty="0" smtClean="0">
                <a:ea typeface="Verdana" pitchFamily="34" charset="0"/>
                <a:cs typeface="Verdana" pitchFamily="34" charset="0"/>
              </a:rPr>
              <a:t>=50 </a:t>
            </a:r>
            <a:r>
              <a:rPr lang="it-IT" sz="1600" dirty="0" err="1" smtClean="0">
                <a:ea typeface="Verdana" pitchFamily="34" charset="0"/>
                <a:cs typeface="Verdana" pitchFamily="34" charset="0"/>
              </a:rPr>
              <a:t>fibers</a:t>
            </a:r>
            <a:endParaRPr lang="it-IT" sz="1600" dirty="0" smtClean="0">
              <a:ea typeface="Verdana" pitchFamily="34" charset="0"/>
              <a:cs typeface="Verdana" pitchFamily="34" charset="0"/>
            </a:endParaRPr>
          </a:p>
          <a:p>
            <a:pPr marL="273050" indent="-273050" algn="l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endParaRPr lang="it-IT" sz="2400" dirty="0"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magine 19" descr="pdf-ufluct-St=30-lambda=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148827" y="241123"/>
            <a:ext cx="4846346" cy="6858000"/>
          </a:xfrm>
          <a:prstGeom prst="rect">
            <a:avLst/>
          </a:prstGeom>
        </p:spPr>
      </p:pic>
      <p:pic>
        <p:nvPicPr>
          <p:cNvPr id="21" name="Immagine 20" descr="pdf-ufluct-St=30-lambda=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2148827" y="241123"/>
            <a:ext cx="4846346" cy="6858000"/>
          </a:xfrm>
          <a:prstGeom prst="rect">
            <a:avLst/>
          </a:prstGeom>
        </p:spPr>
      </p:pic>
      <p:pic>
        <p:nvPicPr>
          <p:cNvPr id="22" name="Immagine 21" descr="pdf-ufluct-St=30-lambda=10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2148827" y="241123"/>
            <a:ext cx="4846346" cy="6858000"/>
          </a:xfrm>
          <a:prstGeom prst="rect">
            <a:avLst/>
          </a:prstGeom>
        </p:spPr>
      </p:pic>
      <p:pic>
        <p:nvPicPr>
          <p:cNvPr id="23" name="Immagine 22" descr="pdf-ufluct-St=30-lambda=50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2148827" y="241123"/>
            <a:ext cx="4846346" cy="6858000"/>
          </a:xfrm>
          <a:prstGeom prst="rect">
            <a:avLst/>
          </a:prstGeom>
        </p:spPr>
      </p:pic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468313" y="1142984"/>
            <a:ext cx="8388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it-IT" dirty="0"/>
          </a:p>
        </p:txBody>
      </p:sp>
      <p:pic>
        <p:nvPicPr>
          <p:cNvPr id="4" name="Picture 7" descr="logg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01013" y="136508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06489" y="71414"/>
            <a:ext cx="7451725" cy="1077218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rgbClr val="800000"/>
                </a:solidFill>
                <a:latin typeface="Monotype Corsiva" pitchFamily="66" charset="0"/>
              </a:rPr>
              <a:t>Results  - Using Slip Velocity to Analyze</a:t>
            </a:r>
          </a:p>
          <a:p>
            <a:r>
              <a:rPr lang="en-US" sz="3200" dirty="0" smtClean="0">
                <a:solidFill>
                  <a:srgbClr val="800000"/>
                </a:solidFill>
                <a:latin typeface="Monotype Corsiva" pitchFamily="66" charset="0"/>
              </a:rPr>
              <a:t>Fiber Accumulation in LSS</a:t>
            </a:r>
          </a:p>
        </p:txBody>
      </p:sp>
      <p:graphicFrame>
        <p:nvGraphicFramePr>
          <p:cNvPr id="9" name="Segnaposto contenuto 17"/>
          <p:cNvGraphicFramePr>
            <a:graphicFrameLocks/>
          </p:cNvGraphicFramePr>
          <p:nvPr/>
        </p:nvGraphicFramePr>
        <p:xfrm>
          <a:off x="0" y="5749280"/>
          <a:ext cx="9144000" cy="7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1259901" y="1285860"/>
            <a:ext cx="6849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 smtClean="0"/>
              <a:t>Effect</a:t>
            </a:r>
            <a:r>
              <a:rPr lang="it-IT" sz="1600" dirty="0" smtClean="0"/>
              <a:t> of </a:t>
            </a:r>
            <a:r>
              <a:rPr lang="it-IT" sz="1600" dirty="0" err="1" smtClean="0"/>
              <a:t>fiber</a:t>
            </a:r>
            <a:r>
              <a:rPr lang="it-IT" sz="1600" dirty="0" smtClean="0"/>
              <a:t> </a:t>
            </a:r>
            <a:r>
              <a:rPr lang="it-IT" sz="1600" dirty="0" err="1" smtClean="0"/>
              <a:t>elongation</a:t>
            </a:r>
            <a:r>
              <a:rPr lang="it-IT" sz="1600" dirty="0" smtClean="0"/>
              <a:t> on </a:t>
            </a:r>
            <a:r>
              <a:rPr lang="it-IT" sz="1600" dirty="0" err="1" smtClean="0"/>
              <a:t>conditioned</a:t>
            </a:r>
            <a:r>
              <a:rPr lang="it-IT" sz="1600" dirty="0" smtClean="0"/>
              <a:t> PDF(</a:t>
            </a:r>
            <a:r>
              <a:rPr lang="it-IT" sz="1600" dirty="0" err="1" smtClean="0"/>
              <a:t>u</a:t>
            </a:r>
            <a:r>
              <a:rPr lang="it-IT" sz="1600" baseline="-25000" dirty="0" err="1" smtClean="0"/>
              <a:t>f</a:t>
            </a:r>
            <a:r>
              <a:rPr lang="it-IT" sz="1600" dirty="0" smtClean="0"/>
              <a:t>’) – St=30</a:t>
            </a:r>
            <a:endParaRPr lang="it-IT" sz="1600" dirty="0"/>
          </a:p>
        </p:txBody>
      </p:sp>
      <p:pic>
        <p:nvPicPr>
          <p:cNvPr id="17" name="Immagine 16" descr="logo.footer.e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51520" y="44624"/>
            <a:ext cx="1011938" cy="936104"/>
          </a:xfrm>
          <a:prstGeom prst="rect">
            <a:avLst/>
          </a:prstGeom>
        </p:spPr>
      </p:pic>
      <p:cxnSp>
        <p:nvCxnSpPr>
          <p:cNvPr id="25" name="Connettore 1 24"/>
          <p:cNvCxnSpPr/>
          <p:nvPr/>
        </p:nvCxnSpPr>
        <p:spPr bwMode="auto">
          <a:xfrm>
            <a:off x="3780000" y="1872000"/>
            <a:ext cx="0" cy="3096000"/>
          </a:xfrm>
          <a:prstGeom prst="line">
            <a:avLst/>
          </a:prstGeom>
          <a:noFill/>
          <a:ln w="19050" cap="flat" cmpd="sng" algn="ctr">
            <a:solidFill>
              <a:srgbClr val="0C02D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Connettore 1 26"/>
          <p:cNvCxnSpPr/>
          <p:nvPr/>
        </p:nvCxnSpPr>
        <p:spPr bwMode="auto">
          <a:xfrm>
            <a:off x="4139952" y="1872000"/>
            <a:ext cx="0" cy="309600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Connettore 1 28"/>
          <p:cNvCxnSpPr/>
          <p:nvPr/>
        </p:nvCxnSpPr>
        <p:spPr bwMode="auto">
          <a:xfrm flipV="1">
            <a:off x="5472000" y="3284984"/>
            <a:ext cx="648072" cy="72008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Connettore 1 29"/>
          <p:cNvCxnSpPr/>
          <p:nvPr/>
        </p:nvCxnSpPr>
        <p:spPr bwMode="auto">
          <a:xfrm flipV="1">
            <a:off x="4860032" y="2852936"/>
            <a:ext cx="792088" cy="86409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CasellaDiTesto 31"/>
          <p:cNvSpPr txBox="1"/>
          <p:nvPr/>
        </p:nvSpPr>
        <p:spPr>
          <a:xfrm>
            <a:off x="5652120" y="2996952"/>
            <a:ext cx="1398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Positive slip</a:t>
            </a:r>
            <a:endParaRPr lang="it-IT" sz="1400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5023499" y="2564904"/>
            <a:ext cx="1492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Negative slip</a:t>
            </a:r>
            <a:endParaRPr lang="it-IT" sz="1400" dirty="0"/>
          </a:p>
        </p:txBody>
      </p:sp>
      <p:sp>
        <p:nvSpPr>
          <p:cNvPr id="34" name="CasellaDiTesto 33"/>
          <p:cNvSpPr txBox="1"/>
          <p:nvPr/>
        </p:nvSpPr>
        <p:spPr>
          <a:xfrm>
            <a:off x="7225087" y="1804754"/>
            <a:ext cx="73128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Symbol" pitchFamily="18" charset="2"/>
              </a:rPr>
              <a:t>l</a:t>
            </a:r>
            <a:r>
              <a:rPr lang="it-IT" dirty="0" smtClean="0"/>
              <a:t>=1</a:t>
            </a:r>
            <a:endParaRPr lang="it-IT" dirty="0"/>
          </a:p>
        </p:txBody>
      </p:sp>
      <p:sp>
        <p:nvSpPr>
          <p:cNvPr id="35" name="CasellaDiTesto 34"/>
          <p:cNvSpPr txBox="1"/>
          <p:nvPr/>
        </p:nvSpPr>
        <p:spPr>
          <a:xfrm>
            <a:off x="7225087" y="1803600"/>
            <a:ext cx="73129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Symbol" pitchFamily="18" charset="2"/>
              </a:rPr>
              <a:t>l</a:t>
            </a:r>
            <a:r>
              <a:rPr lang="it-IT" dirty="0" smtClean="0"/>
              <a:t>=3</a:t>
            </a:r>
            <a:endParaRPr lang="it-IT" dirty="0"/>
          </a:p>
        </p:txBody>
      </p:sp>
      <p:sp>
        <p:nvSpPr>
          <p:cNvPr id="36" name="CasellaDiTesto 35"/>
          <p:cNvSpPr txBox="1"/>
          <p:nvPr/>
        </p:nvSpPr>
        <p:spPr>
          <a:xfrm>
            <a:off x="7225200" y="1803600"/>
            <a:ext cx="914033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Symbol" pitchFamily="18" charset="2"/>
              </a:rPr>
              <a:t>l</a:t>
            </a:r>
            <a:r>
              <a:rPr lang="it-IT" dirty="0" smtClean="0"/>
              <a:t>=10</a:t>
            </a:r>
            <a:endParaRPr lang="it-IT" dirty="0"/>
          </a:p>
        </p:txBody>
      </p:sp>
      <p:sp>
        <p:nvSpPr>
          <p:cNvPr id="37" name="CasellaDiTesto 36"/>
          <p:cNvSpPr txBox="1"/>
          <p:nvPr/>
        </p:nvSpPr>
        <p:spPr>
          <a:xfrm>
            <a:off x="7225200" y="1803600"/>
            <a:ext cx="914033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Symbol" pitchFamily="18" charset="2"/>
              </a:rPr>
              <a:t>l</a:t>
            </a:r>
            <a:r>
              <a:rPr lang="it-IT" dirty="0" smtClean="0"/>
              <a:t>=50</a:t>
            </a:r>
            <a:endParaRPr lang="it-IT" dirty="0"/>
          </a:p>
        </p:txBody>
      </p:sp>
      <p:pic>
        <p:nvPicPr>
          <p:cNvPr id="38" name="Immagine 37" descr="pdf-ufluct-St=30-lambda=1.jpeg"/>
          <p:cNvPicPr>
            <a:picLocks noChangeAspect="1"/>
          </p:cNvPicPr>
          <p:nvPr/>
        </p:nvPicPr>
        <p:blipFill>
          <a:blip r:embed="rId3" cstate="print"/>
          <a:srcRect l="13817" t="15151" r="75278" b="62961"/>
          <a:stretch>
            <a:fillRect/>
          </a:stretch>
        </p:blipFill>
        <p:spPr>
          <a:xfrm rot="5400000">
            <a:off x="5994074" y="1407497"/>
            <a:ext cx="528581" cy="15010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468313" y="1142984"/>
            <a:ext cx="8388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it-IT" dirty="0"/>
          </a:p>
        </p:txBody>
      </p:sp>
      <p:pic>
        <p:nvPicPr>
          <p:cNvPr id="4" name="Picture 7" descr="logg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136508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06489" y="71414"/>
            <a:ext cx="7451725" cy="1077218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rgbClr val="800000"/>
                </a:solidFill>
                <a:latin typeface="Monotype Corsiva" pitchFamily="66" charset="0"/>
              </a:rPr>
              <a:t>Results  - Using Slip Velocity to Analyze</a:t>
            </a:r>
          </a:p>
          <a:p>
            <a:r>
              <a:rPr lang="en-US" sz="3200" dirty="0" smtClean="0">
                <a:solidFill>
                  <a:srgbClr val="800000"/>
                </a:solidFill>
                <a:latin typeface="Monotype Corsiva" pitchFamily="66" charset="0"/>
              </a:rPr>
              <a:t>Fiber Accumulation in LSS</a:t>
            </a:r>
          </a:p>
        </p:txBody>
      </p:sp>
      <p:graphicFrame>
        <p:nvGraphicFramePr>
          <p:cNvPr id="9" name="Segnaposto contenuto 17"/>
          <p:cNvGraphicFramePr>
            <a:graphicFrameLocks/>
          </p:cNvGraphicFramePr>
          <p:nvPr/>
        </p:nvGraphicFramePr>
        <p:xfrm>
          <a:off x="0" y="5029200"/>
          <a:ext cx="9144000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7" name="Immagine 16" descr="logo.footer.e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1520" y="44624"/>
            <a:ext cx="1011938" cy="936104"/>
          </a:xfrm>
          <a:prstGeom prst="rect">
            <a:avLst/>
          </a:prstGeom>
        </p:spPr>
      </p:pic>
      <p:pic>
        <p:nvPicPr>
          <p:cNvPr id="18" name="Immagine 17" descr="pdf-ufluct-lambda=10-St=1.jpe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5400000">
            <a:off x="2148827" y="241123"/>
            <a:ext cx="4846346" cy="6858000"/>
          </a:xfrm>
          <a:prstGeom prst="rect">
            <a:avLst/>
          </a:prstGeom>
        </p:spPr>
      </p:pic>
      <p:pic>
        <p:nvPicPr>
          <p:cNvPr id="16" name="Immagine 15" descr="pdf-ufluct-lambda=10-St=5.jpe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5400000">
            <a:off x="2149200" y="241200"/>
            <a:ext cx="4846346" cy="6858000"/>
          </a:xfrm>
          <a:prstGeom prst="rect">
            <a:avLst/>
          </a:prstGeom>
        </p:spPr>
      </p:pic>
      <p:pic>
        <p:nvPicPr>
          <p:cNvPr id="19" name="Immagine 18" descr="pdf-ufluct-lambda=10-St=30.jpe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5400000">
            <a:off x="2148827" y="241200"/>
            <a:ext cx="4846346" cy="6858000"/>
          </a:xfrm>
          <a:prstGeom prst="rect">
            <a:avLst/>
          </a:prstGeom>
        </p:spPr>
      </p:pic>
      <p:pic>
        <p:nvPicPr>
          <p:cNvPr id="21" name="Immagine 20" descr="pdf-ufluct-lambda=10-St=100.jpe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5400000">
            <a:off x="2149200" y="241200"/>
            <a:ext cx="4846346" cy="6858000"/>
          </a:xfrm>
          <a:prstGeom prst="rect">
            <a:avLst/>
          </a:prstGeom>
        </p:spPr>
      </p:pic>
      <p:cxnSp>
        <p:nvCxnSpPr>
          <p:cNvPr id="22" name="Connettore 1 21"/>
          <p:cNvCxnSpPr/>
          <p:nvPr/>
        </p:nvCxnSpPr>
        <p:spPr bwMode="auto">
          <a:xfrm>
            <a:off x="4644000" y="1872000"/>
            <a:ext cx="0" cy="3096000"/>
          </a:xfrm>
          <a:prstGeom prst="line">
            <a:avLst/>
          </a:prstGeom>
          <a:noFill/>
          <a:ln w="19050" cap="flat" cmpd="sng" algn="ctr">
            <a:solidFill>
              <a:srgbClr val="0C02D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Connettore 1 22"/>
          <p:cNvCxnSpPr/>
          <p:nvPr/>
        </p:nvCxnSpPr>
        <p:spPr bwMode="auto">
          <a:xfrm>
            <a:off x="3780000" y="1872000"/>
            <a:ext cx="0" cy="309600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5" name="Segnaposto contenuto 17"/>
          <p:cNvGraphicFramePr>
            <a:graphicFrameLocks/>
          </p:cNvGraphicFramePr>
          <p:nvPr/>
        </p:nvGraphicFramePr>
        <p:xfrm>
          <a:off x="0" y="5749280"/>
          <a:ext cx="9144000" cy="7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1992464" y="1285860"/>
            <a:ext cx="53848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 smtClean="0"/>
              <a:t>Effect</a:t>
            </a:r>
            <a:r>
              <a:rPr lang="it-IT" sz="1600" dirty="0" smtClean="0"/>
              <a:t> of </a:t>
            </a:r>
            <a:r>
              <a:rPr lang="it-IT" sz="1600" dirty="0" err="1" smtClean="0"/>
              <a:t>fiber</a:t>
            </a:r>
            <a:r>
              <a:rPr lang="it-IT" sz="1600" dirty="0" smtClean="0"/>
              <a:t> </a:t>
            </a:r>
            <a:r>
              <a:rPr lang="it-IT" sz="1600" dirty="0" err="1" smtClean="0"/>
              <a:t>inertia</a:t>
            </a:r>
            <a:r>
              <a:rPr lang="it-IT" sz="1600" dirty="0" smtClean="0"/>
              <a:t> on </a:t>
            </a:r>
            <a:r>
              <a:rPr lang="it-IT" sz="1600" dirty="0" err="1" smtClean="0"/>
              <a:t>conditioned</a:t>
            </a:r>
            <a:r>
              <a:rPr lang="it-IT" sz="1600" dirty="0" smtClean="0"/>
              <a:t> PDF(</a:t>
            </a:r>
            <a:r>
              <a:rPr lang="it-IT" sz="1600" dirty="0" err="1" smtClean="0"/>
              <a:t>u</a:t>
            </a:r>
            <a:r>
              <a:rPr lang="it-IT" sz="1600" baseline="-25000" dirty="0" err="1" smtClean="0"/>
              <a:t>f</a:t>
            </a:r>
            <a:r>
              <a:rPr lang="it-IT" sz="1600" dirty="0" smtClean="0"/>
              <a:t>’)</a:t>
            </a:r>
            <a:endParaRPr lang="it-IT" sz="1600" dirty="0"/>
          </a:p>
        </p:txBody>
      </p:sp>
      <p:cxnSp>
        <p:nvCxnSpPr>
          <p:cNvPr id="24" name="Connettore 1 23"/>
          <p:cNvCxnSpPr/>
          <p:nvPr/>
        </p:nvCxnSpPr>
        <p:spPr bwMode="auto">
          <a:xfrm flipV="1">
            <a:off x="4932040" y="3284984"/>
            <a:ext cx="1152000" cy="13320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Connettore 1 24"/>
          <p:cNvCxnSpPr/>
          <p:nvPr/>
        </p:nvCxnSpPr>
        <p:spPr bwMode="auto">
          <a:xfrm flipV="1">
            <a:off x="5292080" y="2852936"/>
            <a:ext cx="360040" cy="36004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CasellaDiTesto 25"/>
          <p:cNvSpPr txBox="1"/>
          <p:nvPr/>
        </p:nvSpPr>
        <p:spPr>
          <a:xfrm>
            <a:off x="5652120" y="2996952"/>
            <a:ext cx="1398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Positive slip</a:t>
            </a:r>
            <a:endParaRPr lang="it-IT" sz="1400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5023499" y="2564904"/>
            <a:ext cx="1492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Negative slip</a:t>
            </a:r>
            <a:endParaRPr lang="it-IT" sz="1400" dirty="0"/>
          </a:p>
        </p:txBody>
      </p:sp>
      <p:sp>
        <p:nvSpPr>
          <p:cNvPr id="36" name="CasellaDiTesto 35"/>
          <p:cNvSpPr txBox="1"/>
          <p:nvPr/>
        </p:nvSpPr>
        <p:spPr>
          <a:xfrm>
            <a:off x="7225200" y="1804754"/>
            <a:ext cx="88998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St=1</a:t>
            </a:r>
            <a:endParaRPr lang="it-IT" dirty="0"/>
          </a:p>
        </p:txBody>
      </p:sp>
      <p:sp>
        <p:nvSpPr>
          <p:cNvPr id="37" name="CasellaDiTesto 36"/>
          <p:cNvSpPr txBox="1"/>
          <p:nvPr/>
        </p:nvSpPr>
        <p:spPr>
          <a:xfrm>
            <a:off x="7225200" y="1803600"/>
            <a:ext cx="88998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St=5</a:t>
            </a:r>
            <a:endParaRPr lang="it-IT" dirty="0"/>
          </a:p>
        </p:txBody>
      </p:sp>
      <p:sp>
        <p:nvSpPr>
          <p:cNvPr id="38" name="CasellaDiTesto 37"/>
          <p:cNvSpPr txBox="1"/>
          <p:nvPr/>
        </p:nvSpPr>
        <p:spPr>
          <a:xfrm>
            <a:off x="7225200" y="1803600"/>
            <a:ext cx="107273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St=30</a:t>
            </a:r>
            <a:endParaRPr lang="it-IT" dirty="0"/>
          </a:p>
        </p:txBody>
      </p:sp>
      <p:sp>
        <p:nvSpPr>
          <p:cNvPr id="39" name="CasellaDiTesto 38"/>
          <p:cNvSpPr txBox="1"/>
          <p:nvPr/>
        </p:nvSpPr>
        <p:spPr>
          <a:xfrm>
            <a:off x="7225200" y="1803600"/>
            <a:ext cx="125547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St=100</a:t>
            </a:r>
            <a:endParaRPr lang="it-IT" dirty="0"/>
          </a:p>
        </p:txBody>
      </p:sp>
      <p:pic>
        <p:nvPicPr>
          <p:cNvPr id="41" name="Immagine 40" descr="pdf-ufluct-St=30-lambda=1.jpeg"/>
          <p:cNvPicPr>
            <a:picLocks noChangeAspect="1"/>
          </p:cNvPicPr>
          <p:nvPr/>
        </p:nvPicPr>
        <p:blipFill>
          <a:blip r:embed="rId19" cstate="print"/>
          <a:srcRect l="13817" t="15151" r="75278" b="62961"/>
          <a:stretch>
            <a:fillRect/>
          </a:stretch>
        </p:blipFill>
        <p:spPr>
          <a:xfrm rot="5400000">
            <a:off x="5994074" y="1407497"/>
            <a:ext cx="528581" cy="15010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7" grpId="0" animBg="1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Line 4"/>
          <p:cNvSpPr>
            <a:spLocks noChangeShapeType="1"/>
          </p:cNvSpPr>
          <p:nvPr/>
        </p:nvSpPr>
        <p:spPr bwMode="auto">
          <a:xfrm>
            <a:off x="468313" y="1142984"/>
            <a:ext cx="8388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it-IT" dirty="0"/>
          </a:p>
        </p:txBody>
      </p:sp>
      <p:pic>
        <p:nvPicPr>
          <p:cNvPr id="36" name="Picture 7" descr="logg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013" y="136508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936625" y="71414"/>
            <a:ext cx="7451725" cy="1569660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rgbClr val="800000"/>
                </a:solidFill>
                <a:latin typeface="Monotype Corsiva" pitchFamily="66" charset="0"/>
              </a:rPr>
              <a:t>Results -  </a:t>
            </a:r>
            <a:r>
              <a:rPr lang="en-US" sz="3200" dirty="0" err="1" smtClean="0">
                <a:solidFill>
                  <a:srgbClr val="800000"/>
                </a:solidFill>
                <a:latin typeface="Monotype Corsiva" pitchFamily="66" charset="0"/>
              </a:rPr>
              <a:t>Streamwise</a:t>
            </a:r>
            <a:r>
              <a:rPr lang="en-US" sz="3200" dirty="0" smtClean="0">
                <a:solidFill>
                  <a:srgbClr val="800000"/>
                </a:solidFill>
                <a:latin typeface="Monotype Corsiva" pitchFamily="66" charset="0"/>
              </a:rPr>
              <a:t> Slip Velocity:</a:t>
            </a:r>
          </a:p>
          <a:p>
            <a:r>
              <a:rPr lang="en-US" sz="3200" dirty="0" smtClean="0">
                <a:solidFill>
                  <a:srgbClr val="800000"/>
                </a:solidFill>
                <a:latin typeface="Monotype Corsiva" pitchFamily="66" charset="0"/>
              </a:rPr>
              <a:t>Mean and RMS values</a:t>
            </a:r>
          </a:p>
          <a:p>
            <a:endParaRPr lang="en-US" sz="3200" dirty="0" smtClean="0">
              <a:solidFill>
                <a:srgbClr val="800000"/>
              </a:solidFill>
              <a:latin typeface="Monotype Corsiva" pitchFamily="66" charset="0"/>
            </a:endParaRPr>
          </a:p>
        </p:txBody>
      </p:sp>
      <p:pic>
        <p:nvPicPr>
          <p:cNvPr id="9" name="Immagine 8" descr="logo.footer.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44624"/>
            <a:ext cx="1011938" cy="936104"/>
          </a:xfrm>
          <a:prstGeom prst="rect">
            <a:avLst/>
          </a:prstGeom>
        </p:spPr>
      </p:pic>
      <p:pic>
        <p:nvPicPr>
          <p:cNvPr id="99329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1196752"/>
            <a:ext cx="6276950" cy="558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/>
          <a:srcRect r="50605"/>
          <a:stretch>
            <a:fillRect/>
          </a:stretch>
        </p:blipFill>
        <p:spPr bwMode="auto">
          <a:xfrm>
            <a:off x="4567096" y="1188000"/>
            <a:ext cx="3101248" cy="556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ttangolo 15"/>
          <p:cNvSpPr/>
          <p:nvPr/>
        </p:nvSpPr>
        <p:spPr bwMode="auto">
          <a:xfrm>
            <a:off x="755576" y="4068000"/>
            <a:ext cx="7632848" cy="270892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7" name="Rettangolo 16"/>
          <p:cNvSpPr/>
          <p:nvPr/>
        </p:nvSpPr>
        <p:spPr bwMode="auto">
          <a:xfrm>
            <a:off x="755576" y="1206000"/>
            <a:ext cx="7632848" cy="270892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801692" y="1196752"/>
            <a:ext cx="889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St=1</a:t>
            </a:r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762966" y="4077072"/>
            <a:ext cx="1072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St=30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710435" y="3212976"/>
            <a:ext cx="2013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 smtClean="0"/>
              <a:t>Mean</a:t>
            </a:r>
            <a:r>
              <a:rPr lang="it-IT" sz="1400" dirty="0" smtClean="0"/>
              <a:t>              RMS</a:t>
            </a:r>
            <a:endParaRPr lang="it-IT" sz="14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3707904" y="6093296"/>
            <a:ext cx="2013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 smtClean="0"/>
              <a:t>Mean</a:t>
            </a:r>
            <a:r>
              <a:rPr lang="it-IT" sz="1400" dirty="0" smtClean="0"/>
              <a:t>              RMS</a:t>
            </a:r>
            <a:endParaRPr lang="it-IT" sz="1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 cstate="print"/>
          <a:srcRect l="51064"/>
          <a:stretch>
            <a:fillRect/>
          </a:stretch>
        </p:blipFill>
        <p:spPr bwMode="auto">
          <a:xfrm>
            <a:off x="1428293" y="1196752"/>
            <a:ext cx="3071699" cy="558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Line 4"/>
          <p:cNvSpPr>
            <a:spLocks noChangeShapeType="1"/>
          </p:cNvSpPr>
          <p:nvPr/>
        </p:nvSpPr>
        <p:spPr bwMode="auto">
          <a:xfrm>
            <a:off x="468313" y="1142984"/>
            <a:ext cx="8388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it-IT" dirty="0"/>
          </a:p>
        </p:txBody>
      </p:sp>
      <p:pic>
        <p:nvPicPr>
          <p:cNvPr id="36" name="Picture 7" descr="logg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1013" y="136508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936625" y="71414"/>
            <a:ext cx="7451725" cy="1077218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rgbClr val="800000"/>
                </a:solidFill>
                <a:latin typeface="Monotype Corsiva" pitchFamily="66" charset="0"/>
              </a:rPr>
              <a:t>Results -  </a:t>
            </a:r>
            <a:r>
              <a:rPr lang="en-US" sz="3200" dirty="0" err="1" smtClean="0">
                <a:solidFill>
                  <a:srgbClr val="800000"/>
                </a:solidFill>
                <a:latin typeface="Monotype Corsiva" pitchFamily="66" charset="0"/>
              </a:rPr>
              <a:t>Streamwise</a:t>
            </a:r>
            <a:r>
              <a:rPr lang="en-US" sz="3200" dirty="0" smtClean="0">
                <a:solidFill>
                  <a:srgbClr val="800000"/>
                </a:solidFill>
                <a:latin typeface="Monotype Corsiva" pitchFamily="66" charset="0"/>
              </a:rPr>
              <a:t> Slip Velocity:</a:t>
            </a:r>
          </a:p>
          <a:p>
            <a:r>
              <a:rPr lang="en-US" sz="3200" dirty="0" smtClean="0">
                <a:solidFill>
                  <a:srgbClr val="800000"/>
                </a:solidFill>
                <a:latin typeface="Monotype Corsiva" pitchFamily="66" charset="0"/>
              </a:rPr>
              <a:t>Mean and RMS values</a:t>
            </a:r>
          </a:p>
        </p:txBody>
      </p:sp>
      <p:pic>
        <p:nvPicPr>
          <p:cNvPr id="9" name="Immagine 8" descr="logo.footer.e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44624"/>
            <a:ext cx="1011938" cy="936104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 l="49419"/>
          <a:stretch>
            <a:fillRect/>
          </a:stretch>
        </p:blipFill>
        <p:spPr bwMode="auto">
          <a:xfrm>
            <a:off x="4568400" y="1173600"/>
            <a:ext cx="3175716" cy="556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tangolo 11"/>
          <p:cNvSpPr/>
          <p:nvPr/>
        </p:nvSpPr>
        <p:spPr bwMode="auto">
          <a:xfrm>
            <a:off x="755576" y="4068000"/>
            <a:ext cx="7632848" cy="270892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Rettangolo 12"/>
          <p:cNvSpPr/>
          <p:nvPr/>
        </p:nvSpPr>
        <p:spPr bwMode="auto">
          <a:xfrm>
            <a:off x="755576" y="1206000"/>
            <a:ext cx="7632848" cy="270892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801692" y="1196752"/>
            <a:ext cx="889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St=5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796248" y="4077072"/>
            <a:ext cx="12554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St=100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3710435" y="3212976"/>
            <a:ext cx="2013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 smtClean="0"/>
              <a:t>Mean</a:t>
            </a:r>
            <a:r>
              <a:rPr lang="it-IT" sz="1400" dirty="0" smtClean="0"/>
              <a:t>              RMS</a:t>
            </a:r>
            <a:endParaRPr lang="it-IT" sz="14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3707904" y="6093296"/>
            <a:ext cx="2013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 smtClean="0"/>
              <a:t>Mean</a:t>
            </a:r>
            <a:r>
              <a:rPr lang="it-IT" sz="1400" dirty="0" smtClean="0"/>
              <a:t>              RMS</a:t>
            </a:r>
            <a:endParaRPr lang="it-IT" sz="1400" dirty="0"/>
          </a:p>
        </p:txBody>
      </p:sp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4" cstate="print"/>
          <a:srcRect l="11258" t="23932" r="72776" b="65024"/>
          <a:stretch>
            <a:fillRect/>
          </a:stretch>
        </p:blipFill>
        <p:spPr bwMode="auto">
          <a:xfrm>
            <a:off x="2110373" y="2534479"/>
            <a:ext cx="1002219" cy="617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4" cstate="print"/>
          <a:srcRect r="-796"/>
          <a:stretch>
            <a:fillRect/>
          </a:stretch>
        </p:blipFill>
        <p:spPr bwMode="auto">
          <a:xfrm>
            <a:off x="1426815" y="1152000"/>
            <a:ext cx="3156246" cy="56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196752"/>
            <a:ext cx="3088915" cy="54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Line 4"/>
          <p:cNvSpPr>
            <a:spLocks noChangeShapeType="1"/>
          </p:cNvSpPr>
          <p:nvPr/>
        </p:nvSpPr>
        <p:spPr bwMode="auto">
          <a:xfrm>
            <a:off x="468313" y="1142984"/>
            <a:ext cx="8388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it-IT" dirty="0"/>
          </a:p>
        </p:txBody>
      </p:sp>
      <p:pic>
        <p:nvPicPr>
          <p:cNvPr id="36" name="Picture 7" descr="logg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01013" y="136508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936625" y="71414"/>
            <a:ext cx="7451725" cy="1569660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rgbClr val="800000"/>
                </a:solidFill>
                <a:latin typeface="Monotype Corsiva" pitchFamily="66" charset="0"/>
              </a:rPr>
              <a:t>Results -  Wall-Normal Slip Velocity:</a:t>
            </a:r>
          </a:p>
          <a:p>
            <a:r>
              <a:rPr lang="en-US" sz="3200" dirty="0" smtClean="0">
                <a:solidFill>
                  <a:srgbClr val="800000"/>
                </a:solidFill>
                <a:latin typeface="Monotype Corsiva" pitchFamily="66" charset="0"/>
              </a:rPr>
              <a:t>Mean and RMS values</a:t>
            </a:r>
          </a:p>
          <a:p>
            <a:endParaRPr lang="en-US" sz="3200" dirty="0" smtClean="0">
              <a:solidFill>
                <a:srgbClr val="800000"/>
              </a:solidFill>
              <a:latin typeface="Monotype Corsiva" pitchFamily="66" charset="0"/>
            </a:endParaRPr>
          </a:p>
        </p:txBody>
      </p:sp>
      <p:pic>
        <p:nvPicPr>
          <p:cNvPr id="9" name="Immagine 8" descr="logo.footer.e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44624"/>
            <a:ext cx="1011938" cy="936104"/>
          </a:xfrm>
          <a:prstGeom prst="rect">
            <a:avLst/>
          </a:prstGeom>
        </p:spPr>
      </p:pic>
      <p:sp>
        <p:nvSpPr>
          <p:cNvPr id="16" name="Rettangolo 15"/>
          <p:cNvSpPr/>
          <p:nvPr/>
        </p:nvSpPr>
        <p:spPr bwMode="auto">
          <a:xfrm>
            <a:off x="755576" y="4068000"/>
            <a:ext cx="7632848" cy="270892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7" name="Rettangolo 16"/>
          <p:cNvSpPr/>
          <p:nvPr/>
        </p:nvSpPr>
        <p:spPr bwMode="auto">
          <a:xfrm>
            <a:off x="755576" y="1206000"/>
            <a:ext cx="7632848" cy="270892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801692" y="1196752"/>
            <a:ext cx="889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St=1</a:t>
            </a:r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762966" y="4077072"/>
            <a:ext cx="1072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St=30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710435" y="3212976"/>
            <a:ext cx="2013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 smtClean="0"/>
              <a:t>Mean</a:t>
            </a:r>
            <a:r>
              <a:rPr lang="it-IT" sz="1400" dirty="0" smtClean="0"/>
              <a:t>              RMS</a:t>
            </a:r>
            <a:endParaRPr lang="it-IT" sz="14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3707904" y="6093296"/>
            <a:ext cx="2013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 smtClean="0"/>
              <a:t>Mean</a:t>
            </a:r>
            <a:r>
              <a:rPr lang="it-IT" sz="1400" dirty="0" smtClean="0"/>
              <a:t>              RMS</a:t>
            </a:r>
            <a:endParaRPr lang="it-IT" sz="1400" dirty="0"/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8" cstate="print"/>
          <a:srcRect l="11258" t="23932" r="72776" b="65024"/>
          <a:stretch>
            <a:fillRect/>
          </a:stretch>
        </p:blipFill>
        <p:spPr bwMode="auto">
          <a:xfrm>
            <a:off x="3065725" y="5445224"/>
            <a:ext cx="1002219" cy="617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 descr="slip-spin-sample.jpeg"/>
          <p:cNvPicPr>
            <a:picLocks noChangeAspect="1"/>
          </p:cNvPicPr>
          <p:nvPr/>
        </p:nvPicPr>
        <p:blipFill>
          <a:blip r:embed="rId3" cstate="print"/>
          <a:srcRect l="13817" t="9427" r="8576" b="5724"/>
          <a:stretch>
            <a:fillRect/>
          </a:stretch>
        </p:blipFill>
        <p:spPr>
          <a:xfrm rot="5400000">
            <a:off x="1039548" y="3073020"/>
            <a:ext cx="2880320" cy="4456375"/>
          </a:xfrm>
          <a:prstGeom prst="rect">
            <a:avLst/>
          </a:prstGeom>
        </p:spPr>
      </p:pic>
      <p:sp>
        <p:nvSpPr>
          <p:cNvPr id="12291" name="Line 4"/>
          <p:cNvSpPr>
            <a:spLocks noChangeShapeType="1"/>
          </p:cNvSpPr>
          <p:nvPr/>
        </p:nvSpPr>
        <p:spPr bwMode="auto">
          <a:xfrm>
            <a:off x="468313" y="1214422"/>
            <a:ext cx="8388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it-IT" dirty="0"/>
          </a:p>
        </p:txBody>
      </p:sp>
      <p:pic>
        <p:nvPicPr>
          <p:cNvPr id="12293" name="Picture 7" descr="logg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013" y="136508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936625" y="71414"/>
            <a:ext cx="7451725" cy="1077218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rgbClr val="800000"/>
                </a:solidFill>
                <a:latin typeface="Monotype Corsiva" pitchFamily="66" charset="0"/>
              </a:rPr>
              <a:t>Conclusions …</a:t>
            </a:r>
          </a:p>
          <a:p>
            <a:r>
              <a:rPr lang="en-US" sz="3200" dirty="0" smtClean="0">
                <a:solidFill>
                  <a:srgbClr val="009900"/>
                </a:solidFill>
                <a:latin typeface="Monotype Corsiva" pitchFamily="66" charset="0"/>
              </a:rPr>
              <a:t>…and Future Developments</a:t>
            </a:r>
            <a:endParaRPr lang="it-IT" b="0" dirty="0">
              <a:solidFill>
                <a:srgbClr val="009900"/>
              </a:solidFill>
              <a:latin typeface="Monotype Corsiva" pitchFamily="66" charset="0"/>
            </a:endParaRPr>
          </a:p>
        </p:txBody>
      </p:sp>
      <p:graphicFrame>
        <p:nvGraphicFramePr>
          <p:cNvPr id="8" name="Segnaposto contenuto 17"/>
          <p:cNvGraphicFramePr>
            <a:graphicFrameLocks/>
          </p:cNvGraphicFramePr>
          <p:nvPr/>
        </p:nvGraphicFramePr>
        <p:xfrm>
          <a:off x="-428660" y="1357298"/>
          <a:ext cx="10001320" cy="2357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Immagine 10" descr="logo.footer.e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51520" y="44624"/>
            <a:ext cx="1011938" cy="936104"/>
          </a:xfrm>
          <a:prstGeom prst="rect">
            <a:avLst/>
          </a:prstGeom>
        </p:spPr>
      </p:pic>
      <p:graphicFrame>
        <p:nvGraphicFramePr>
          <p:cNvPr id="10" name="Segnaposto contenuto 17"/>
          <p:cNvGraphicFramePr>
            <a:graphicFrameLocks/>
          </p:cNvGraphicFramePr>
          <p:nvPr/>
        </p:nvGraphicFramePr>
        <p:xfrm>
          <a:off x="4283968" y="3816994"/>
          <a:ext cx="4896544" cy="1340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3" name="Freccia curva 12"/>
          <p:cNvSpPr/>
          <p:nvPr/>
        </p:nvSpPr>
        <p:spPr bwMode="auto">
          <a:xfrm rot="10800000">
            <a:off x="4860033" y="5229200"/>
            <a:ext cx="1296145" cy="936104"/>
          </a:xfrm>
          <a:prstGeom prst="bentArrow">
            <a:avLst/>
          </a:prstGeom>
          <a:noFill/>
          <a:ln w="571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15" name="Connettore 2 14"/>
          <p:cNvCxnSpPr/>
          <p:nvPr/>
        </p:nvCxnSpPr>
        <p:spPr bwMode="auto">
          <a:xfrm flipV="1">
            <a:off x="971600" y="5589240"/>
            <a:ext cx="504056" cy="792088"/>
          </a:xfrm>
          <a:prstGeom prst="straightConnector1">
            <a:avLst/>
          </a:prstGeom>
          <a:noFill/>
          <a:ln w="41275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CasellaDiTesto 17"/>
          <p:cNvSpPr txBox="1"/>
          <p:nvPr/>
        </p:nvSpPr>
        <p:spPr>
          <a:xfrm>
            <a:off x="1547664" y="5445224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9900"/>
                </a:solidFill>
                <a:latin typeface="Symbol" pitchFamily="18" charset="2"/>
              </a:rPr>
              <a:t>l</a:t>
            </a:r>
            <a:endParaRPr lang="it-IT" dirty="0">
              <a:solidFill>
                <a:srgbClr val="009900"/>
              </a:solidFill>
              <a:latin typeface="Symbol" pitchFamily="18" charset="2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1533989" y="3960000"/>
            <a:ext cx="3038011" cy="738664"/>
          </a:xfrm>
          <a:prstGeom prst="rect">
            <a:avLst/>
          </a:prstGeom>
          <a:solidFill>
            <a:srgbClr val="009900"/>
          </a:solidFill>
        </p:spPr>
        <p:txBody>
          <a:bodyPr wrap="none" rtlCol="0">
            <a:spAutoFit/>
          </a:bodyPr>
          <a:lstStyle/>
          <a:p>
            <a:pPr algn="l"/>
            <a:r>
              <a:rPr lang="it-IT" sz="1400" dirty="0" err="1" smtClean="0">
                <a:solidFill>
                  <a:schemeClr val="bg1"/>
                </a:solidFill>
              </a:rPr>
              <a:t>Mean</a:t>
            </a:r>
            <a:r>
              <a:rPr lang="it-IT" sz="1400" dirty="0" smtClean="0">
                <a:solidFill>
                  <a:schemeClr val="bg1"/>
                </a:solidFill>
              </a:rPr>
              <a:t> slip </a:t>
            </a:r>
            <a:r>
              <a:rPr lang="it-IT" sz="1400" dirty="0" err="1" smtClean="0">
                <a:solidFill>
                  <a:schemeClr val="bg1"/>
                </a:solidFill>
              </a:rPr>
              <a:t>spin</a:t>
            </a:r>
            <a:r>
              <a:rPr lang="it-IT" sz="1400" dirty="0" smtClean="0">
                <a:solidFill>
                  <a:schemeClr val="bg1"/>
                </a:solidFill>
              </a:rPr>
              <a:t> for the St=30</a:t>
            </a:r>
          </a:p>
          <a:p>
            <a:pPr algn="l"/>
            <a:r>
              <a:rPr lang="it-IT" sz="1400" dirty="0" err="1" smtClean="0">
                <a:solidFill>
                  <a:schemeClr val="bg1"/>
                </a:solidFill>
              </a:rPr>
              <a:t>fibers</a:t>
            </a:r>
            <a:r>
              <a:rPr lang="it-IT" sz="1400" dirty="0" smtClean="0">
                <a:solidFill>
                  <a:schemeClr val="bg1"/>
                </a:solidFill>
              </a:rPr>
              <a:t> in the Re=150 flow</a:t>
            </a:r>
          </a:p>
          <a:p>
            <a:pPr algn="l"/>
            <a:r>
              <a:rPr lang="it-IT" sz="1400" dirty="0" smtClean="0">
                <a:solidFill>
                  <a:schemeClr val="bg1"/>
                </a:solidFill>
              </a:rPr>
              <a:t>(</a:t>
            </a:r>
            <a:r>
              <a:rPr lang="it-IT" sz="1400" dirty="0" err="1" smtClean="0">
                <a:solidFill>
                  <a:schemeClr val="bg1"/>
                </a:solidFill>
              </a:rPr>
              <a:t>spanwise</a:t>
            </a:r>
            <a:r>
              <a:rPr lang="it-IT" sz="1400" dirty="0" smtClean="0">
                <a:solidFill>
                  <a:schemeClr val="bg1"/>
                </a:solidFill>
              </a:rPr>
              <a:t> </a:t>
            </a:r>
            <a:r>
              <a:rPr lang="it-IT" sz="1400" dirty="0" err="1" smtClean="0">
                <a:solidFill>
                  <a:schemeClr val="bg1"/>
                </a:solidFill>
              </a:rPr>
              <a:t>component</a:t>
            </a:r>
            <a:r>
              <a:rPr lang="it-IT" sz="1400" dirty="0" smtClean="0">
                <a:solidFill>
                  <a:schemeClr val="bg1"/>
                </a:solidFill>
              </a:rPr>
              <a:t>)</a:t>
            </a:r>
            <a:endParaRPr lang="it-I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4796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e 40"/>
          <p:cNvSpPr/>
          <p:nvPr/>
        </p:nvSpPr>
        <p:spPr bwMode="auto">
          <a:xfrm rot="13873406">
            <a:off x="6804000" y="2880000"/>
            <a:ext cx="366687" cy="118432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291" name="Line 4"/>
          <p:cNvSpPr>
            <a:spLocks noChangeShapeType="1"/>
          </p:cNvSpPr>
          <p:nvPr/>
        </p:nvSpPr>
        <p:spPr bwMode="auto">
          <a:xfrm>
            <a:off x="468313" y="1214422"/>
            <a:ext cx="8388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it-IT" dirty="0"/>
          </a:p>
        </p:txBody>
      </p:sp>
      <p:pic>
        <p:nvPicPr>
          <p:cNvPr id="12293" name="Picture 7" descr="logg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136508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977927" y="142852"/>
            <a:ext cx="7451725" cy="1046440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rgbClr val="800000"/>
                </a:solidFill>
                <a:latin typeface="Monotype Corsiva" pitchFamily="66" charset="0"/>
              </a:rPr>
              <a:t>Motivation  of the Study:</a:t>
            </a:r>
          </a:p>
          <a:p>
            <a:r>
              <a:rPr lang="en-US" sz="3000" dirty="0" smtClean="0">
                <a:solidFill>
                  <a:srgbClr val="800000"/>
                </a:solidFill>
                <a:latin typeface="Monotype Corsiva" pitchFamily="66" charset="0"/>
              </a:rPr>
              <a:t>Why are we looking at the slip velocity?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467544" y="1412776"/>
            <a:ext cx="471655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/>
            <a:r>
              <a:rPr lang="en-US" sz="1600" dirty="0" smtClean="0"/>
              <a:t>Slip velocity is a crucial variable in:</a:t>
            </a:r>
          </a:p>
          <a:p>
            <a:pPr marL="342900" indent="-342900" algn="l"/>
            <a:endParaRPr lang="en-US" sz="1600" dirty="0" smtClean="0"/>
          </a:p>
          <a:p>
            <a:pPr marL="342900" indent="-342900" algn="l">
              <a:buFont typeface="+mj-lt"/>
              <a:buAutoNum type="arabicPeriod"/>
            </a:pPr>
            <a:r>
              <a:rPr lang="en-US" sz="1600" dirty="0" smtClean="0">
                <a:solidFill>
                  <a:srgbClr val="800000"/>
                </a:solidFill>
              </a:rPr>
              <a:t>Euler-Lagrange simulations</a:t>
            </a:r>
            <a:r>
              <a:rPr lang="en-US" sz="1600" dirty="0" smtClean="0"/>
              <a:t>:</a:t>
            </a:r>
          </a:p>
          <a:p>
            <a:pPr marL="342900" indent="-342900" algn="l">
              <a:buFont typeface="+mj-lt"/>
              <a:buAutoNum type="arabicPeriod"/>
            </a:pPr>
            <a:endParaRPr lang="en-US" sz="800" dirty="0" smtClean="0"/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1600" dirty="0" smtClean="0"/>
              <a:t>One-way coupling: determines the drag experienced by fibers</a:t>
            </a:r>
          </a:p>
          <a:p>
            <a:pPr marL="800100" lvl="1" indent="-342900" algn="l"/>
            <a:endParaRPr lang="en-US" sz="800" dirty="0" smtClean="0"/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1600" dirty="0" smtClean="0"/>
              <a:t>Two-way coupling: determines</a:t>
            </a:r>
          </a:p>
          <a:p>
            <a:pPr marL="800100" lvl="1" indent="-342900" algn="l"/>
            <a:r>
              <a:rPr lang="en-US" sz="1600" dirty="0" smtClean="0"/>
              <a:t>	reaction force from fibers on fluid</a:t>
            </a:r>
          </a:p>
          <a:p>
            <a:pPr marL="342900" indent="-342900" algn="l"/>
            <a:endParaRPr lang="en-US" sz="1600" dirty="0" smtClean="0"/>
          </a:p>
          <a:p>
            <a:pPr marL="342900" indent="-342900" algn="l">
              <a:buFont typeface="+mj-lt"/>
              <a:buAutoNum type="arabicPeriod" startAt="2"/>
            </a:pPr>
            <a:r>
              <a:rPr lang="en-US" sz="1600" dirty="0" smtClean="0">
                <a:solidFill>
                  <a:srgbClr val="800000"/>
                </a:solidFill>
              </a:rPr>
              <a:t>Two-fluid modeling of particle-laden flows</a:t>
            </a:r>
          </a:p>
          <a:p>
            <a:pPr marL="342900" indent="-342900" algn="l">
              <a:buFont typeface="+mj-lt"/>
              <a:buAutoNum type="arabicPeriod" startAt="2"/>
            </a:pPr>
            <a:endParaRPr lang="en-US" sz="800" dirty="0" smtClean="0"/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1600" dirty="0" smtClean="0"/>
              <a:t>Modeling SGS fiber dynamics in </a:t>
            </a:r>
            <a:r>
              <a:rPr lang="it-IT" sz="1600" dirty="0" smtClean="0"/>
              <a:t>LES flow </a:t>
            </a:r>
            <a:r>
              <a:rPr lang="it-IT" sz="1600" dirty="0" err="1" smtClean="0"/>
              <a:t>fields</a:t>
            </a:r>
            <a:endParaRPr lang="it-IT" sz="1600" dirty="0" smtClean="0"/>
          </a:p>
          <a:p>
            <a:pPr marL="800100" lvl="1" indent="-342900" algn="l">
              <a:buFont typeface="Arial" pitchFamily="34" charset="0"/>
              <a:buChar char="•"/>
            </a:pPr>
            <a:endParaRPr lang="it-IT" sz="800" dirty="0" smtClean="0"/>
          </a:p>
          <a:p>
            <a:pPr marL="800100" lvl="1" indent="-342900" algn="l">
              <a:buFont typeface="Arial" pitchFamily="34" charset="0"/>
              <a:buChar char="•"/>
            </a:pPr>
            <a:r>
              <a:rPr lang="it-IT" sz="1600" dirty="0" err="1" smtClean="0"/>
              <a:t>Crossing</a:t>
            </a:r>
            <a:r>
              <a:rPr lang="it-IT" sz="1600" dirty="0" smtClean="0"/>
              <a:t> </a:t>
            </a:r>
            <a:r>
              <a:rPr lang="en-US" sz="1600" dirty="0" smtClean="0"/>
              <a:t>trajectory effects on time </a:t>
            </a:r>
            <a:r>
              <a:rPr lang="en-US" sz="1600" dirty="0" err="1" smtClean="0"/>
              <a:t>decorrelation</a:t>
            </a:r>
            <a:r>
              <a:rPr lang="en-US" sz="1600" dirty="0" smtClean="0"/>
              <a:t> tensor of u</a:t>
            </a:r>
          </a:p>
        </p:txBody>
      </p:sp>
      <p:pic>
        <p:nvPicPr>
          <p:cNvPr id="13" name="Immagine 12" descr="logo.footer.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4624"/>
            <a:ext cx="1011938" cy="936104"/>
          </a:xfrm>
          <a:prstGeom prst="rect">
            <a:avLst/>
          </a:prstGeom>
        </p:spPr>
      </p:pic>
      <p:sp>
        <p:nvSpPr>
          <p:cNvPr id="15" name="Ovale 14"/>
          <p:cNvSpPr/>
          <p:nvPr/>
        </p:nvSpPr>
        <p:spPr bwMode="auto">
          <a:xfrm rot="20012596">
            <a:off x="5507285" y="2767828"/>
            <a:ext cx="2922047" cy="359955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19" name="Connettore 1 18"/>
          <p:cNvCxnSpPr/>
          <p:nvPr/>
        </p:nvCxnSpPr>
        <p:spPr bwMode="auto">
          <a:xfrm>
            <a:off x="6948264" y="2927847"/>
            <a:ext cx="1584176" cy="720080"/>
          </a:xfrm>
          <a:prstGeom prst="line">
            <a:avLst/>
          </a:prstGeom>
          <a:noFill/>
          <a:ln w="44450" cap="flat" cmpd="sng" algn="ctr">
            <a:solidFill>
              <a:srgbClr val="0C02D6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2" name="Connettore 2 31"/>
          <p:cNvCxnSpPr/>
          <p:nvPr/>
        </p:nvCxnSpPr>
        <p:spPr bwMode="auto">
          <a:xfrm>
            <a:off x="6948264" y="2927847"/>
            <a:ext cx="1440160" cy="72008"/>
          </a:xfrm>
          <a:prstGeom prst="straightConnector1">
            <a:avLst/>
          </a:prstGeom>
          <a:noFill/>
          <a:ln w="444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CasellaDiTesto 35"/>
          <p:cNvSpPr txBox="1"/>
          <p:nvPr/>
        </p:nvSpPr>
        <p:spPr>
          <a:xfrm>
            <a:off x="8252422" y="2639814"/>
            <a:ext cx="351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800000"/>
                </a:solidFill>
              </a:rPr>
              <a:t>v</a:t>
            </a:r>
            <a:endParaRPr lang="it-IT" dirty="0">
              <a:solidFill>
                <a:srgbClr val="800000"/>
              </a:solidFill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8029400" y="3544232"/>
            <a:ext cx="367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C02D6"/>
                </a:solidFill>
              </a:rPr>
              <a:t>u</a:t>
            </a:r>
            <a:endParaRPr lang="it-IT" dirty="0">
              <a:solidFill>
                <a:srgbClr val="0C02D6"/>
              </a:solidFill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5854850" y="4437112"/>
            <a:ext cx="28216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1600" dirty="0" smtClean="0"/>
              <a:t>u: </a:t>
            </a:r>
            <a:r>
              <a:rPr lang="it-IT" sz="1600" dirty="0" err="1" smtClean="0"/>
              <a:t>fluid</a:t>
            </a:r>
            <a:r>
              <a:rPr lang="it-IT" sz="1600" dirty="0" smtClean="0"/>
              <a:t> </a:t>
            </a:r>
            <a:r>
              <a:rPr lang="it-IT" sz="1600" dirty="0" err="1" smtClean="0"/>
              <a:t>velocity</a:t>
            </a:r>
            <a:r>
              <a:rPr lang="it-IT" sz="1600" dirty="0" smtClean="0"/>
              <a:t> “</a:t>
            </a:r>
            <a:r>
              <a:rPr lang="it-IT" sz="1600" dirty="0" err="1" smtClean="0"/>
              <a:t>seen</a:t>
            </a:r>
            <a:r>
              <a:rPr lang="it-IT" sz="1600" dirty="0" smtClean="0"/>
              <a:t>”</a:t>
            </a:r>
          </a:p>
          <a:p>
            <a:pPr algn="l"/>
            <a:endParaRPr lang="it-IT" sz="800" dirty="0" smtClean="0"/>
          </a:p>
          <a:p>
            <a:pPr algn="l"/>
            <a:r>
              <a:rPr lang="it-IT" sz="1600" dirty="0" smtClean="0"/>
              <a:t>v: </a:t>
            </a:r>
            <a:r>
              <a:rPr lang="it-IT" sz="1600" dirty="0" err="1" smtClean="0"/>
              <a:t>fiber</a:t>
            </a:r>
            <a:r>
              <a:rPr lang="it-IT" sz="1600" dirty="0" smtClean="0"/>
              <a:t> </a:t>
            </a:r>
            <a:r>
              <a:rPr lang="it-IT" sz="1600" dirty="0" err="1" smtClean="0"/>
              <a:t>velocity</a:t>
            </a:r>
            <a:endParaRPr lang="it-IT" sz="1600" dirty="0" smtClean="0"/>
          </a:p>
          <a:p>
            <a:pPr algn="l"/>
            <a:endParaRPr lang="it-IT" sz="800" dirty="0" smtClean="0"/>
          </a:p>
          <a:p>
            <a:pPr algn="l"/>
            <a:r>
              <a:rPr lang="it-IT" sz="1600" dirty="0" smtClean="0"/>
              <a:t>∆u=u-v: slip </a:t>
            </a:r>
            <a:r>
              <a:rPr lang="it-IT" sz="1600" dirty="0" err="1" smtClean="0"/>
              <a:t>velocity</a:t>
            </a:r>
            <a:endParaRPr lang="it-IT" sz="1600" dirty="0"/>
          </a:p>
        </p:txBody>
      </p:sp>
      <p:sp>
        <p:nvSpPr>
          <p:cNvPr id="39" name="CasellaDiTesto 38"/>
          <p:cNvSpPr txBox="1"/>
          <p:nvPr/>
        </p:nvSpPr>
        <p:spPr>
          <a:xfrm>
            <a:off x="1169068" y="6021288"/>
            <a:ext cx="67153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 smtClean="0"/>
              <a:t>Aim</a:t>
            </a:r>
            <a:r>
              <a:rPr lang="it-IT" sz="1600" dirty="0" smtClean="0"/>
              <a:t> of </a:t>
            </a:r>
            <a:r>
              <a:rPr lang="it-IT" sz="1600" dirty="0" err="1" smtClean="0"/>
              <a:t>this</a:t>
            </a:r>
            <a:r>
              <a:rPr lang="it-IT" sz="1600" dirty="0" smtClean="0"/>
              <a:t> </a:t>
            </a:r>
            <a:r>
              <a:rPr lang="it-IT" sz="1600" dirty="0" err="1" smtClean="0"/>
              <a:t>study</a:t>
            </a:r>
            <a:r>
              <a:rPr lang="it-IT" sz="1600" dirty="0" smtClean="0"/>
              <a:t>: </a:t>
            </a:r>
            <a:r>
              <a:rPr lang="it-IT" sz="1600" dirty="0" err="1" smtClean="0"/>
              <a:t>statistical</a:t>
            </a:r>
            <a:r>
              <a:rPr lang="it-IT" sz="1600" dirty="0" smtClean="0"/>
              <a:t> </a:t>
            </a:r>
            <a:r>
              <a:rPr lang="it-IT" sz="1600" dirty="0" err="1" smtClean="0"/>
              <a:t>characterization</a:t>
            </a:r>
            <a:r>
              <a:rPr lang="it-IT" sz="1600" dirty="0" smtClean="0"/>
              <a:t> of ∆u at</a:t>
            </a:r>
          </a:p>
          <a:p>
            <a:pPr algn="l"/>
            <a:r>
              <a:rPr lang="it-IT" sz="1600" dirty="0" smtClean="0"/>
              <a:t>		      </a:t>
            </a:r>
            <a:r>
              <a:rPr lang="it-IT" sz="1600" dirty="0" err="1" smtClean="0"/>
              <a:t>varying</a:t>
            </a:r>
            <a:r>
              <a:rPr lang="it-IT" sz="1600" dirty="0" smtClean="0"/>
              <a:t> </a:t>
            </a:r>
            <a:r>
              <a:rPr lang="it-IT" sz="1600" dirty="0" err="1" smtClean="0"/>
              <a:t>fiber</a:t>
            </a:r>
            <a:r>
              <a:rPr lang="it-IT" sz="1600" dirty="0" smtClean="0"/>
              <a:t> </a:t>
            </a:r>
            <a:r>
              <a:rPr lang="it-IT" sz="1600" dirty="0" err="1" smtClean="0"/>
              <a:t>inertia</a:t>
            </a:r>
            <a:r>
              <a:rPr lang="it-IT" sz="1600" dirty="0" smtClean="0"/>
              <a:t> and </a:t>
            </a:r>
            <a:r>
              <a:rPr lang="it-IT" sz="1600" dirty="0" err="1" smtClean="0"/>
              <a:t>elongation</a:t>
            </a:r>
            <a:endParaRPr lang="it-IT" sz="1600" dirty="0"/>
          </a:p>
        </p:txBody>
      </p:sp>
      <p:sp>
        <p:nvSpPr>
          <p:cNvPr id="40" name="Freccia a destra 39"/>
          <p:cNvSpPr/>
          <p:nvPr/>
        </p:nvSpPr>
        <p:spPr bwMode="auto">
          <a:xfrm>
            <a:off x="683568" y="6021288"/>
            <a:ext cx="576064" cy="360040"/>
          </a:xfrm>
          <a:prstGeom prst="rightArrow">
            <a:avLst/>
          </a:prstGeom>
          <a:noFill/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2" name="Ovale 41"/>
          <p:cNvSpPr/>
          <p:nvPr/>
        </p:nvSpPr>
        <p:spPr bwMode="auto">
          <a:xfrm rot="13873406">
            <a:off x="6156000" y="3214887"/>
            <a:ext cx="324000" cy="108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3" name="Ovale 42"/>
          <p:cNvSpPr/>
          <p:nvPr/>
        </p:nvSpPr>
        <p:spPr bwMode="auto">
          <a:xfrm rot="13873406">
            <a:off x="7434795" y="2566814"/>
            <a:ext cx="324000" cy="108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6" name="Figura a mano libera 45"/>
          <p:cNvSpPr/>
          <p:nvPr/>
        </p:nvSpPr>
        <p:spPr bwMode="auto">
          <a:xfrm rot="1386739">
            <a:off x="6135190" y="3573016"/>
            <a:ext cx="741066" cy="673240"/>
          </a:xfrm>
          <a:custGeom>
            <a:avLst/>
            <a:gdLst>
              <a:gd name="connsiteX0" fmla="*/ 17584 w 741066"/>
              <a:gd name="connsiteY0" fmla="*/ 638908 h 673240"/>
              <a:gd name="connsiteX1" fmla="*/ 409470 w 741066"/>
              <a:gd name="connsiteY1" fmla="*/ 638908 h 673240"/>
              <a:gd name="connsiteX2" fmla="*/ 695848 w 741066"/>
              <a:gd name="connsiteY2" fmla="*/ 432917 h 673240"/>
              <a:gd name="connsiteX3" fmla="*/ 680776 w 741066"/>
              <a:gd name="connsiteY3" fmla="*/ 156587 h 673240"/>
              <a:gd name="connsiteX4" fmla="*/ 449664 w 741066"/>
              <a:gd name="connsiteY4" fmla="*/ 15910 h 673240"/>
              <a:gd name="connsiteX5" fmla="*/ 118068 w 741066"/>
              <a:gd name="connsiteY5" fmla="*/ 61128 h 673240"/>
              <a:gd name="connsiteX6" fmla="*/ 2512 w 741066"/>
              <a:gd name="connsiteY6" fmla="*/ 247022 h 673240"/>
              <a:gd name="connsiteX7" fmla="*/ 133140 w 741066"/>
              <a:gd name="connsiteY7" fmla="*/ 392723 h 673240"/>
              <a:gd name="connsiteX8" fmla="*/ 394398 w 741066"/>
              <a:gd name="connsiteY8" fmla="*/ 392723 h 673240"/>
              <a:gd name="connsiteX9" fmla="*/ 449664 w 741066"/>
              <a:gd name="connsiteY9" fmla="*/ 287216 h 673240"/>
              <a:gd name="connsiteX10" fmla="*/ 384349 w 741066"/>
              <a:gd name="connsiteY10" fmla="*/ 206829 h 673240"/>
              <a:gd name="connsiteX11" fmla="*/ 258745 w 741066"/>
              <a:gd name="connsiteY11" fmla="*/ 221901 h 67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41066" h="673240">
                <a:moveTo>
                  <a:pt x="17584" y="638908"/>
                </a:moveTo>
                <a:cubicBezTo>
                  <a:pt x="157005" y="656074"/>
                  <a:pt x="296426" y="673240"/>
                  <a:pt x="409470" y="638908"/>
                </a:cubicBezTo>
                <a:cubicBezTo>
                  <a:pt x="522514" y="604576"/>
                  <a:pt x="650630" y="513304"/>
                  <a:pt x="695848" y="432917"/>
                </a:cubicBezTo>
                <a:cubicBezTo>
                  <a:pt x="741066" y="352530"/>
                  <a:pt x="721807" y="226088"/>
                  <a:pt x="680776" y="156587"/>
                </a:cubicBezTo>
                <a:cubicBezTo>
                  <a:pt x="639745" y="87086"/>
                  <a:pt x="543449" y="31820"/>
                  <a:pt x="449664" y="15910"/>
                </a:cubicBezTo>
                <a:cubicBezTo>
                  <a:pt x="355879" y="0"/>
                  <a:pt x="192593" y="22609"/>
                  <a:pt x="118068" y="61128"/>
                </a:cubicBezTo>
                <a:cubicBezTo>
                  <a:pt x="43543" y="99647"/>
                  <a:pt x="0" y="191756"/>
                  <a:pt x="2512" y="247022"/>
                </a:cubicBezTo>
                <a:cubicBezTo>
                  <a:pt x="5024" y="302288"/>
                  <a:pt x="67826" y="368440"/>
                  <a:pt x="133140" y="392723"/>
                </a:cubicBezTo>
                <a:cubicBezTo>
                  <a:pt x="198454" y="417006"/>
                  <a:pt x="341644" y="410307"/>
                  <a:pt x="394398" y="392723"/>
                </a:cubicBezTo>
                <a:cubicBezTo>
                  <a:pt x="447152" y="375139"/>
                  <a:pt x="451339" y="318198"/>
                  <a:pt x="449664" y="287216"/>
                </a:cubicBezTo>
                <a:cubicBezTo>
                  <a:pt x="447989" y="256234"/>
                  <a:pt x="416169" y="217715"/>
                  <a:pt x="384349" y="206829"/>
                </a:cubicBezTo>
                <a:cubicBezTo>
                  <a:pt x="352529" y="195943"/>
                  <a:pt x="305637" y="208922"/>
                  <a:pt x="258745" y="221901"/>
                </a:cubicBezTo>
              </a:path>
            </a:pathLst>
          </a:custGeom>
          <a:noFill/>
          <a:ln w="19050" cap="flat" cmpd="sng" algn="ctr">
            <a:solidFill>
              <a:srgbClr val="0C02D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7" name="Figura a mano libera 46"/>
          <p:cNvSpPr/>
          <p:nvPr/>
        </p:nvSpPr>
        <p:spPr bwMode="auto">
          <a:xfrm rot="7878828">
            <a:off x="6732240" y="1956362"/>
            <a:ext cx="525042" cy="504056"/>
          </a:xfrm>
          <a:custGeom>
            <a:avLst/>
            <a:gdLst>
              <a:gd name="connsiteX0" fmla="*/ 17584 w 741066"/>
              <a:gd name="connsiteY0" fmla="*/ 638908 h 673240"/>
              <a:gd name="connsiteX1" fmla="*/ 409470 w 741066"/>
              <a:gd name="connsiteY1" fmla="*/ 638908 h 673240"/>
              <a:gd name="connsiteX2" fmla="*/ 695848 w 741066"/>
              <a:gd name="connsiteY2" fmla="*/ 432917 h 673240"/>
              <a:gd name="connsiteX3" fmla="*/ 680776 w 741066"/>
              <a:gd name="connsiteY3" fmla="*/ 156587 h 673240"/>
              <a:gd name="connsiteX4" fmla="*/ 449664 w 741066"/>
              <a:gd name="connsiteY4" fmla="*/ 15910 h 673240"/>
              <a:gd name="connsiteX5" fmla="*/ 118068 w 741066"/>
              <a:gd name="connsiteY5" fmla="*/ 61128 h 673240"/>
              <a:gd name="connsiteX6" fmla="*/ 2512 w 741066"/>
              <a:gd name="connsiteY6" fmla="*/ 247022 h 673240"/>
              <a:gd name="connsiteX7" fmla="*/ 133140 w 741066"/>
              <a:gd name="connsiteY7" fmla="*/ 392723 h 673240"/>
              <a:gd name="connsiteX8" fmla="*/ 394398 w 741066"/>
              <a:gd name="connsiteY8" fmla="*/ 392723 h 673240"/>
              <a:gd name="connsiteX9" fmla="*/ 449664 w 741066"/>
              <a:gd name="connsiteY9" fmla="*/ 287216 h 673240"/>
              <a:gd name="connsiteX10" fmla="*/ 384349 w 741066"/>
              <a:gd name="connsiteY10" fmla="*/ 206829 h 673240"/>
              <a:gd name="connsiteX11" fmla="*/ 258745 w 741066"/>
              <a:gd name="connsiteY11" fmla="*/ 221901 h 67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41066" h="673240">
                <a:moveTo>
                  <a:pt x="17584" y="638908"/>
                </a:moveTo>
                <a:cubicBezTo>
                  <a:pt x="157005" y="656074"/>
                  <a:pt x="296426" y="673240"/>
                  <a:pt x="409470" y="638908"/>
                </a:cubicBezTo>
                <a:cubicBezTo>
                  <a:pt x="522514" y="604576"/>
                  <a:pt x="650630" y="513304"/>
                  <a:pt x="695848" y="432917"/>
                </a:cubicBezTo>
                <a:cubicBezTo>
                  <a:pt x="741066" y="352530"/>
                  <a:pt x="721807" y="226088"/>
                  <a:pt x="680776" y="156587"/>
                </a:cubicBezTo>
                <a:cubicBezTo>
                  <a:pt x="639745" y="87086"/>
                  <a:pt x="543449" y="31820"/>
                  <a:pt x="449664" y="15910"/>
                </a:cubicBezTo>
                <a:cubicBezTo>
                  <a:pt x="355879" y="0"/>
                  <a:pt x="192593" y="22609"/>
                  <a:pt x="118068" y="61128"/>
                </a:cubicBezTo>
                <a:cubicBezTo>
                  <a:pt x="43543" y="99647"/>
                  <a:pt x="0" y="191756"/>
                  <a:pt x="2512" y="247022"/>
                </a:cubicBezTo>
                <a:cubicBezTo>
                  <a:pt x="5024" y="302288"/>
                  <a:pt x="67826" y="368440"/>
                  <a:pt x="133140" y="392723"/>
                </a:cubicBezTo>
                <a:cubicBezTo>
                  <a:pt x="198454" y="417006"/>
                  <a:pt x="341644" y="410307"/>
                  <a:pt x="394398" y="392723"/>
                </a:cubicBezTo>
                <a:cubicBezTo>
                  <a:pt x="447152" y="375139"/>
                  <a:pt x="451339" y="318198"/>
                  <a:pt x="449664" y="287216"/>
                </a:cubicBezTo>
                <a:cubicBezTo>
                  <a:pt x="447989" y="256234"/>
                  <a:pt x="416169" y="217715"/>
                  <a:pt x="384349" y="206829"/>
                </a:cubicBezTo>
                <a:cubicBezTo>
                  <a:pt x="352529" y="195943"/>
                  <a:pt x="305637" y="208922"/>
                  <a:pt x="258745" y="221901"/>
                </a:cubicBezTo>
              </a:path>
            </a:pathLst>
          </a:custGeom>
          <a:noFill/>
          <a:ln w="19050" cap="flat" cmpd="sng" algn="ctr">
            <a:solidFill>
              <a:srgbClr val="0C02D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8" name="Figura a mano libera 47"/>
          <p:cNvSpPr/>
          <p:nvPr/>
        </p:nvSpPr>
        <p:spPr bwMode="auto">
          <a:xfrm rot="9641521">
            <a:off x="6883548" y="3275229"/>
            <a:ext cx="443845" cy="395590"/>
          </a:xfrm>
          <a:custGeom>
            <a:avLst/>
            <a:gdLst>
              <a:gd name="connsiteX0" fmla="*/ 17584 w 741066"/>
              <a:gd name="connsiteY0" fmla="*/ 638908 h 673240"/>
              <a:gd name="connsiteX1" fmla="*/ 409470 w 741066"/>
              <a:gd name="connsiteY1" fmla="*/ 638908 h 673240"/>
              <a:gd name="connsiteX2" fmla="*/ 695848 w 741066"/>
              <a:gd name="connsiteY2" fmla="*/ 432917 h 673240"/>
              <a:gd name="connsiteX3" fmla="*/ 680776 w 741066"/>
              <a:gd name="connsiteY3" fmla="*/ 156587 h 673240"/>
              <a:gd name="connsiteX4" fmla="*/ 449664 w 741066"/>
              <a:gd name="connsiteY4" fmla="*/ 15910 h 673240"/>
              <a:gd name="connsiteX5" fmla="*/ 118068 w 741066"/>
              <a:gd name="connsiteY5" fmla="*/ 61128 h 673240"/>
              <a:gd name="connsiteX6" fmla="*/ 2512 w 741066"/>
              <a:gd name="connsiteY6" fmla="*/ 247022 h 673240"/>
              <a:gd name="connsiteX7" fmla="*/ 133140 w 741066"/>
              <a:gd name="connsiteY7" fmla="*/ 392723 h 673240"/>
              <a:gd name="connsiteX8" fmla="*/ 394398 w 741066"/>
              <a:gd name="connsiteY8" fmla="*/ 392723 h 673240"/>
              <a:gd name="connsiteX9" fmla="*/ 449664 w 741066"/>
              <a:gd name="connsiteY9" fmla="*/ 287216 h 673240"/>
              <a:gd name="connsiteX10" fmla="*/ 384349 w 741066"/>
              <a:gd name="connsiteY10" fmla="*/ 206829 h 673240"/>
              <a:gd name="connsiteX11" fmla="*/ 258745 w 741066"/>
              <a:gd name="connsiteY11" fmla="*/ 221901 h 67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41066" h="673240">
                <a:moveTo>
                  <a:pt x="17584" y="638908"/>
                </a:moveTo>
                <a:cubicBezTo>
                  <a:pt x="157005" y="656074"/>
                  <a:pt x="296426" y="673240"/>
                  <a:pt x="409470" y="638908"/>
                </a:cubicBezTo>
                <a:cubicBezTo>
                  <a:pt x="522514" y="604576"/>
                  <a:pt x="650630" y="513304"/>
                  <a:pt x="695848" y="432917"/>
                </a:cubicBezTo>
                <a:cubicBezTo>
                  <a:pt x="741066" y="352530"/>
                  <a:pt x="721807" y="226088"/>
                  <a:pt x="680776" y="156587"/>
                </a:cubicBezTo>
                <a:cubicBezTo>
                  <a:pt x="639745" y="87086"/>
                  <a:pt x="543449" y="31820"/>
                  <a:pt x="449664" y="15910"/>
                </a:cubicBezTo>
                <a:cubicBezTo>
                  <a:pt x="355879" y="0"/>
                  <a:pt x="192593" y="22609"/>
                  <a:pt x="118068" y="61128"/>
                </a:cubicBezTo>
                <a:cubicBezTo>
                  <a:pt x="43543" y="99647"/>
                  <a:pt x="0" y="191756"/>
                  <a:pt x="2512" y="247022"/>
                </a:cubicBezTo>
                <a:cubicBezTo>
                  <a:pt x="5024" y="302288"/>
                  <a:pt x="67826" y="368440"/>
                  <a:pt x="133140" y="392723"/>
                </a:cubicBezTo>
                <a:cubicBezTo>
                  <a:pt x="198454" y="417006"/>
                  <a:pt x="341644" y="410307"/>
                  <a:pt x="394398" y="392723"/>
                </a:cubicBezTo>
                <a:cubicBezTo>
                  <a:pt x="447152" y="375139"/>
                  <a:pt x="451339" y="318198"/>
                  <a:pt x="449664" y="287216"/>
                </a:cubicBezTo>
                <a:cubicBezTo>
                  <a:pt x="447989" y="256234"/>
                  <a:pt x="416169" y="217715"/>
                  <a:pt x="384349" y="206829"/>
                </a:cubicBezTo>
                <a:cubicBezTo>
                  <a:pt x="352529" y="195943"/>
                  <a:pt x="305637" y="208922"/>
                  <a:pt x="258745" y="221901"/>
                </a:cubicBezTo>
              </a:path>
            </a:pathLst>
          </a:custGeom>
          <a:noFill/>
          <a:ln w="19050" cap="flat" cmpd="sng" algn="ctr">
            <a:solidFill>
              <a:srgbClr val="0C02D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9" name="Figura a mano libera 48"/>
          <p:cNvSpPr/>
          <p:nvPr/>
        </p:nvSpPr>
        <p:spPr bwMode="auto">
          <a:xfrm rot="1647200">
            <a:off x="7384462" y="3840598"/>
            <a:ext cx="376824" cy="311146"/>
          </a:xfrm>
          <a:custGeom>
            <a:avLst/>
            <a:gdLst>
              <a:gd name="connsiteX0" fmla="*/ 17584 w 741066"/>
              <a:gd name="connsiteY0" fmla="*/ 638908 h 673240"/>
              <a:gd name="connsiteX1" fmla="*/ 409470 w 741066"/>
              <a:gd name="connsiteY1" fmla="*/ 638908 h 673240"/>
              <a:gd name="connsiteX2" fmla="*/ 695848 w 741066"/>
              <a:gd name="connsiteY2" fmla="*/ 432917 h 673240"/>
              <a:gd name="connsiteX3" fmla="*/ 680776 w 741066"/>
              <a:gd name="connsiteY3" fmla="*/ 156587 h 673240"/>
              <a:gd name="connsiteX4" fmla="*/ 449664 w 741066"/>
              <a:gd name="connsiteY4" fmla="*/ 15910 h 673240"/>
              <a:gd name="connsiteX5" fmla="*/ 118068 w 741066"/>
              <a:gd name="connsiteY5" fmla="*/ 61128 h 673240"/>
              <a:gd name="connsiteX6" fmla="*/ 2512 w 741066"/>
              <a:gd name="connsiteY6" fmla="*/ 247022 h 673240"/>
              <a:gd name="connsiteX7" fmla="*/ 133140 w 741066"/>
              <a:gd name="connsiteY7" fmla="*/ 392723 h 673240"/>
              <a:gd name="connsiteX8" fmla="*/ 394398 w 741066"/>
              <a:gd name="connsiteY8" fmla="*/ 392723 h 673240"/>
              <a:gd name="connsiteX9" fmla="*/ 449664 w 741066"/>
              <a:gd name="connsiteY9" fmla="*/ 287216 h 673240"/>
              <a:gd name="connsiteX10" fmla="*/ 384349 w 741066"/>
              <a:gd name="connsiteY10" fmla="*/ 206829 h 673240"/>
              <a:gd name="connsiteX11" fmla="*/ 258745 w 741066"/>
              <a:gd name="connsiteY11" fmla="*/ 221901 h 67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41066" h="673240">
                <a:moveTo>
                  <a:pt x="17584" y="638908"/>
                </a:moveTo>
                <a:cubicBezTo>
                  <a:pt x="157005" y="656074"/>
                  <a:pt x="296426" y="673240"/>
                  <a:pt x="409470" y="638908"/>
                </a:cubicBezTo>
                <a:cubicBezTo>
                  <a:pt x="522514" y="604576"/>
                  <a:pt x="650630" y="513304"/>
                  <a:pt x="695848" y="432917"/>
                </a:cubicBezTo>
                <a:cubicBezTo>
                  <a:pt x="741066" y="352530"/>
                  <a:pt x="721807" y="226088"/>
                  <a:pt x="680776" y="156587"/>
                </a:cubicBezTo>
                <a:cubicBezTo>
                  <a:pt x="639745" y="87086"/>
                  <a:pt x="543449" y="31820"/>
                  <a:pt x="449664" y="15910"/>
                </a:cubicBezTo>
                <a:cubicBezTo>
                  <a:pt x="355879" y="0"/>
                  <a:pt x="192593" y="22609"/>
                  <a:pt x="118068" y="61128"/>
                </a:cubicBezTo>
                <a:cubicBezTo>
                  <a:pt x="43543" y="99647"/>
                  <a:pt x="0" y="191756"/>
                  <a:pt x="2512" y="247022"/>
                </a:cubicBezTo>
                <a:cubicBezTo>
                  <a:pt x="5024" y="302288"/>
                  <a:pt x="67826" y="368440"/>
                  <a:pt x="133140" y="392723"/>
                </a:cubicBezTo>
                <a:cubicBezTo>
                  <a:pt x="198454" y="417006"/>
                  <a:pt x="341644" y="410307"/>
                  <a:pt x="394398" y="392723"/>
                </a:cubicBezTo>
                <a:cubicBezTo>
                  <a:pt x="447152" y="375139"/>
                  <a:pt x="451339" y="318198"/>
                  <a:pt x="449664" y="287216"/>
                </a:cubicBezTo>
                <a:cubicBezTo>
                  <a:pt x="447989" y="256234"/>
                  <a:pt x="416169" y="217715"/>
                  <a:pt x="384349" y="206829"/>
                </a:cubicBezTo>
                <a:cubicBezTo>
                  <a:pt x="352529" y="195943"/>
                  <a:pt x="305637" y="208922"/>
                  <a:pt x="258745" y="221901"/>
                </a:cubicBezTo>
              </a:path>
            </a:pathLst>
          </a:custGeom>
          <a:noFill/>
          <a:ln w="19050" cap="flat" cmpd="sng" algn="ctr">
            <a:solidFill>
              <a:srgbClr val="0C02D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0" name="Figura a mano libera 49"/>
          <p:cNvSpPr/>
          <p:nvPr/>
        </p:nvSpPr>
        <p:spPr bwMode="auto">
          <a:xfrm>
            <a:off x="5724128" y="2276872"/>
            <a:ext cx="741066" cy="673240"/>
          </a:xfrm>
          <a:custGeom>
            <a:avLst/>
            <a:gdLst>
              <a:gd name="connsiteX0" fmla="*/ 17584 w 741066"/>
              <a:gd name="connsiteY0" fmla="*/ 638908 h 673240"/>
              <a:gd name="connsiteX1" fmla="*/ 409470 w 741066"/>
              <a:gd name="connsiteY1" fmla="*/ 638908 h 673240"/>
              <a:gd name="connsiteX2" fmla="*/ 695848 w 741066"/>
              <a:gd name="connsiteY2" fmla="*/ 432917 h 673240"/>
              <a:gd name="connsiteX3" fmla="*/ 680776 w 741066"/>
              <a:gd name="connsiteY3" fmla="*/ 156587 h 673240"/>
              <a:gd name="connsiteX4" fmla="*/ 449664 w 741066"/>
              <a:gd name="connsiteY4" fmla="*/ 15910 h 673240"/>
              <a:gd name="connsiteX5" fmla="*/ 118068 w 741066"/>
              <a:gd name="connsiteY5" fmla="*/ 61128 h 673240"/>
              <a:gd name="connsiteX6" fmla="*/ 2512 w 741066"/>
              <a:gd name="connsiteY6" fmla="*/ 247022 h 673240"/>
              <a:gd name="connsiteX7" fmla="*/ 133140 w 741066"/>
              <a:gd name="connsiteY7" fmla="*/ 392723 h 673240"/>
              <a:gd name="connsiteX8" fmla="*/ 394398 w 741066"/>
              <a:gd name="connsiteY8" fmla="*/ 392723 h 673240"/>
              <a:gd name="connsiteX9" fmla="*/ 449664 w 741066"/>
              <a:gd name="connsiteY9" fmla="*/ 287216 h 673240"/>
              <a:gd name="connsiteX10" fmla="*/ 384349 w 741066"/>
              <a:gd name="connsiteY10" fmla="*/ 206829 h 673240"/>
              <a:gd name="connsiteX11" fmla="*/ 258745 w 741066"/>
              <a:gd name="connsiteY11" fmla="*/ 221901 h 67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41066" h="673240">
                <a:moveTo>
                  <a:pt x="17584" y="638908"/>
                </a:moveTo>
                <a:cubicBezTo>
                  <a:pt x="157005" y="656074"/>
                  <a:pt x="296426" y="673240"/>
                  <a:pt x="409470" y="638908"/>
                </a:cubicBezTo>
                <a:cubicBezTo>
                  <a:pt x="522514" y="604576"/>
                  <a:pt x="650630" y="513304"/>
                  <a:pt x="695848" y="432917"/>
                </a:cubicBezTo>
                <a:cubicBezTo>
                  <a:pt x="741066" y="352530"/>
                  <a:pt x="721807" y="226088"/>
                  <a:pt x="680776" y="156587"/>
                </a:cubicBezTo>
                <a:cubicBezTo>
                  <a:pt x="639745" y="87086"/>
                  <a:pt x="543449" y="31820"/>
                  <a:pt x="449664" y="15910"/>
                </a:cubicBezTo>
                <a:cubicBezTo>
                  <a:pt x="355879" y="0"/>
                  <a:pt x="192593" y="22609"/>
                  <a:pt x="118068" y="61128"/>
                </a:cubicBezTo>
                <a:cubicBezTo>
                  <a:pt x="43543" y="99647"/>
                  <a:pt x="0" y="191756"/>
                  <a:pt x="2512" y="247022"/>
                </a:cubicBezTo>
                <a:cubicBezTo>
                  <a:pt x="5024" y="302288"/>
                  <a:pt x="67826" y="368440"/>
                  <a:pt x="133140" y="392723"/>
                </a:cubicBezTo>
                <a:cubicBezTo>
                  <a:pt x="198454" y="417006"/>
                  <a:pt x="341644" y="410307"/>
                  <a:pt x="394398" y="392723"/>
                </a:cubicBezTo>
                <a:cubicBezTo>
                  <a:pt x="447152" y="375139"/>
                  <a:pt x="451339" y="318198"/>
                  <a:pt x="449664" y="287216"/>
                </a:cubicBezTo>
                <a:cubicBezTo>
                  <a:pt x="447989" y="256234"/>
                  <a:pt x="416169" y="217715"/>
                  <a:pt x="384349" y="206829"/>
                </a:cubicBezTo>
                <a:cubicBezTo>
                  <a:pt x="352529" y="195943"/>
                  <a:pt x="305637" y="208922"/>
                  <a:pt x="258745" y="221901"/>
                </a:cubicBezTo>
              </a:path>
            </a:pathLst>
          </a:custGeom>
          <a:noFill/>
          <a:ln w="19050" cap="flat" cmpd="sng" algn="ctr">
            <a:solidFill>
              <a:srgbClr val="0C02D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1" name="Figura a mano libera 50"/>
          <p:cNvSpPr/>
          <p:nvPr/>
        </p:nvSpPr>
        <p:spPr bwMode="auto">
          <a:xfrm rot="1647200">
            <a:off x="7536862" y="1914168"/>
            <a:ext cx="376824" cy="311146"/>
          </a:xfrm>
          <a:custGeom>
            <a:avLst/>
            <a:gdLst>
              <a:gd name="connsiteX0" fmla="*/ 17584 w 741066"/>
              <a:gd name="connsiteY0" fmla="*/ 638908 h 673240"/>
              <a:gd name="connsiteX1" fmla="*/ 409470 w 741066"/>
              <a:gd name="connsiteY1" fmla="*/ 638908 h 673240"/>
              <a:gd name="connsiteX2" fmla="*/ 695848 w 741066"/>
              <a:gd name="connsiteY2" fmla="*/ 432917 h 673240"/>
              <a:gd name="connsiteX3" fmla="*/ 680776 w 741066"/>
              <a:gd name="connsiteY3" fmla="*/ 156587 h 673240"/>
              <a:gd name="connsiteX4" fmla="*/ 449664 w 741066"/>
              <a:gd name="connsiteY4" fmla="*/ 15910 h 673240"/>
              <a:gd name="connsiteX5" fmla="*/ 118068 w 741066"/>
              <a:gd name="connsiteY5" fmla="*/ 61128 h 673240"/>
              <a:gd name="connsiteX6" fmla="*/ 2512 w 741066"/>
              <a:gd name="connsiteY6" fmla="*/ 247022 h 673240"/>
              <a:gd name="connsiteX7" fmla="*/ 133140 w 741066"/>
              <a:gd name="connsiteY7" fmla="*/ 392723 h 673240"/>
              <a:gd name="connsiteX8" fmla="*/ 394398 w 741066"/>
              <a:gd name="connsiteY8" fmla="*/ 392723 h 673240"/>
              <a:gd name="connsiteX9" fmla="*/ 449664 w 741066"/>
              <a:gd name="connsiteY9" fmla="*/ 287216 h 673240"/>
              <a:gd name="connsiteX10" fmla="*/ 384349 w 741066"/>
              <a:gd name="connsiteY10" fmla="*/ 206829 h 673240"/>
              <a:gd name="connsiteX11" fmla="*/ 258745 w 741066"/>
              <a:gd name="connsiteY11" fmla="*/ 221901 h 67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41066" h="673240">
                <a:moveTo>
                  <a:pt x="17584" y="638908"/>
                </a:moveTo>
                <a:cubicBezTo>
                  <a:pt x="157005" y="656074"/>
                  <a:pt x="296426" y="673240"/>
                  <a:pt x="409470" y="638908"/>
                </a:cubicBezTo>
                <a:cubicBezTo>
                  <a:pt x="522514" y="604576"/>
                  <a:pt x="650630" y="513304"/>
                  <a:pt x="695848" y="432917"/>
                </a:cubicBezTo>
                <a:cubicBezTo>
                  <a:pt x="741066" y="352530"/>
                  <a:pt x="721807" y="226088"/>
                  <a:pt x="680776" y="156587"/>
                </a:cubicBezTo>
                <a:cubicBezTo>
                  <a:pt x="639745" y="87086"/>
                  <a:pt x="543449" y="31820"/>
                  <a:pt x="449664" y="15910"/>
                </a:cubicBezTo>
                <a:cubicBezTo>
                  <a:pt x="355879" y="0"/>
                  <a:pt x="192593" y="22609"/>
                  <a:pt x="118068" y="61128"/>
                </a:cubicBezTo>
                <a:cubicBezTo>
                  <a:pt x="43543" y="99647"/>
                  <a:pt x="0" y="191756"/>
                  <a:pt x="2512" y="247022"/>
                </a:cubicBezTo>
                <a:cubicBezTo>
                  <a:pt x="5024" y="302288"/>
                  <a:pt x="67826" y="368440"/>
                  <a:pt x="133140" y="392723"/>
                </a:cubicBezTo>
                <a:cubicBezTo>
                  <a:pt x="198454" y="417006"/>
                  <a:pt x="341644" y="410307"/>
                  <a:pt x="394398" y="392723"/>
                </a:cubicBezTo>
                <a:cubicBezTo>
                  <a:pt x="447152" y="375139"/>
                  <a:pt x="451339" y="318198"/>
                  <a:pt x="449664" y="287216"/>
                </a:cubicBezTo>
                <a:cubicBezTo>
                  <a:pt x="447989" y="256234"/>
                  <a:pt x="416169" y="217715"/>
                  <a:pt x="384349" y="206829"/>
                </a:cubicBezTo>
                <a:cubicBezTo>
                  <a:pt x="352529" y="195943"/>
                  <a:pt x="305637" y="208922"/>
                  <a:pt x="258745" y="221901"/>
                </a:cubicBezTo>
              </a:path>
            </a:pathLst>
          </a:custGeom>
          <a:noFill/>
          <a:ln w="19050" cap="flat" cmpd="sng" algn="ctr">
            <a:solidFill>
              <a:srgbClr val="0C02D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ransition advTm="4796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contenuto 2"/>
          <p:cNvSpPr txBox="1">
            <a:spLocks/>
          </p:cNvSpPr>
          <p:nvPr/>
        </p:nvSpPr>
        <p:spPr bwMode="auto">
          <a:xfrm>
            <a:off x="0" y="5857892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l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it-IT" sz="1600" dirty="0">
                <a:ea typeface="Verdana" pitchFamily="34" charset="0"/>
                <a:cs typeface="Verdana" pitchFamily="34" charset="0"/>
              </a:rPr>
              <a:t> </a:t>
            </a:r>
            <a:endParaRPr lang="it-IT" sz="1600" dirty="0" smtClean="0">
              <a:ea typeface="Verdana" pitchFamily="34" charset="0"/>
              <a:cs typeface="Verdana" pitchFamily="34" charset="0"/>
            </a:endParaRPr>
          </a:p>
          <a:p>
            <a:pPr marL="730250" lvl="1" indent="-273050" algn="l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r>
              <a:rPr lang="it-IT" sz="1400" dirty="0" err="1" smtClean="0">
                <a:ea typeface="Verdana" pitchFamily="34" charset="0"/>
                <a:cs typeface="Verdana" pitchFamily="34" charset="0"/>
              </a:rPr>
              <a:t>Examples</a:t>
            </a:r>
            <a:r>
              <a:rPr lang="it-IT" sz="1400" dirty="0" smtClean="0">
                <a:ea typeface="Verdana" pitchFamily="34" charset="0"/>
                <a:cs typeface="Verdana" pitchFamily="34" charset="0"/>
              </a:rPr>
              <a:t>:  flow </a:t>
            </a:r>
            <a:r>
              <a:rPr lang="it-IT" sz="1400" dirty="0" err="1" smtClean="0">
                <a:ea typeface="Verdana" pitchFamily="34" charset="0"/>
                <a:cs typeface="Verdana" pitchFamily="34" charset="0"/>
              </a:rPr>
              <a:t>of</a:t>
            </a:r>
            <a:r>
              <a:rPr lang="it-IT" sz="1400" dirty="0" smtClean="0">
                <a:ea typeface="Verdana" pitchFamily="34" charset="0"/>
                <a:cs typeface="Verdana" pitchFamily="34" charset="0"/>
              </a:rPr>
              <a:t> air      at </a:t>
            </a:r>
            <a:r>
              <a:rPr lang="it-IT" sz="1400" dirty="0">
                <a:ea typeface="Verdana" pitchFamily="34" charset="0"/>
                <a:cs typeface="Verdana" pitchFamily="34" charset="0"/>
              </a:rPr>
              <a:t>1.8 m/s in </a:t>
            </a:r>
            <a:r>
              <a:rPr lang="it-IT" sz="1400" dirty="0" smtClean="0">
                <a:ea typeface="Verdana" pitchFamily="34" charset="0"/>
                <a:cs typeface="Verdana" pitchFamily="34" charset="0"/>
              </a:rPr>
              <a:t>a      4 cm high </a:t>
            </a:r>
            <a:r>
              <a:rPr lang="it-IT" sz="1400" dirty="0" err="1" smtClean="0">
                <a:ea typeface="Verdana" pitchFamily="34" charset="0"/>
                <a:cs typeface="Verdana" pitchFamily="34" charset="0"/>
              </a:rPr>
              <a:t>channel</a:t>
            </a:r>
            <a:endParaRPr lang="it-IT" sz="1400" dirty="0" smtClean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9" name="Segnaposto contenuto 17"/>
          <p:cNvGraphicFramePr>
            <a:graphicFrameLocks/>
          </p:cNvGraphicFramePr>
          <p:nvPr/>
        </p:nvGraphicFramePr>
        <p:xfrm>
          <a:off x="179512" y="5176838"/>
          <a:ext cx="8686800" cy="681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323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38732" y="3517360"/>
            <a:ext cx="4547714" cy="1483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4"/>
          <p:cNvSpPr>
            <a:spLocks noChangeShapeType="1"/>
          </p:cNvSpPr>
          <p:nvPr/>
        </p:nvSpPr>
        <p:spPr bwMode="auto">
          <a:xfrm>
            <a:off x="468313" y="1214422"/>
            <a:ext cx="8388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it-IT" dirty="0"/>
          </a:p>
        </p:txBody>
      </p:sp>
      <p:pic>
        <p:nvPicPr>
          <p:cNvPr id="13" name="Picture 7" descr="loggy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01013" y="136508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936625" y="272457"/>
            <a:ext cx="7451725" cy="584775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rgbClr val="800000"/>
                </a:solidFill>
                <a:latin typeface="Monotype Corsiva" pitchFamily="66" charset="0"/>
              </a:rPr>
              <a:t>Methodology  - Carrier Fluid</a:t>
            </a:r>
          </a:p>
        </p:txBody>
      </p:sp>
      <p:sp>
        <p:nvSpPr>
          <p:cNvPr id="21" name="Segnaposto contenuto 2"/>
          <p:cNvSpPr txBox="1">
            <a:spLocks/>
          </p:cNvSpPr>
          <p:nvPr/>
        </p:nvSpPr>
        <p:spPr bwMode="auto">
          <a:xfrm>
            <a:off x="32" y="6143644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l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it-IT" sz="1400" dirty="0">
                <a:ea typeface="Verdana" pitchFamily="34" charset="0"/>
                <a:cs typeface="Verdana" pitchFamily="34" charset="0"/>
              </a:rPr>
              <a:t> </a:t>
            </a:r>
            <a:r>
              <a:rPr lang="it-IT" sz="1400" dirty="0" smtClean="0">
                <a:ea typeface="Verdana" pitchFamily="34" charset="0"/>
                <a:cs typeface="Verdana" pitchFamily="34" charset="0"/>
              </a:rPr>
              <a:t>  </a:t>
            </a:r>
          </a:p>
          <a:p>
            <a:pPr marL="273050" indent="-273050" algn="l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it-IT" sz="1400" dirty="0" smtClean="0">
                <a:ea typeface="Verdana" pitchFamily="34" charset="0"/>
                <a:cs typeface="Verdana" pitchFamily="34" charset="0"/>
              </a:rPr>
              <a:t>                       	 flow </a:t>
            </a:r>
            <a:r>
              <a:rPr lang="it-IT" sz="1400" dirty="0" err="1" smtClean="0">
                <a:ea typeface="Verdana" pitchFamily="34" charset="0"/>
                <a:cs typeface="Verdana" pitchFamily="34" charset="0"/>
              </a:rPr>
              <a:t>of</a:t>
            </a:r>
            <a:r>
              <a:rPr lang="it-IT" sz="1400" dirty="0" smtClean="0">
                <a:ea typeface="Verdana" pitchFamily="34" charset="0"/>
                <a:cs typeface="Verdana" pitchFamily="34" charset="0"/>
              </a:rPr>
              <a:t> water at 3.8 m/s in a   0.5 cm high </a:t>
            </a:r>
            <a:r>
              <a:rPr lang="it-IT" sz="1400" dirty="0" err="1" smtClean="0">
                <a:ea typeface="Verdana" pitchFamily="34" charset="0"/>
                <a:cs typeface="Verdana" pitchFamily="34" charset="0"/>
              </a:rPr>
              <a:t>channel</a:t>
            </a:r>
            <a:r>
              <a:rPr lang="it-IT" sz="1400" dirty="0" smtClean="0">
                <a:ea typeface="Verdana" pitchFamily="34" charset="0"/>
                <a:cs typeface="Verdana" pitchFamily="34" charset="0"/>
              </a:rPr>
              <a:t> </a:t>
            </a:r>
            <a:endParaRPr lang="it-IT" sz="1400" i="1" dirty="0">
              <a:ea typeface="Verdana" pitchFamily="34" charset="0"/>
              <a:cs typeface="Verdana" pitchFamily="34" charset="0"/>
            </a:endParaRPr>
          </a:p>
          <a:p>
            <a:pPr marL="273050" indent="-273050" algn="l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endParaRPr lang="it-IT" sz="1400" dirty="0">
              <a:ea typeface="Verdana" pitchFamily="34" charset="0"/>
              <a:cs typeface="Verdana" pitchFamily="34" charset="0"/>
            </a:endParaRPr>
          </a:p>
          <a:p>
            <a:pPr marL="273050" indent="-273050" algn="l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endParaRPr lang="it-IT" sz="1400" dirty="0"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325" name="Picture 5"/>
          <p:cNvPicPr>
            <a:picLocks noChangeAspect="1" noChangeArrowheads="1"/>
          </p:cNvPicPr>
          <p:nvPr/>
        </p:nvPicPr>
        <p:blipFill>
          <a:blip r:embed="rId10" cstate="print"/>
          <a:srcRect r="801"/>
          <a:stretch>
            <a:fillRect/>
          </a:stretch>
        </p:blipFill>
        <p:spPr bwMode="auto">
          <a:xfrm>
            <a:off x="2840539" y="2007169"/>
            <a:ext cx="6267965" cy="214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Segnaposto contenuto 17"/>
          <p:cNvGraphicFramePr>
            <a:graphicFrameLocks/>
          </p:cNvGraphicFramePr>
          <p:nvPr/>
        </p:nvGraphicFramePr>
        <p:xfrm>
          <a:off x="-814538" y="1428736"/>
          <a:ext cx="10787138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15" name="Immagine 14" descr="logo.footer.en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51520" y="44624"/>
            <a:ext cx="1011938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Segnaposto contenuto 17"/>
          <p:cNvGraphicFramePr>
            <a:graphicFrameLocks noGrp="1"/>
          </p:cNvGraphicFramePr>
          <p:nvPr>
            <p:ph sz="quarter" idx="1"/>
          </p:nvPr>
        </p:nvGraphicFramePr>
        <p:xfrm>
          <a:off x="457200" y="1295400"/>
          <a:ext cx="77724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Segnaposto contenuto 17"/>
          <p:cNvGraphicFramePr>
            <a:graphicFrameLocks/>
          </p:cNvGraphicFramePr>
          <p:nvPr/>
        </p:nvGraphicFramePr>
        <p:xfrm>
          <a:off x="0" y="1543072"/>
          <a:ext cx="9144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3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434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4344" name="Rectangle 5"/>
          <p:cNvSpPr>
            <a:spLocks noChangeArrowheads="1"/>
          </p:cNvSpPr>
          <p:nvPr/>
        </p:nvSpPr>
        <p:spPr bwMode="auto">
          <a:xfrm>
            <a:off x="0" y="617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it-IT"/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468313" y="1214422"/>
            <a:ext cx="8388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it-IT" dirty="0"/>
          </a:p>
        </p:txBody>
      </p:sp>
      <p:pic>
        <p:nvPicPr>
          <p:cNvPr id="10" name="Picture 7" descr="loggy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01013" y="136508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936625" y="272457"/>
            <a:ext cx="7451725" cy="584775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rgbClr val="800000"/>
                </a:solidFill>
                <a:latin typeface="Monotype Corsiva" pitchFamily="66" charset="0"/>
              </a:rPr>
              <a:t>Methodology  - Fibers</a:t>
            </a:r>
          </a:p>
        </p:txBody>
      </p:sp>
      <p:pic>
        <p:nvPicPr>
          <p:cNvPr id="12" name="Immagine 11" descr="logo.footer.en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51520" y="44624"/>
            <a:ext cx="1011938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Segnaposto contenuto 17"/>
          <p:cNvGraphicFramePr>
            <a:graphicFrameLocks noGrp="1"/>
          </p:cNvGraphicFramePr>
          <p:nvPr>
            <p:ph sz="quarter" idx="1"/>
          </p:nvPr>
        </p:nvGraphicFramePr>
        <p:xfrm>
          <a:off x="0" y="1381116"/>
          <a:ext cx="9144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2336805"/>
            <a:ext cx="3581400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Segnaposto contenuto 2"/>
          <p:cNvSpPr txBox="1">
            <a:spLocks/>
          </p:cNvSpPr>
          <p:nvPr/>
        </p:nvSpPr>
        <p:spPr bwMode="auto">
          <a:xfrm>
            <a:off x="4191000" y="2576515"/>
            <a:ext cx="4738718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l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r>
              <a:rPr lang="it-IT" sz="1300" i="1" dirty="0" err="1">
                <a:ea typeface="Verdana" pitchFamily="34" charset="0"/>
                <a:cs typeface="Verdana" pitchFamily="34" charset="0"/>
              </a:rPr>
              <a:t>x</a:t>
            </a:r>
            <a:r>
              <a:rPr lang="it-IT" sz="1300" i="1" baseline="-25000" dirty="0" err="1">
                <a:ea typeface="Verdana" pitchFamily="34" charset="0"/>
                <a:cs typeface="Verdana" pitchFamily="34" charset="0"/>
              </a:rPr>
              <a:t>G</a:t>
            </a:r>
            <a:r>
              <a:rPr lang="it-IT" sz="1300" i="1" dirty="0">
                <a:ea typeface="Verdana" pitchFamily="34" charset="0"/>
                <a:cs typeface="Verdana" pitchFamily="34" charset="0"/>
              </a:rPr>
              <a:t>, </a:t>
            </a:r>
            <a:r>
              <a:rPr lang="it-IT" sz="1300" i="1" dirty="0" err="1">
                <a:ea typeface="Verdana" pitchFamily="34" charset="0"/>
                <a:cs typeface="Verdana" pitchFamily="34" charset="0"/>
              </a:rPr>
              <a:t>y</a:t>
            </a:r>
            <a:r>
              <a:rPr lang="it-IT" sz="1300" i="1" baseline="-25000" dirty="0" err="1">
                <a:ea typeface="Verdana" pitchFamily="34" charset="0"/>
                <a:cs typeface="Verdana" pitchFamily="34" charset="0"/>
              </a:rPr>
              <a:t>G</a:t>
            </a:r>
            <a:r>
              <a:rPr lang="it-IT" sz="1300" i="1" dirty="0">
                <a:ea typeface="Verdana" pitchFamily="34" charset="0"/>
                <a:cs typeface="Verdana" pitchFamily="34" charset="0"/>
              </a:rPr>
              <a:t>, </a:t>
            </a:r>
            <a:r>
              <a:rPr lang="it-IT" sz="1300" i="1" dirty="0" err="1">
                <a:ea typeface="Verdana" pitchFamily="34" charset="0"/>
                <a:cs typeface="Verdana" pitchFamily="34" charset="0"/>
              </a:rPr>
              <a:t>z</a:t>
            </a:r>
            <a:r>
              <a:rPr lang="it-IT" sz="1300" i="1" baseline="-25000" dirty="0" err="1">
                <a:ea typeface="Verdana" pitchFamily="34" charset="0"/>
                <a:cs typeface="Verdana" pitchFamily="34" charset="0"/>
              </a:rPr>
              <a:t>G</a:t>
            </a:r>
            <a:r>
              <a:rPr lang="it-IT" sz="1300" i="1" dirty="0">
                <a:ea typeface="Verdana" pitchFamily="34" charset="0"/>
                <a:cs typeface="Verdana" pitchFamily="34" charset="0"/>
              </a:rPr>
              <a:t> </a:t>
            </a:r>
          </a:p>
          <a:p>
            <a:pPr marL="273050" indent="-273050" algn="l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r>
              <a:rPr lang="it-IT" sz="1300" dirty="0">
                <a:ea typeface="Verdana" pitchFamily="34" charset="0"/>
                <a:cs typeface="Verdana" pitchFamily="34" charset="0"/>
              </a:rPr>
              <a:t>3 </a:t>
            </a:r>
            <a:r>
              <a:rPr lang="it-IT" sz="1300" dirty="0" err="1" smtClean="0">
                <a:ea typeface="Verdana" pitchFamily="34" charset="0"/>
                <a:cs typeface="Verdana" pitchFamily="34" charset="0"/>
              </a:rPr>
              <a:t>frames</a:t>
            </a:r>
            <a:r>
              <a:rPr lang="it-IT" sz="13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it-IT" sz="1300" dirty="0" err="1" smtClean="0">
                <a:ea typeface="Verdana" pitchFamily="34" charset="0"/>
                <a:cs typeface="Verdana" pitchFamily="34" charset="0"/>
              </a:rPr>
              <a:t>of</a:t>
            </a:r>
            <a:r>
              <a:rPr lang="it-IT" sz="13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it-IT" sz="1300" dirty="0" err="1" smtClean="0">
                <a:ea typeface="Verdana" pitchFamily="34" charset="0"/>
                <a:cs typeface="Verdana" pitchFamily="34" charset="0"/>
              </a:rPr>
              <a:t>reference</a:t>
            </a:r>
            <a:r>
              <a:rPr lang="it-IT" sz="1300" dirty="0" smtClean="0">
                <a:ea typeface="Verdana" pitchFamily="34" charset="0"/>
                <a:cs typeface="Verdana" pitchFamily="34" charset="0"/>
              </a:rPr>
              <a:t>  (</a:t>
            </a:r>
            <a:r>
              <a:rPr lang="it-IT" sz="1300" dirty="0" err="1" smtClean="0">
                <a:ea typeface="Verdana" pitchFamily="34" charset="0"/>
                <a:cs typeface="Verdana" pitchFamily="34" charset="0"/>
              </a:rPr>
              <a:t>to</a:t>
            </a:r>
            <a:r>
              <a:rPr lang="it-IT" sz="13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it-IT" sz="1300" dirty="0" err="1" smtClean="0">
                <a:ea typeface="Verdana" pitchFamily="34" charset="0"/>
                <a:cs typeface="Verdana" pitchFamily="34" charset="0"/>
              </a:rPr>
              <a:t>define</a:t>
            </a:r>
            <a:r>
              <a:rPr lang="it-IT" sz="13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it-IT" sz="1300" dirty="0" err="1" smtClean="0">
                <a:ea typeface="Verdana" pitchFamily="34" charset="0"/>
                <a:cs typeface="Verdana" pitchFamily="34" charset="0"/>
              </a:rPr>
              <a:t>orientation</a:t>
            </a:r>
            <a:r>
              <a:rPr lang="it-IT" sz="1300" dirty="0" smtClean="0">
                <a:ea typeface="Verdana" pitchFamily="34" charset="0"/>
                <a:cs typeface="Verdana" pitchFamily="34" charset="0"/>
              </a:rPr>
              <a:t>)</a:t>
            </a:r>
            <a:endParaRPr lang="it-IT" sz="1300" dirty="0">
              <a:ea typeface="Verdana" pitchFamily="34" charset="0"/>
              <a:cs typeface="Verdana" pitchFamily="34" charset="0"/>
            </a:endParaRPr>
          </a:p>
          <a:p>
            <a:pPr marL="273050" indent="-273050" algn="l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r>
              <a:rPr lang="it-IT" sz="1300" dirty="0" err="1" smtClean="0">
                <a:ea typeface="Verdana" pitchFamily="34" charset="0"/>
                <a:cs typeface="Verdana" pitchFamily="34" charset="0"/>
              </a:rPr>
              <a:t>Euler</a:t>
            </a:r>
            <a:r>
              <a:rPr lang="it-IT" sz="13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it-IT" sz="1300" dirty="0" err="1" smtClean="0">
                <a:ea typeface="Verdana" pitchFamily="34" charset="0"/>
                <a:cs typeface="Verdana" pitchFamily="34" charset="0"/>
              </a:rPr>
              <a:t>angles</a:t>
            </a:r>
            <a:r>
              <a:rPr lang="it-IT" sz="1300" dirty="0" smtClean="0">
                <a:ea typeface="Verdana" pitchFamily="34" charset="0"/>
                <a:cs typeface="Verdana" pitchFamily="34" charset="0"/>
              </a:rPr>
              <a:t>:</a:t>
            </a:r>
            <a:r>
              <a:rPr lang="it-IT" sz="1300" i="1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l-GR" sz="1300" i="1" dirty="0">
                <a:ea typeface="Verdana" pitchFamily="34" charset="0"/>
                <a:cs typeface="Verdana" pitchFamily="34" charset="0"/>
              </a:rPr>
              <a:t>φ</a:t>
            </a:r>
            <a:r>
              <a:rPr lang="it-IT" sz="1300" i="1" dirty="0" smtClean="0">
                <a:ea typeface="Verdana" pitchFamily="34" charset="0"/>
                <a:cs typeface="Verdana" pitchFamily="34" charset="0"/>
              </a:rPr>
              <a:t>, </a:t>
            </a:r>
            <a:r>
              <a:rPr lang="el-GR" sz="1300" i="1" dirty="0" smtClean="0">
                <a:ea typeface="Verdana" pitchFamily="34" charset="0"/>
                <a:cs typeface="Verdana" pitchFamily="34" charset="0"/>
              </a:rPr>
              <a:t>ψ</a:t>
            </a:r>
            <a:r>
              <a:rPr lang="it-IT" sz="1300" i="1" dirty="0" smtClean="0">
                <a:ea typeface="Verdana" pitchFamily="34" charset="0"/>
                <a:cs typeface="Verdana" pitchFamily="34" charset="0"/>
              </a:rPr>
              <a:t>, </a:t>
            </a:r>
            <a:r>
              <a:rPr lang="el-GR" sz="1300" i="1" dirty="0" smtClean="0">
                <a:ea typeface="Verdana" pitchFamily="34" charset="0"/>
                <a:cs typeface="Verdana" pitchFamily="34" charset="0"/>
              </a:rPr>
              <a:t>θ</a:t>
            </a:r>
            <a:r>
              <a:rPr lang="it-IT" sz="1300" i="1" dirty="0" smtClean="0">
                <a:ea typeface="Verdana" pitchFamily="34" charset="0"/>
                <a:cs typeface="Verdana" pitchFamily="34" charset="0"/>
              </a:rPr>
              <a:t>   </a:t>
            </a:r>
            <a:r>
              <a:rPr lang="it-IT" sz="1300" dirty="0" smtClean="0">
                <a:ea typeface="Verdana" pitchFamily="34" charset="0"/>
                <a:cs typeface="Verdana" pitchFamily="34" charset="0"/>
              </a:rPr>
              <a:t>(</a:t>
            </a:r>
            <a:r>
              <a:rPr lang="it-IT" sz="1300" dirty="0" err="1" smtClean="0">
                <a:ea typeface="Verdana" pitchFamily="34" charset="0"/>
                <a:cs typeface="Verdana" pitchFamily="34" charset="0"/>
              </a:rPr>
              <a:t>singularity</a:t>
            </a:r>
            <a:r>
              <a:rPr lang="it-IT" sz="13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it-IT" sz="1300" dirty="0" err="1" smtClean="0">
                <a:ea typeface="Verdana" pitchFamily="34" charset="0"/>
                <a:cs typeface="Verdana" pitchFamily="34" charset="0"/>
              </a:rPr>
              <a:t>problems</a:t>
            </a:r>
            <a:r>
              <a:rPr lang="it-IT" sz="1300" dirty="0" smtClean="0">
                <a:ea typeface="Verdana" pitchFamily="34" charset="0"/>
                <a:cs typeface="Verdana" pitchFamily="34" charset="0"/>
              </a:rPr>
              <a:t>)</a:t>
            </a:r>
            <a:endParaRPr lang="it-IT" sz="1300" dirty="0">
              <a:ea typeface="Verdana" pitchFamily="34" charset="0"/>
              <a:cs typeface="Verdana" pitchFamily="34" charset="0"/>
            </a:endParaRP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endParaRPr lang="it-IT" sz="1400" dirty="0">
              <a:ea typeface="Verdana" pitchFamily="34" charset="0"/>
              <a:cs typeface="Verdana" pitchFamily="34" charset="0"/>
            </a:endParaRP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endParaRPr lang="it-IT" sz="14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Segnaposto contenuto 2"/>
          <p:cNvSpPr txBox="1">
            <a:spLocks/>
          </p:cNvSpPr>
          <p:nvPr/>
        </p:nvSpPr>
        <p:spPr bwMode="auto">
          <a:xfrm>
            <a:off x="500034" y="4143380"/>
            <a:ext cx="3581400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l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r>
              <a:rPr lang="it-IT" sz="1300" dirty="0" err="1" smtClean="0">
                <a:ea typeface="Verdana" pitchFamily="34" charset="0"/>
                <a:cs typeface="Verdana" pitchFamily="34" charset="0"/>
              </a:rPr>
              <a:t>Euler</a:t>
            </a:r>
            <a:r>
              <a:rPr lang="it-IT" sz="13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it-IT" sz="1300" dirty="0" err="1" smtClean="0">
                <a:ea typeface="Verdana" pitchFamily="34" charset="0"/>
                <a:cs typeface="Verdana" pitchFamily="34" charset="0"/>
              </a:rPr>
              <a:t>parameters</a:t>
            </a:r>
            <a:r>
              <a:rPr lang="it-IT" sz="1300" dirty="0" smtClean="0">
                <a:ea typeface="Verdana" pitchFamily="34" charset="0"/>
                <a:cs typeface="Verdana" pitchFamily="34" charset="0"/>
              </a:rPr>
              <a:t>: </a:t>
            </a:r>
            <a:r>
              <a:rPr lang="it-IT" sz="1300" b="0" i="1" dirty="0">
                <a:ea typeface="Verdana" pitchFamily="34" charset="0"/>
                <a:cs typeface="Verdana" pitchFamily="34" charset="0"/>
              </a:rPr>
              <a:t>e</a:t>
            </a:r>
            <a:r>
              <a:rPr lang="it-IT" sz="1300" b="0" i="1" baseline="-25000" dirty="0">
                <a:ea typeface="Verdana" pitchFamily="34" charset="0"/>
                <a:cs typeface="Verdana" pitchFamily="34" charset="0"/>
              </a:rPr>
              <a:t>0</a:t>
            </a:r>
            <a:r>
              <a:rPr lang="it-IT" sz="1300" b="0" i="1" dirty="0">
                <a:ea typeface="Verdana" pitchFamily="34" charset="0"/>
                <a:cs typeface="Verdana" pitchFamily="34" charset="0"/>
              </a:rPr>
              <a:t>, e</a:t>
            </a:r>
            <a:r>
              <a:rPr lang="it-IT" sz="1300" b="0" i="1" baseline="-25000" dirty="0">
                <a:ea typeface="Verdana" pitchFamily="34" charset="0"/>
                <a:cs typeface="Verdana" pitchFamily="34" charset="0"/>
              </a:rPr>
              <a:t>1</a:t>
            </a:r>
            <a:r>
              <a:rPr lang="it-IT" sz="1300" b="0" i="1" dirty="0">
                <a:ea typeface="Verdana" pitchFamily="34" charset="0"/>
                <a:cs typeface="Verdana" pitchFamily="34" charset="0"/>
              </a:rPr>
              <a:t>, e</a:t>
            </a:r>
            <a:r>
              <a:rPr lang="it-IT" sz="1300" b="0" i="1" baseline="-25000" dirty="0">
                <a:ea typeface="Verdana" pitchFamily="34" charset="0"/>
                <a:cs typeface="Verdana" pitchFamily="34" charset="0"/>
              </a:rPr>
              <a:t>2</a:t>
            </a:r>
            <a:r>
              <a:rPr lang="it-IT" sz="1300" b="0" i="1" dirty="0" smtClean="0">
                <a:ea typeface="Verdana" pitchFamily="34" charset="0"/>
                <a:cs typeface="Verdana" pitchFamily="34" charset="0"/>
              </a:rPr>
              <a:t>, e</a:t>
            </a:r>
            <a:r>
              <a:rPr lang="it-IT" sz="1300" b="0" i="1" baseline="-25000" dirty="0" smtClean="0">
                <a:ea typeface="Verdana" pitchFamily="34" charset="0"/>
                <a:cs typeface="Verdana" pitchFamily="34" charset="0"/>
              </a:rPr>
              <a:t>3</a:t>
            </a:r>
            <a:endParaRPr lang="it-IT" sz="1300" b="0" i="1" baseline="-25000" dirty="0">
              <a:ea typeface="Verdana" pitchFamily="34" charset="0"/>
              <a:cs typeface="Verdana" pitchFamily="34" charset="0"/>
            </a:endParaRPr>
          </a:p>
          <a:p>
            <a:pPr marL="273050" indent="-273050" algn="l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endParaRPr lang="it-IT" sz="1300" i="1" dirty="0" smtClean="0">
              <a:ea typeface="Verdana" pitchFamily="34" charset="0"/>
              <a:cs typeface="Verdana" pitchFamily="34" charset="0"/>
            </a:endParaRPr>
          </a:p>
          <a:p>
            <a:pPr marL="273050" indent="-273050" algn="l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endParaRPr lang="it-IT" sz="1000" i="1" dirty="0">
              <a:ea typeface="Verdana" pitchFamily="34" charset="0"/>
              <a:cs typeface="Verdana" pitchFamily="34" charset="0"/>
            </a:endParaRPr>
          </a:p>
          <a:p>
            <a:pPr marL="273050" indent="-273050" algn="l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endParaRPr lang="it-IT" sz="1300" i="1" dirty="0">
              <a:ea typeface="Verdana" pitchFamily="34" charset="0"/>
              <a:cs typeface="Verdana" pitchFamily="34" charset="0"/>
            </a:endParaRPr>
          </a:p>
          <a:p>
            <a:pPr marL="273050" indent="-273050" algn="l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r>
              <a:rPr lang="it-IT" sz="1300" dirty="0" smtClean="0">
                <a:ea typeface="Verdana" pitchFamily="34" charset="0"/>
                <a:cs typeface="Verdana" pitchFamily="34" charset="0"/>
              </a:rPr>
              <a:t>Rotation </a:t>
            </a:r>
            <a:r>
              <a:rPr lang="it-IT" sz="1300" dirty="0" err="1" smtClean="0">
                <a:ea typeface="Verdana" pitchFamily="34" charset="0"/>
                <a:cs typeface="Verdana" pitchFamily="34" charset="0"/>
              </a:rPr>
              <a:t>matrix</a:t>
            </a:r>
            <a:r>
              <a:rPr lang="it-IT" sz="1300" dirty="0" smtClean="0">
                <a:ea typeface="Verdana" pitchFamily="34" charset="0"/>
                <a:cs typeface="Verdana" pitchFamily="34" charset="0"/>
              </a:rPr>
              <a:t>: </a:t>
            </a:r>
            <a:endParaRPr lang="it-IT" sz="1300" dirty="0">
              <a:ea typeface="Verdana" pitchFamily="34" charset="0"/>
              <a:cs typeface="Verdana" pitchFamily="34" charset="0"/>
            </a:endParaRPr>
          </a:p>
          <a:p>
            <a:pPr marL="273050" indent="-273050" algn="l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endParaRPr lang="it-IT" sz="1300" i="1" dirty="0">
              <a:ea typeface="Verdana" pitchFamily="34" charset="0"/>
              <a:cs typeface="Verdana" pitchFamily="34" charset="0"/>
            </a:endParaRPr>
          </a:p>
          <a:p>
            <a:pPr marL="273050" indent="-273050" algn="l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endParaRPr lang="it-IT" sz="1300" i="1" dirty="0">
              <a:ea typeface="Verdana" pitchFamily="34" charset="0"/>
              <a:cs typeface="Verdana" pitchFamily="34" charset="0"/>
            </a:endParaRPr>
          </a:p>
          <a:p>
            <a:pPr marL="273050" indent="-273050" algn="l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it-IT" sz="1300" i="1" dirty="0">
                <a:ea typeface="Verdana" pitchFamily="34" charset="0"/>
                <a:cs typeface="Verdana" pitchFamily="34" charset="0"/>
              </a:rPr>
              <a:t> </a:t>
            </a:r>
          </a:p>
          <a:p>
            <a:pPr marL="273050" indent="-273050" algn="l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endParaRPr lang="it-IT" sz="1300" dirty="0">
              <a:ea typeface="Verdana" pitchFamily="34" charset="0"/>
              <a:cs typeface="Verdana" pitchFamily="34" charset="0"/>
            </a:endParaRPr>
          </a:p>
          <a:p>
            <a:pPr marL="273050" indent="-273050" algn="l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endParaRPr lang="it-IT" sz="1300" dirty="0">
              <a:ea typeface="Verdana" pitchFamily="34" charset="0"/>
              <a:cs typeface="Verdana" pitchFamily="34" charset="0"/>
            </a:endParaRPr>
          </a:p>
        </p:txBody>
      </p:sp>
      <p:pic>
        <p:nvPicPr>
          <p:cNvPr id="15368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2775" y="5638800"/>
            <a:ext cx="47990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5800" y="4572000"/>
            <a:ext cx="236220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38400" y="5210175"/>
            <a:ext cx="11255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CasellaDiTesto 26"/>
          <p:cNvSpPr txBox="1"/>
          <p:nvPr/>
        </p:nvSpPr>
        <p:spPr>
          <a:xfrm>
            <a:off x="2971800" y="4724400"/>
            <a:ext cx="762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600" dirty="0">
                <a:latin typeface="+mj-lt"/>
              </a:rPr>
              <a:t>, …</a:t>
            </a:r>
          </a:p>
        </p:txBody>
      </p:sp>
      <p:pic>
        <p:nvPicPr>
          <p:cNvPr id="15372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991252" y="4000504"/>
            <a:ext cx="2438400" cy="223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Line 4"/>
          <p:cNvSpPr>
            <a:spLocks noChangeShapeType="1"/>
          </p:cNvSpPr>
          <p:nvPr/>
        </p:nvSpPr>
        <p:spPr bwMode="auto">
          <a:xfrm>
            <a:off x="468313" y="1214422"/>
            <a:ext cx="8388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it-IT" dirty="0"/>
          </a:p>
        </p:txBody>
      </p:sp>
      <p:pic>
        <p:nvPicPr>
          <p:cNvPr id="16" name="Picture 7" descr="loggy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01013" y="136508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936625" y="272457"/>
            <a:ext cx="7451725" cy="584775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rgbClr val="800000"/>
                </a:solidFill>
                <a:latin typeface="Monotype Corsiva" pitchFamily="66" charset="0"/>
              </a:rPr>
              <a:t>Methodology  – Fiber Kinematics</a:t>
            </a:r>
          </a:p>
        </p:txBody>
      </p:sp>
      <p:pic>
        <p:nvPicPr>
          <p:cNvPr id="15" name="Immagine 14" descr="logo.footer.en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51520" y="44624"/>
            <a:ext cx="1011938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2090737"/>
            <a:ext cx="3352800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Segnaposto contenuto 2"/>
          <p:cNvSpPr txBox="1">
            <a:spLocks/>
          </p:cNvSpPr>
          <p:nvPr/>
        </p:nvSpPr>
        <p:spPr bwMode="auto">
          <a:xfrm>
            <a:off x="304800" y="2395536"/>
            <a:ext cx="2590800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r>
              <a:rPr lang="it-IT" sz="1600" dirty="0" err="1" smtClean="0">
                <a:ea typeface="Verdana" pitchFamily="34" charset="0"/>
                <a:cs typeface="Verdana" pitchFamily="34" charset="0"/>
              </a:rPr>
              <a:t>Euler</a:t>
            </a:r>
            <a:r>
              <a:rPr lang="it-IT" sz="16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it-IT" sz="1600" dirty="0" err="1" smtClean="0">
                <a:ea typeface="Verdana" pitchFamily="34" charset="0"/>
                <a:cs typeface="Verdana" pitchFamily="34" charset="0"/>
              </a:rPr>
              <a:t>Equations</a:t>
            </a:r>
            <a:r>
              <a:rPr lang="it-IT" sz="1600" dirty="0" smtClean="0">
                <a:ea typeface="Verdana" pitchFamily="34" charset="0"/>
                <a:cs typeface="Verdana" pitchFamily="34" charset="0"/>
              </a:rPr>
              <a:t>: </a:t>
            </a:r>
            <a:r>
              <a:rPr lang="it-IT" sz="1400" dirty="0" smtClean="0">
                <a:ea typeface="Verdana" pitchFamily="34" charset="0"/>
                <a:cs typeface="Verdana" pitchFamily="34" charset="0"/>
              </a:rPr>
              <a:t>(2nd cardinal </a:t>
            </a:r>
            <a:r>
              <a:rPr lang="it-IT" sz="1400" dirty="0" err="1" smtClean="0">
                <a:ea typeface="Verdana" pitchFamily="34" charset="0"/>
                <a:cs typeface="Verdana" pitchFamily="34" charset="0"/>
              </a:rPr>
              <a:t>law</a:t>
            </a:r>
            <a:r>
              <a:rPr lang="it-IT" sz="1400" dirty="0" smtClean="0">
                <a:ea typeface="Verdana" pitchFamily="34" charset="0"/>
                <a:cs typeface="Verdana" pitchFamily="34" charset="0"/>
              </a:rPr>
              <a:t>) </a:t>
            </a:r>
            <a:endParaRPr lang="it-IT" sz="1400" dirty="0">
              <a:ea typeface="Verdana" pitchFamily="34" charset="0"/>
              <a:cs typeface="Verdana" pitchFamily="34" charset="0"/>
            </a:endParaRP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endParaRPr lang="it-IT" sz="24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6629400" y="2362200"/>
            <a:ext cx="17526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400" dirty="0" smtClean="0">
                <a:ea typeface="Verdana" pitchFamily="34" charset="0"/>
                <a:cs typeface="Verdana" pitchFamily="34" charset="0"/>
              </a:rPr>
              <a:t>(in the </a:t>
            </a:r>
            <a:r>
              <a:rPr lang="it-IT" sz="1400" dirty="0" err="1" smtClean="0">
                <a:ea typeface="Verdana" pitchFamily="34" charset="0"/>
                <a:cs typeface="Verdana" pitchFamily="34" charset="0"/>
              </a:rPr>
              <a:t>particle</a:t>
            </a:r>
            <a:r>
              <a:rPr lang="it-IT" sz="1400" dirty="0" smtClean="0">
                <a:ea typeface="Verdana" pitchFamily="34" charset="0"/>
                <a:cs typeface="Verdana" pitchFamily="34" charset="0"/>
              </a:rPr>
              <a:t> frame)</a:t>
            </a:r>
            <a:endParaRPr lang="it-IT" sz="1400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8" name="Segnaposto contenuto 17"/>
          <p:cNvGraphicFramePr>
            <a:graphicFrameLocks noGrp="1"/>
          </p:cNvGraphicFramePr>
          <p:nvPr>
            <p:ph sz="quarter" idx="1"/>
          </p:nvPr>
        </p:nvGraphicFramePr>
        <p:xfrm>
          <a:off x="0" y="1357314"/>
          <a:ext cx="9144000" cy="571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8" name="Segnaposto contenuto 2"/>
          <p:cNvSpPr txBox="1">
            <a:spLocks/>
          </p:cNvSpPr>
          <p:nvPr/>
        </p:nvSpPr>
        <p:spPr bwMode="auto">
          <a:xfrm>
            <a:off x="280982" y="340856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r>
              <a:rPr lang="it-IT" sz="1600" dirty="0" err="1" smtClean="0">
                <a:ea typeface="Verdana" pitchFamily="34" charset="0"/>
                <a:cs typeface="Verdana" pitchFamily="34" charset="0"/>
              </a:rPr>
              <a:t>Jeffery</a:t>
            </a:r>
            <a:r>
              <a:rPr lang="it-IT" sz="16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it-IT" sz="1600" dirty="0" err="1" smtClean="0">
                <a:ea typeface="Verdana" pitchFamily="34" charset="0"/>
                <a:cs typeface="Verdana" pitchFamily="34" charset="0"/>
              </a:rPr>
              <a:t>moments</a:t>
            </a:r>
            <a:r>
              <a:rPr lang="it-IT" sz="1600" dirty="0" smtClean="0">
                <a:ea typeface="Verdana" pitchFamily="34" charset="0"/>
                <a:cs typeface="Verdana" pitchFamily="34" charset="0"/>
              </a:rPr>
              <a:t>:</a:t>
            </a:r>
            <a:endParaRPr lang="it-IT" sz="1600" dirty="0">
              <a:ea typeface="Verdana" pitchFamily="34" charset="0"/>
              <a:cs typeface="Verdana" pitchFamily="34" charset="0"/>
            </a:endParaRP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endParaRPr lang="it-IT" sz="2400" dirty="0"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37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62613" y="4267200"/>
            <a:ext cx="6619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71837" y="3352800"/>
            <a:ext cx="4424363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CasellaDiTesto 83"/>
          <p:cNvSpPr txBox="1"/>
          <p:nvPr/>
        </p:nvSpPr>
        <p:spPr>
          <a:xfrm>
            <a:off x="3352800" y="4357694"/>
            <a:ext cx="2057400" cy="37457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600" b="1" u="sng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Aspect</a:t>
            </a:r>
            <a:r>
              <a:rPr lang="it-IT" sz="16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600" b="1" u="sng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Ratio</a:t>
            </a:r>
            <a:endParaRPr lang="it-IT" sz="1600" u="sng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" name="Gruppo 125"/>
          <p:cNvGrpSpPr>
            <a:grpSpLocks/>
          </p:cNvGrpSpPr>
          <p:nvPr/>
        </p:nvGrpSpPr>
        <p:grpSpPr bwMode="auto">
          <a:xfrm>
            <a:off x="1219200" y="4113212"/>
            <a:ext cx="1873250" cy="1068388"/>
            <a:chOff x="6544777" y="4231203"/>
            <a:chExt cx="1873610" cy="1069068"/>
          </a:xfrm>
        </p:grpSpPr>
        <p:sp>
          <p:nvSpPr>
            <p:cNvPr id="52" name="Ovale 51"/>
            <p:cNvSpPr/>
            <p:nvPr/>
          </p:nvSpPr>
          <p:spPr>
            <a:xfrm rot="19978299">
              <a:off x="6667037" y="4853899"/>
              <a:ext cx="1295649" cy="228745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cxnSp>
          <p:nvCxnSpPr>
            <p:cNvPr id="54" name="Connettore 1 53"/>
            <p:cNvCxnSpPr/>
            <p:nvPr/>
          </p:nvCxnSpPr>
          <p:spPr>
            <a:xfrm rot="3778299" flipH="1" flipV="1">
              <a:off x="6432743" y="5089793"/>
              <a:ext cx="419367" cy="1588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Connettore 1 55"/>
            <p:cNvCxnSpPr/>
            <p:nvPr/>
          </p:nvCxnSpPr>
          <p:spPr>
            <a:xfrm rot="14578299" flipV="1">
              <a:off x="7036132" y="4727613"/>
              <a:ext cx="317702" cy="1588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Connettore 2 61"/>
            <p:cNvCxnSpPr/>
            <p:nvPr/>
          </p:nvCxnSpPr>
          <p:spPr>
            <a:xfrm rot="19978299">
              <a:off x="6544777" y="4817364"/>
              <a:ext cx="666878" cy="1588"/>
            </a:xfrm>
            <a:prstGeom prst="straightConnector1">
              <a:avLst/>
            </a:prstGeom>
            <a:ln w="9525"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Connettore 1 67"/>
            <p:cNvCxnSpPr/>
            <p:nvPr/>
          </p:nvCxnSpPr>
          <p:spPr>
            <a:xfrm rot="9178299" flipV="1">
              <a:off x="7170372" y="4655336"/>
              <a:ext cx="1067005" cy="1588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Connettore 1 69"/>
            <p:cNvCxnSpPr/>
            <p:nvPr/>
          </p:nvCxnSpPr>
          <p:spPr>
            <a:xfrm rot="9178299" flipV="1">
              <a:off x="7273579" y="4857076"/>
              <a:ext cx="1067005" cy="1589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Connettore 2 76"/>
            <p:cNvCxnSpPr/>
            <p:nvPr/>
          </p:nvCxnSpPr>
          <p:spPr>
            <a:xfrm rot="3778299">
              <a:off x="7945964" y="4344782"/>
              <a:ext cx="228745" cy="1587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ttore 2 77"/>
            <p:cNvCxnSpPr/>
            <p:nvPr/>
          </p:nvCxnSpPr>
          <p:spPr>
            <a:xfrm rot="14578299">
              <a:off x="8152379" y="4751440"/>
              <a:ext cx="228745" cy="1587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ttore 1 79"/>
            <p:cNvCxnSpPr/>
            <p:nvPr/>
          </p:nvCxnSpPr>
          <p:spPr>
            <a:xfrm rot="3778299">
              <a:off x="8049171" y="4549700"/>
              <a:ext cx="228745" cy="158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67" name="Picture 11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-1621701">
              <a:off x="6760385" y="4596972"/>
              <a:ext cx="152400" cy="20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8" name="Picture 16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rot="-1621701">
              <a:off x="8189787" y="4384637"/>
              <a:ext cx="228600" cy="176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7" name="Freccia a destra 106"/>
          <p:cNvSpPr/>
          <p:nvPr/>
        </p:nvSpPr>
        <p:spPr bwMode="auto">
          <a:xfrm>
            <a:off x="3581400" y="5702300"/>
            <a:ext cx="304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15" name="Segnaposto contenuto 2"/>
          <p:cNvSpPr txBox="1">
            <a:spLocks/>
          </p:cNvSpPr>
          <p:nvPr/>
        </p:nvSpPr>
        <p:spPr bwMode="auto">
          <a:xfrm>
            <a:off x="-500098" y="5357826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r>
              <a:rPr lang="it-IT" sz="1600" dirty="0" err="1" smtClean="0">
                <a:ea typeface="Verdana" pitchFamily="34" charset="0"/>
                <a:cs typeface="Verdana" pitchFamily="34" charset="0"/>
              </a:rPr>
              <a:t>Hence</a:t>
            </a:r>
            <a:r>
              <a:rPr lang="it-IT" sz="1600" dirty="0" smtClean="0">
                <a:ea typeface="Verdana" pitchFamily="34" charset="0"/>
                <a:cs typeface="Verdana" pitchFamily="34" charset="0"/>
              </a:rPr>
              <a:t>:</a:t>
            </a:r>
            <a:endParaRPr lang="it-IT" sz="1600" dirty="0">
              <a:ea typeface="Verdana" pitchFamily="34" charset="0"/>
              <a:cs typeface="Verdana" pitchFamily="34" charset="0"/>
            </a:endParaRP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endParaRPr lang="it-IT" sz="24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116" name="CasellaDiTesto 115"/>
          <p:cNvSpPr txBox="1"/>
          <p:nvPr/>
        </p:nvSpPr>
        <p:spPr>
          <a:xfrm>
            <a:off x="1571604" y="5357826"/>
            <a:ext cx="1909762" cy="81724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it-IT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Euler</a:t>
            </a: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equations</a:t>
            </a: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with</a:t>
            </a: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Jeffery</a:t>
            </a: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couples</a:t>
            </a:r>
            <a:endParaRPr lang="it-IT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1" name="Freccia a destra 120"/>
          <p:cNvSpPr/>
          <p:nvPr/>
        </p:nvSpPr>
        <p:spPr bwMode="auto">
          <a:xfrm>
            <a:off x="5257800" y="5715000"/>
            <a:ext cx="304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23" name="Segnaposto contenuto 2"/>
          <p:cNvSpPr txBox="1">
            <a:spLocks/>
          </p:cNvSpPr>
          <p:nvPr/>
        </p:nvSpPr>
        <p:spPr bwMode="auto">
          <a:xfrm>
            <a:off x="5791200" y="5410200"/>
            <a:ext cx="1995510" cy="68580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273050" indent="-27305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it-IT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r>
              <a:rPr lang="it-IT" sz="9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0</a:t>
            </a:r>
            <a:r>
              <a:rPr lang="it-IT" sz="16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  <a:r>
              <a:rPr lang="it-IT" sz="9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r>
              <a:rPr lang="it-IT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it-IT" sz="16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  <a:r>
              <a:rPr lang="it-IT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r>
              <a:rPr lang="it-IT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it-IT" sz="16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it-IT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r>
              <a:rPr lang="it-IT" sz="9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</a:p>
          <a:p>
            <a:pPr marL="273050" indent="-27305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it-IT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it-IT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Euler</a:t>
            </a:r>
            <a:r>
              <a:rPr lang="it-IT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parameters</a:t>
            </a:r>
            <a:r>
              <a:rPr lang="it-IT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it-IT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endParaRPr lang="it-IT" sz="16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it-IT" sz="16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it-IT" sz="9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endParaRPr lang="it-IT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endParaRPr lang="it-IT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027" name="Object 18"/>
          <p:cNvGraphicFramePr>
            <a:graphicFrameLocks noChangeAspect="1"/>
          </p:cNvGraphicFramePr>
          <p:nvPr/>
        </p:nvGraphicFramePr>
        <p:xfrm>
          <a:off x="4038600" y="6189662"/>
          <a:ext cx="2095500" cy="342900"/>
        </p:xfrm>
        <a:graphic>
          <a:graphicData uri="http://schemas.openxmlformats.org/presentationml/2006/ole">
            <p:oleObj spid="_x0000_s62466" name="Equazione" r:id="rId14" imgW="1396800" imgH="228600" progId="Equation.3">
              <p:embed/>
            </p:oleObj>
          </a:graphicData>
        </a:graphic>
      </p:graphicFrame>
      <p:sp>
        <p:nvSpPr>
          <p:cNvPr id="125" name="Freccia angolare in su 124"/>
          <p:cNvSpPr/>
          <p:nvPr/>
        </p:nvSpPr>
        <p:spPr>
          <a:xfrm rot="16200000" flipH="1">
            <a:off x="6362700" y="5903912"/>
            <a:ext cx="304800" cy="685800"/>
          </a:xfrm>
          <a:prstGeom prst="bentUpArrow">
            <a:avLst>
              <a:gd name="adj1" fmla="val 13506"/>
              <a:gd name="adj2" fmla="val 23563"/>
              <a:gd name="adj3" fmla="val 399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1072" name="Picture 4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953328" y="5541962"/>
            <a:ext cx="1152072" cy="489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CasellaDiTesto 37"/>
          <p:cNvSpPr txBox="1"/>
          <p:nvPr/>
        </p:nvSpPr>
        <p:spPr>
          <a:xfrm>
            <a:off x="428596" y="3692727"/>
            <a:ext cx="327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 smtClean="0">
                <a:ea typeface="Verdana" pitchFamily="34" charset="0"/>
                <a:cs typeface="Verdana" pitchFamily="34" charset="0"/>
              </a:rPr>
              <a:t>(</a:t>
            </a:r>
            <a:r>
              <a:rPr lang="it-IT" sz="1400" i="1" dirty="0" err="1" smtClean="0">
                <a:ea typeface="Verdana" pitchFamily="34" charset="0"/>
                <a:cs typeface="Verdana" pitchFamily="34" charset="0"/>
              </a:rPr>
              <a:t>Jeffery</a:t>
            </a:r>
            <a:r>
              <a:rPr lang="it-IT" sz="1400" i="1" dirty="0" smtClean="0">
                <a:ea typeface="Verdana" pitchFamily="34" charset="0"/>
                <a:cs typeface="Verdana" pitchFamily="34" charset="0"/>
              </a:rPr>
              <a:t>, 1922)</a:t>
            </a:r>
            <a:endParaRPr lang="it-IT" sz="1400" i="1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32" name="Line 4"/>
          <p:cNvSpPr>
            <a:spLocks noChangeShapeType="1"/>
          </p:cNvSpPr>
          <p:nvPr/>
        </p:nvSpPr>
        <p:spPr bwMode="auto">
          <a:xfrm>
            <a:off x="468313" y="1214422"/>
            <a:ext cx="8388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it-IT" dirty="0"/>
          </a:p>
        </p:txBody>
      </p:sp>
      <p:pic>
        <p:nvPicPr>
          <p:cNvPr id="34" name="Picture 7" descr="loggy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101013" y="136508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936625" y="272457"/>
            <a:ext cx="7451725" cy="584775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rgbClr val="800000"/>
                </a:solidFill>
                <a:latin typeface="Monotype Corsiva" pitchFamily="66" charset="0"/>
              </a:rPr>
              <a:t>Methodology  – Fiber Dynamics</a:t>
            </a:r>
          </a:p>
        </p:txBody>
      </p:sp>
      <p:pic>
        <p:nvPicPr>
          <p:cNvPr id="36" name="Immagine 35" descr="logo.footer.en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51520" y="44624"/>
            <a:ext cx="1011938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71"/>
          <p:cNvGrpSpPr>
            <a:grpSpLocks/>
          </p:cNvGrpSpPr>
          <p:nvPr/>
        </p:nvGrpSpPr>
        <p:grpSpPr bwMode="auto">
          <a:xfrm>
            <a:off x="2057400" y="4953000"/>
            <a:ext cx="2743200" cy="481013"/>
            <a:chOff x="533400" y="5562600"/>
            <a:chExt cx="2743200" cy="481013"/>
          </a:xfrm>
        </p:grpSpPr>
        <p:pic>
          <p:nvPicPr>
            <p:cNvPr id="16421" name="Picture 2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28093" y="5562600"/>
              <a:ext cx="1848507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22" name="Picture 2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3400" y="5562600"/>
              <a:ext cx="852265" cy="481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386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4191000"/>
            <a:ext cx="1066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1363" y="2743200"/>
            <a:ext cx="2281237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Segnaposto contenuto 17"/>
          <p:cNvGraphicFramePr>
            <a:graphicFrameLocks noGrp="1"/>
          </p:cNvGraphicFramePr>
          <p:nvPr>
            <p:ph sz="quarter" idx="1"/>
          </p:nvPr>
        </p:nvGraphicFramePr>
        <p:xfrm>
          <a:off x="0" y="1309678"/>
          <a:ext cx="9144000" cy="619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9" name="Segnaposto contenuto 2"/>
          <p:cNvSpPr txBox="1">
            <a:spLocks/>
          </p:cNvSpPr>
          <p:nvPr/>
        </p:nvSpPr>
        <p:spPr bwMode="auto">
          <a:xfrm>
            <a:off x="304800" y="2209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r>
              <a:rPr lang="it-IT" sz="1400" dirty="0" smtClean="0">
                <a:ea typeface="Verdana" pitchFamily="34" charset="0"/>
                <a:cs typeface="Verdana" pitchFamily="34" charset="0"/>
              </a:rPr>
              <a:t>First cardinal </a:t>
            </a:r>
            <a:r>
              <a:rPr lang="it-IT" sz="1400" dirty="0" err="1" smtClean="0">
                <a:ea typeface="Verdana" pitchFamily="34" charset="0"/>
                <a:cs typeface="Verdana" pitchFamily="34" charset="0"/>
              </a:rPr>
              <a:t>law</a:t>
            </a:r>
            <a:r>
              <a:rPr lang="it-IT" sz="1400" dirty="0" smtClean="0">
                <a:ea typeface="Verdana" pitchFamily="34" charset="0"/>
                <a:cs typeface="Verdana" pitchFamily="34" charset="0"/>
              </a:rPr>
              <a:t>:</a:t>
            </a:r>
            <a:endParaRPr lang="it-IT" sz="1400" dirty="0">
              <a:ea typeface="Verdana" pitchFamily="34" charset="0"/>
              <a:cs typeface="Verdana" pitchFamily="34" charset="0"/>
            </a:endParaRP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endParaRPr lang="it-IT" sz="1400" dirty="0">
              <a:ea typeface="Verdana" pitchFamily="34" charset="0"/>
              <a:cs typeface="Verdana" pitchFamily="34" charset="0"/>
            </a:endParaRPr>
          </a:p>
        </p:txBody>
      </p:sp>
      <p:pic>
        <p:nvPicPr>
          <p:cNvPr id="16392" name="Picture 1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76600" y="2133600"/>
            <a:ext cx="212725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Segnaposto contenuto 2"/>
          <p:cNvSpPr txBox="1">
            <a:spLocks/>
          </p:cNvSpPr>
          <p:nvPr/>
        </p:nvSpPr>
        <p:spPr bwMode="auto">
          <a:xfrm>
            <a:off x="428596" y="2743200"/>
            <a:ext cx="2362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r>
              <a:rPr lang="it-IT" sz="1400" dirty="0" err="1" smtClean="0">
                <a:ea typeface="Verdana" pitchFamily="34" charset="0"/>
                <a:cs typeface="Verdana" pitchFamily="34" charset="0"/>
              </a:rPr>
              <a:t>Brenner</a:t>
            </a:r>
            <a:r>
              <a:rPr lang="it-IT" sz="1400" dirty="0" smtClean="0">
                <a:ea typeface="Verdana" pitchFamily="34" charset="0"/>
                <a:cs typeface="Verdana" pitchFamily="34" charset="0"/>
              </a:rPr>
              <a:t>’s </a:t>
            </a:r>
            <a:r>
              <a:rPr lang="it-IT" sz="1400" dirty="0" err="1" smtClean="0">
                <a:ea typeface="Verdana" pitchFamily="34" charset="0"/>
                <a:cs typeface="Verdana" pitchFamily="34" charset="0"/>
              </a:rPr>
              <a:t>law</a:t>
            </a:r>
            <a:r>
              <a:rPr lang="it-IT" sz="1400" dirty="0" smtClean="0">
                <a:ea typeface="Verdana" pitchFamily="34" charset="0"/>
                <a:cs typeface="Verdana" pitchFamily="34" charset="0"/>
              </a:rPr>
              <a:t>: (</a:t>
            </a:r>
            <a:r>
              <a:rPr lang="it-IT" sz="1400" dirty="0" err="1" smtClean="0">
                <a:ea typeface="Verdana" pitchFamily="34" charset="0"/>
                <a:cs typeface="Verdana" pitchFamily="34" charset="0"/>
              </a:rPr>
              <a:t>form</a:t>
            </a:r>
            <a:r>
              <a:rPr lang="it-IT" sz="1400" dirty="0" smtClean="0">
                <a:ea typeface="Verdana" pitchFamily="34" charset="0"/>
                <a:cs typeface="Verdana" pitchFamily="34" charset="0"/>
              </a:rPr>
              <a:t> drag and   </a:t>
            </a:r>
            <a:r>
              <a:rPr lang="it-IT" sz="1400" dirty="0" err="1" smtClean="0">
                <a:ea typeface="Verdana" pitchFamily="34" charset="0"/>
                <a:cs typeface="Verdana" pitchFamily="34" charset="0"/>
              </a:rPr>
              <a:t>skin</a:t>
            </a:r>
            <a:r>
              <a:rPr lang="it-IT" sz="1400" dirty="0" smtClean="0">
                <a:ea typeface="Verdana" pitchFamily="34" charset="0"/>
                <a:cs typeface="Verdana" pitchFamily="34" charset="0"/>
              </a:rPr>
              <a:t> drag)</a:t>
            </a:r>
            <a:endParaRPr lang="it-IT" sz="1400" dirty="0">
              <a:ea typeface="Verdana" pitchFamily="34" charset="0"/>
              <a:cs typeface="Verdana" pitchFamily="34" charset="0"/>
            </a:endParaRP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endParaRPr lang="it-IT" sz="14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5500694" y="2835471"/>
            <a:ext cx="26670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400" dirty="0" smtClean="0">
                <a:ea typeface="Verdana" pitchFamily="34" charset="0"/>
                <a:cs typeface="Verdana" pitchFamily="34" charset="0"/>
              </a:rPr>
              <a:t>(in the </a:t>
            </a:r>
            <a:r>
              <a:rPr lang="it-IT" sz="1400" dirty="0" err="1" smtClean="0">
                <a:ea typeface="Verdana" pitchFamily="34" charset="0"/>
                <a:cs typeface="Verdana" pitchFamily="34" charset="0"/>
              </a:rPr>
              <a:t>fiber</a:t>
            </a:r>
            <a:r>
              <a:rPr lang="it-IT" sz="1400" dirty="0" smtClean="0">
                <a:ea typeface="Verdana" pitchFamily="34" charset="0"/>
                <a:cs typeface="Verdana" pitchFamily="34" charset="0"/>
              </a:rPr>
              <a:t> frame)</a:t>
            </a:r>
            <a:endParaRPr lang="it-IT" sz="1400" u="sng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26" name="Segnaposto contenuto 2"/>
          <p:cNvSpPr txBox="1">
            <a:spLocks/>
          </p:cNvSpPr>
          <p:nvPr/>
        </p:nvSpPr>
        <p:spPr bwMode="auto">
          <a:xfrm>
            <a:off x="57152" y="368618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r>
              <a:rPr lang="it-IT" sz="1400" dirty="0" smtClean="0">
                <a:ea typeface="Verdana" pitchFamily="34" charset="0"/>
                <a:cs typeface="Verdana" pitchFamily="34" charset="0"/>
              </a:rPr>
              <a:t>In the </a:t>
            </a:r>
            <a:r>
              <a:rPr lang="it-IT" sz="1400" dirty="0" err="1" smtClean="0">
                <a:ea typeface="Verdana" pitchFamily="34" charset="0"/>
                <a:cs typeface="Verdana" pitchFamily="34" charset="0"/>
              </a:rPr>
              <a:t>inertial</a:t>
            </a:r>
            <a:r>
              <a:rPr lang="it-IT" sz="1400" dirty="0" smtClean="0">
                <a:ea typeface="Verdana" pitchFamily="34" charset="0"/>
                <a:cs typeface="Verdana" pitchFamily="34" charset="0"/>
              </a:rPr>
              <a:t> (</a:t>
            </a:r>
            <a:r>
              <a:rPr lang="it-IT" sz="1400" dirty="0" err="1" smtClean="0">
                <a:ea typeface="Verdana" pitchFamily="34" charset="0"/>
                <a:cs typeface="Verdana" pitchFamily="34" charset="0"/>
              </a:rPr>
              <a:t>Eulerian</a:t>
            </a:r>
            <a:r>
              <a:rPr lang="it-IT" sz="1400" dirty="0" smtClean="0">
                <a:ea typeface="Verdana" pitchFamily="34" charset="0"/>
                <a:cs typeface="Verdana" pitchFamily="34" charset="0"/>
              </a:rPr>
              <a:t>) frame:</a:t>
            </a:r>
            <a:endParaRPr lang="it-IT" sz="1400" dirty="0">
              <a:ea typeface="Verdana" pitchFamily="34" charset="0"/>
              <a:cs typeface="Verdana" pitchFamily="34" charset="0"/>
            </a:endParaRP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endParaRPr lang="it-IT" sz="14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4876800" y="3429000"/>
            <a:ext cx="1981200" cy="523220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1400" dirty="0" smtClean="0">
                <a:ea typeface="Verdana" pitchFamily="34" charset="0"/>
                <a:cs typeface="Verdana" pitchFamily="34" charset="0"/>
              </a:rPr>
              <a:t>   </a:t>
            </a:r>
            <a:r>
              <a:rPr lang="it-IT" sz="1400" dirty="0" err="1" smtClean="0">
                <a:ea typeface="Verdana" pitchFamily="34" charset="0"/>
                <a:cs typeface="Verdana" pitchFamily="34" charset="0"/>
              </a:rPr>
              <a:t>Resistance</a:t>
            </a:r>
            <a:r>
              <a:rPr lang="it-IT" sz="1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it-IT" sz="1400" dirty="0" err="1" smtClean="0">
                <a:ea typeface="Verdana" pitchFamily="34" charset="0"/>
                <a:cs typeface="Verdana" pitchFamily="34" charset="0"/>
              </a:rPr>
              <a:t>Tensor</a:t>
            </a:r>
            <a:endParaRPr lang="it-IT" sz="1400" dirty="0"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6" name="Connettore 1 35"/>
          <p:cNvCxnSpPr>
            <a:stCxn id="28" idx="1"/>
          </p:cNvCxnSpPr>
          <p:nvPr/>
        </p:nvCxnSpPr>
        <p:spPr>
          <a:xfrm rot="10800000">
            <a:off x="4621214" y="3581400"/>
            <a:ext cx="255586" cy="10921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tangolo 43"/>
          <p:cNvSpPr/>
          <p:nvPr/>
        </p:nvSpPr>
        <p:spPr>
          <a:xfrm>
            <a:off x="4498975" y="2763838"/>
            <a:ext cx="228600" cy="311150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cxnSp>
        <p:nvCxnSpPr>
          <p:cNvPr id="60" name="Connettore 2 59"/>
          <p:cNvCxnSpPr/>
          <p:nvPr/>
        </p:nvCxnSpPr>
        <p:spPr>
          <a:xfrm rot="16440000" flipV="1">
            <a:off x="4377532" y="3310731"/>
            <a:ext cx="506412" cy="34925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400" name="Picture 2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22300" y="4440238"/>
            <a:ext cx="21971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Parentesi graffa chiusa 64"/>
          <p:cNvSpPr/>
          <p:nvPr/>
        </p:nvSpPr>
        <p:spPr>
          <a:xfrm>
            <a:off x="2819400" y="4191000"/>
            <a:ext cx="228600" cy="609600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16402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133725" y="42672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3" name="Picture 2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733800" y="4343400"/>
            <a:ext cx="2590800" cy="357188"/>
          </a:xfrm>
          <a:prstGeom prst="rect">
            <a:avLst/>
          </a:prstGeom>
          <a:noFill/>
          <a:ln w="317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6411" name="Picture 19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057400" y="5398095"/>
            <a:ext cx="914400" cy="493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po 40"/>
          <p:cNvGrpSpPr/>
          <p:nvPr/>
        </p:nvGrpSpPr>
        <p:grpSpPr>
          <a:xfrm>
            <a:off x="5257800" y="5181600"/>
            <a:ext cx="1676400" cy="369332"/>
            <a:chOff x="5715000" y="4964668"/>
            <a:chExt cx="1676400" cy="369332"/>
          </a:xfrm>
        </p:grpSpPr>
        <p:sp>
          <p:nvSpPr>
            <p:cNvPr id="40" name="CasellaDiTesto 39"/>
            <p:cNvSpPr txBox="1"/>
            <p:nvPr/>
          </p:nvSpPr>
          <p:spPr>
            <a:xfrm>
              <a:off x="5715000" y="4964668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        </a:t>
              </a:r>
              <a:r>
                <a:rPr lang="it-IT" i="1" dirty="0" smtClean="0">
                  <a:latin typeface="+mn-lt"/>
                </a:rPr>
                <a:t>,</a:t>
              </a:r>
              <a:endParaRPr lang="it-IT" i="1" dirty="0">
                <a:latin typeface="+mn-lt"/>
              </a:endParaRPr>
            </a:p>
          </p:txBody>
        </p:sp>
        <p:pic>
          <p:nvPicPr>
            <p:cNvPr id="16413" name="Picture 27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5867400" y="5078407"/>
              <a:ext cx="381000" cy="255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14" name="Picture 28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6400800" y="5063596"/>
              <a:ext cx="533400" cy="270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" name="Freccia a destra 91"/>
          <p:cNvSpPr/>
          <p:nvPr/>
        </p:nvSpPr>
        <p:spPr bwMode="auto">
          <a:xfrm>
            <a:off x="4953000" y="5334000"/>
            <a:ext cx="304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graphicFrame>
        <p:nvGraphicFramePr>
          <p:cNvPr id="98" name="Segnaposto contenuto 17"/>
          <p:cNvGraphicFramePr>
            <a:graphicFrameLocks/>
          </p:cNvGraphicFramePr>
          <p:nvPr/>
        </p:nvGraphicFramePr>
        <p:xfrm>
          <a:off x="457200" y="5943600"/>
          <a:ext cx="77724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sp>
        <p:nvSpPr>
          <p:cNvPr id="99" name="CasellaDiTesto 98"/>
          <p:cNvSpPr txBox="1"/>
          <p:nvPr/>
        </p:nvSpPr>
        <p:spPr>
          <a:xfrm>
            <a:off x="609600" y="4435475"/>
            <a:ext cx="2209800" cy="41116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endParaRPr lang="it-IT" sz="1400" dirty="0">
              <a:latin typeface="+mn-lt"/>
            </a:endParaRPr>
          </a:p>
        </p:txBody>
      </p:sp>
      <p:cxnSp>
        <p:nvCxnSpPr>
          <p:cNvPr id="108" name="Connettore 2 107"/>
          <p:cNvCxnSpPr/>
          <p:nvPr/>
        </p:nvCxnSpPr>
        <p:spPr>
          <a:xfrm rot="5400000" flipH="1" flipV="1">
            <a:off x="1135063" y="5476875"/>
            <a:ext cx="1235075" cy="317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/>
          <p:cNvSpPr txBox="1"/>
          <p:nvPr/>
        </p:nvSpPr>
        <p:spPr>
          <a:xfrm>
            <a:off x="5715000" y="2209800"/>
            <a:ext cx="26670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400" dirty="0" smtClean="0">
                <a:ea typeface="Verdana" pitchFamily="34" charset="0"/>
                <a:cs typeface="Verdana" pitchFamily="34" charset="0"/>
              </a:rPr>
              <a:t>(</a:t>
            </a:r>
            <a:r>
              <a:rPr lang="it-IT" sz="1400" dirty="0" err="1" smtClean="0">
                <a:ea typeface="Verdana" pitchFamily="34" charset="0"/>
                <a:cs typeface="Verdana" pitchFamily="34" charset="0"/>
              </a:rPr>
              <a:t>inertia</a:t>
            </a:r>
            <a:r>
              <a:rPr lang="it-IT" sz="1400" dirty="0" smtClean="0">
                <a:ea typeface="Verdana" pitchFamily="34" charset="0"/>
                <a:cs typeface="Verdana" pitchFamily="34" charset="0"/>
              </a:rPr>
              <a:t> and drag </a:t>
            </a:r>
            <a:r>
              <a:rPr lang="it-IT" sz="1400" dirty="0" err="1" smtClean="0">
                <a:ea typeface="Verdana" pitchFamily="34" charset="0"/>
                <a:cs typeface="Verdana" pitchFamily="34" charset="0"/>
              </a:rPr>
              <a:t>only</a:t>
            </a:r>
            <a:r>
              <a:rPr lang="it-IT" sz="1400" dirty="0" smtClean="0">
                <a:ea typeface="Verdana" pitchFamily="34" charset="0"/>
                <a:cs typeface="Verdana" pitchFamily="34" charset="0"/>
              </a:rPr>
              <a:t>!!)</a:t>
            </a:r>
            <a:endParaRPr lang="it-IT" sz="14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39" name="Parentesi graffa chiusa 38"/>
          <p:cNvSpPr/>
          <p:nvPr/>
        </p:nvSpPr>
        <p:spPr>
          <a:xfrm rot="10800000">
            <a:off x="1905000" y="4953000"/>
            <a:ext cx="228600" cy="914400"/>
          </a:xfrm>
          <a:prstGeom prst="rightBrace">
            <a:avLst>
              <a:gd name="adj1" fmla="val 8333"/>
              <a:gd name="adj2" fmla="val 49138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2" name="CasellaDiTesto 41"/>
          <p:cNvSpPr txBox="1"/>
          <p:nvPr/>
        </p:nvSpPr>
        <p:spPr>
          <a:xfrm>
            <a:off x="6705600" y="5115580"/>
            <a:ext cx="1905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400" dirty="0" smtClean="0">
                <a:ea typeface="Verdana" pitchFamily="34" charset="0"/>
                <a:cs typeface="Verdana" pitchFamily="34" charset="0"/>
              </a:rPr>
              <a:t>(via </a:t>
            </a:r>
            <a:r>
              <a:rPr lang="it-IT" sz="1400" dirty="0" err="1" smtClean="0">
                <a:ea typeface="Verdana" pitchFamily="34" charset="0"/>
                <a:cs typeface="Verdana" pitchFamily="34" charset="0"/>
              </a:rPr>
              <a:t>numerical</a:t>
            </a:r>
            <a:r>
              <a:rPr lang="it-IT" sz="1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it-IT" sz="1400" dirty="0" err="1" smtClean="0">
                <a:ea typeface="Verdana" pitchFamily="34" charset="0"/>
                <a:cs typeface="Verdana" pitchFamily="34" charset="0"/>
              </a:rPr>
              <a:t>integration</a:t>
            </a:r>
            <a:r>
              <a:rPr lang="it-IT" sz="1400" dirty="0" smtClean="0">
                <a:ea typeface="Verdana" pitchFamily="34" charset="0"/>
                <a:cs typeface="Verdana" pitchFamily="34" charset="0"/>
              </a:rPr>
              <a:t>)</a:t>
            </a:r>
            <a:endParaRPr lang="it-IT" sz="14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35" name="Line 4"/>
          <p:cNvSpPr>
            <a:spLocks noChangeShapeType="1"/>
          </p:cNvSpPr>
          <p:nvPr/>
        </p:nvSpPr>
        <p:spPr bwMode="auto">
          <a:xfrm>
            <a:off x="468313" y="1214422"/>
            <a:ext cx="8388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it-IT" dirty="0"/>
          </a:p>
        </p:txBody>
      </p:sp>
      <p:pic>
        <p:nvPicPr>
          <p:cNvPr id="41" name="Picture 7" descr="loggy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8101013" y="136508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936625" y="272457"/>
            <a:ext cx="7451725" cy="584775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rgbClr val="800000"/>
                </a:solidFill>
                <a:latin typeface="Monotype Corsiva" pitchFamily="66" charset="0"/>
              </a:rPr>
              <a:t>Methodology  – Fiber Dynamics</a:t>
            </a:r>
          </a:p>
        </p:txBody>
      </p:sp>
      <p:pic>
        <p:nvPicPr>
          <p:cNvPr id="45" name="Immagine 44" descr="logo.footer.en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251520" y="44624"/>
            <a:ext cx="1011938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egnaposto contenuto 2"/>
          <p:cNvSpPr txBox="1">
            <a:spLocks/>
          </p:cNvSpPr>
          <p:nvPr/>
        </p:nvSpPr>
        <p:spPr bwMode="auto">
          <a:xfrm>
            <a:off x="0" y="3452827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30250" lvl="1" indent="-273050" algn="l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r>
              <a:rPr lang="it-IT" sz="1600" dirty="0" err="1" smtClean="0">
                <a:ea typeface="Verdana" pitchFamily="34" charset="0"/>
                <a:cs typeface="Verdana" pitchFamily="34" charset="0"/>
              </a:rPr>
              <a:t>Stokes</a:t>
            </a:r>
            <a:r>
              <a:rPr lang="it-IT" sz="16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it-IT" sz="1600" dirty="0" err="1" smtClean="0">
                <a:ea typeface="Verdana" pitchFamily="34" charset="0"/>
                <a:cs typeface="Verdana" pitchFamily="34" charset="0"/>
              </a:rPr>
              <a:t>number</a:t>
            </a:r>
            <a:r>
              <a:rPr lang="it-IT" sz="1600" dirty="0" smtClean="0">
                <a:ea typeface="Verdana" pitchFamily="34" charset="0"/>
                <a:cs typeface="Verdana" pitchFamily="34" charset="0"/>
              </a:rPr>
              <a:t>:		        (</a:t>
            </a:r>
            <a:r>
              <a:rPr lang="it-IT" sz="1600" dirty="0" err="1" smtClean="0">
                <a:ea typeface="Verdana" pitchFamily="34" charset="0"/>
                <a:cs typeface="Verdana" pitchFamily="34" charset="0"/>
              </a:rPr>
              <a:t>chosen</a:t>
            </a:r>
            <a:r>
              <a:rPr lang="it-IT" sz="16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it-IT" sz="1600" dirty="0" err="1" smtClean="0">
                <a:ea typeface="Verdana" pitchFamily="34" charset="0"/>
                <a:cs typeface="Verdana" pitchFamily="34" charset="0"/>
              </a:rPr>
              <a:t>values</a:t>
            </a:r>
            <a:r>
              <a:rPr lang="it-IT" sz="1600" dirty="0" smtClean="0">
                <a:ea typeface="Verdana" pitchFamily="34" charset="0"/>
                <a:cs typeface="Verdana" pitchFamily="34" charset="0"/>
              </a:rPr>
              <a:t>: </a:t>
            </a:r>
            <a:r>
              <a:rPr lang="it-IT" sz="1800" i="1" u="sng" dirty="0" smtClean="0">
                <a:latin typeface="Symbol" pitchFamily="18" charset="2"/>
                <a:ea typeface="Verdana" pitchFamily="34" charset="0"/>
                <a:cs typeface="Verdana" pitchFamily="34" charset="0"/>
              </a:rPr>
              <a:t>t</a:t>
            </a:r>
            <a:r>
              <a:rPr lang="it-IT" sz="1600" i="1" u="sng" baseline="30000" dirty="0" smtClean="0">
                <a:ea typeface="Verdana" pitchFamily="34" charset="0"/>
                <a:cs typeface="Verdana" pitchFamily="34" charset="0"/>
              </a:rPr>
              <a:t>+</a:t>
            </a:r>
            <a:r>
              <a:rPr lang="it-IT" sz="1600" u="sng" dirty="0" smtClean="0">
                <a:ea typeface="Verdana" pitchFamily="34" charset="0"/>
                <a:cs typeface="Verdana" pitchFamily="34" charset="0"/>
              </a:rPr>
              <a:t>=1, 5, 30, 100</a:t>
            </a:r>
            <a:r>
              <a:rPr lang="it-IT" sz="1600" dirty="0" smtClean="0">
                <a:ea typeface="Verdana" pitchFamily="34" charset="0"/>
                <a:cs typeface="Verdana" pitchFamily="34" charset="0"/>
              </a:rPr>
              <a:t>)                                         </a:t>
            </a:r>
            <a:endParaRPr lang="it-IT" sz="1600" dirty="0">
              <a:ea typeface="Verdana" pitchFamily="34" charset="0"/>
              <a:cs typeface="Verdana" pitchFamily="34" charset="0"/>
            </a:endParaRPr>
          </a:p>
          <a:p>
            <a:pPr marL="273050" indent="-273050" algn="l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endParaRPr lang="it-IT" sz="2400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050" name="Object 8"/>
          <p:cNvGraphicFramePr>
            <a:graphicFrameLocks noChangeAspect="1"/>
          </p:cNvGraphicFramePr>
          <p:nvPr/>
        </p:nvGraphicFramePr>
        <p:xfrm>
          <a:off x="2831852" y="3325813"/>
          <a:ext cx="1308100" cy="695325"/>
        </p:xfrm>
        <a:graphic>
          <a:graphicData uri="http://schemas.openxmlformats.org/presentationml/2006/ole">
            <p:oleObj spid="_x0000_s63490" name="Equazione" r:id="rId4" imgW="812520" imgH="431640" progId="Equation.3">
              <p:embed/>
            </p:oleObj>
          </a:graphicData>
        </a:graphic>
      </p:graphicFrame>
      <p:sp>
        <p:nvSpPr>
          <p:cNvPr id="59" name="Segnaposto contenuto 2"/>
          <p:cNvSpPr txBox="1">
            <a:spLocks/>
          </p:cNvSpPr>
          <p:nvPr/>
        </p:nvSpPr>
        <p:spPr bwMode="auto">
          <a:xfrm>
            <a:off x="0" y="581504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30250" lvl="1" indent="-273050" algn="l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r>
              <a:rPr lang="it-IT" sz="1600" dirty="0" err="1" smtClean="0">
                <a:ea typeface="Verdana" pitchFamily="34" charset="0"/>
                <a:cs typeface="Verdana" pitchFamily="34" charset="0"/>
              </a:rPr>
              <a:t>Specific</a:t>
            </a:r>
            <a:r>
              <a:rPr lang="it-IT" sz="1600" dirty="0" smtClean="0">
                <a:ea typeface="Verdana" pitchFamily="34" charset="0"/>
                <a:cs typeface="Verdana" pitchFamily="34" charset="0"/>
              </a:rPr>
              <a:t> density:               </a:t>
            </a:r>
            <a:endParaRPr lang="it-IT" sz="1600" dirty="0">
              <a:ea typeface="Verdana" pitchFamily="34" charset="0"/>
              <a:cs typeface="Verdana" pitchFamily="34" charset="0"/>
            </a:endParaRPr>
          </a:p>
          <a:p>
            <a:pPr marL="273050" indent="-273050" algn="l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endParaRPr lang="it-IT" sz="2400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0" name="Segnaposto contenuto 17"/>
          <p:cNvGraphicFramePr>
            <a:graphicFrameLocks noGrp="1"/>
          </p:cNvGraphicFramePr>
          <p:nvPr>
            <p:ph sz="quarter" idx="1"/>
          </p:nvPr>
        </p:nvGraphicFramePr>
        <p:xfrm>
          <a:off x="0" y="1500174"/>
          <a:ext cx="9144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5" name="Gruppo 64"/>
          <p:cNvGrpSpPr>
            <a:grpSpLocks/>
          </p:cNvGrpSpPr>
          <p:nvPr/>
        </p:nvGrpSpPr>
        <p:grpSpPr bwMode="auto">
          <a:xfrm>
            <a:off x="4502224" y="5595958"/>
            <a:ext cx="3886200" cy="762000"/>
            <a:chOff x="4181500" y="2533656"/>
            <a:chExt cx="3886200" cy="762000"/>
          </a:xfrm>
        </p:grpSpPr>
        <p:graphicFrame>
          <p:nvGraphicFramePr>
            <p:cNvPr id="63" name="Segnaposto contenuto 17"/>
            <p:cNvGraphicFramePr>
              <a:graphicFrameLocks/>
            </p:cNvGraphicFramePr>
            <p:nvPr/>
          </p:nvGraphicFramePr>
          <p:xfrm>
            <a:off x="4181500" y="2533656"/>
            <a:ext cx="3886200" cy="762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0" r:lo="rId11" r:qs="rId12" r:cs="rId13"/>
            </a:graphicData>
          </a:graphic>
        </p:graphicFrame>
        <p:sp>
          <p:nvSpPr>
            <p:cNvPr id="2065" name="CasellaDiTesto 63"/>
            <p:cNvSpPr txBox="1">
              <a:spLocks noChangeArrowheads="1"/>
            </p:cNvSpPr>
            <p:nvPr/>
          </p:nvSpPr>
          <p:spPr bwMode="auto">
            <a:xfrm>
              <a:off x="6853254" y="2700674"/>
              <a:ext cx="30480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1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</p:grpSp>
      <p:pic>
        <p:nvPicPr>
          <p:cNvPr id="2060" name="Picture 1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7200" y="4081477"/>
            <a:ext cx="41719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" name="Gruppo 35"/>
          <p:cNvGrpSpPr/>
          <p:nvPr/>
        </p:nvGrpSpPr>
        <p:grpSpPr>
          <a:xfrm>
            <a:off x="5072066" y="3881446"/>
            <a:ext cx="3786214" cy="1520825"/>
            <a:chOff x="4714876" y="2571744"/>
            <a:chExt cx="3505200" cy="1520825"/>
          </a:xfrm>
        </p:grpSpPr>
        <p:sp>
          <p:nvSpPr>
            <p:cNvPr id="18" name="Segnaposto contenuto 2"/>
            <p:cNvSpPr txBox="1">
              <a:spLocks/>
            </p:cNvSpPr>
            <p:nvPr/>
          </p:nvSpPr>
          <p:spPr bwMode="auto">
            <a:xfrm>
              <a:off x="4714876" y="2571744"/>
              <a:ext cx="3505200" cy="1520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273050" indent="-273050" algn="l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"/>
                <a:defRPr/>
              </a:pPr>
              <a:r>
                <a:rPr lang="el-GR" sz="2000" i="1" dirty="0" smtClean="0">
                  <a:latin typeface="Times New Roman" pitchFamily="18" charset="0"/>
                  <a:cs typeface="Times New Roman" pitchFamily="18" charset="0"/>
                </a:rPr>
                <a:t>τ</a:t>
              </a:r>
              <a:r>
                <a:rPr lang="it-IT" sz="2000" i="1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it-IT" sz="1400" i="1" dirty="0" smtClean="0">
                  <a:latin typeface="+mn-lt"/>
                  <a:cs typeface="+mn-cs"/>
                </a:rPr>
                <a:t>&gt;&gt; </a:t>
              </a:r>
              <a:r>
                <a:rPr lang="it-IT" sz="1400" dirty="0">
                  <a:latin typeface="+mn-lt"/>
                  <a:cs typeface="+mn-cs"/>
                </a:rPr>
                <a:t>1: </a:t>
              </a:r>
              <a:r>
                <a:rPr lang="it-IT" sz="1200" dirty="0" err="1" smtClean="0">
                  <a:ea typeface="Verdana" pitchFamily="34" charset="0"/>
                  <a:cs typeface="Verdana" pitchFamily="34" charset="0"/>
                </a:rPr>
                <a:t>large</a:t>
              </a:r>
              <a:r>
                <a:rPr lang="it-IT" sz="1200" dirty="0" smtClean="0">
                  <a:ea typeface="Verdana" pitchFamily="34" charset="0"/>
                  <a:cs typeface="Verdana" pitchFamily="34" charset="0"/>
                </a:rPr>
                <a:t> </a:t>
              </a:r>
              <a:r>
                <a:rPr lang="it-IT" sz="1200" dirty="0" err="1" smtClean="0">
                  <a:ea typeface="Verdana" pitchFamily="34" charset="0"/>
                  <a:cs typeface="Verdana" pitchFamily="34" charset="0"/>
                </a:rPr>
                <a:t>inertia</a:t>
              </a:r>
              <a:r>
                <a:rPr lang="it-IT" sz="1200" dirty="0" smtClean="0">
                  <a:ea typeface="Verdana" pitchFamily="34" charset="0"/>
                  <a:cs typeface="Verdana" pitchFamily="34" charset="0"/>
                </a:rPr>
                <a:t> (“</a:t>
              </a:r>
              <a:r>
                <a:rPr lang="it-IT" sz="1200" dirty="0" err="1" smtClean="0">
                  <a:ea typeface="Verdana" pitchFamily="34" charset="0"/>
                  <a:cs typeface="Verdana" pitchFamily="34" charset="0"/>
                </a:rPr>
                <a:t>stones</a:t>
              </a:r>
              <a:r>
                <a:rPr lang="it-IT" sz="1200" dirty="0" smtClean="0">
                  <a:ea typeface="Verdana" pitchFamily="34" charset="0"/>
                  <a:cs typeface="Verdana" pitchFamily="34" charset="0"/>
                </a:rPr>
                <a:t>”)</a:t>
              </a:r>
              <a:endParaRPr lang="it-IT" sz="1200" dirty="0">
                <a:ea typeface="Verdana" pitchFamily="34" charset="0"/>
                <a:cs typeface="Verdana" pitchFamily="34" charset="0"/>
              </a:endParaRPr>
            </a:p>
            <a:p>
              <a:pPr marL="273050" indent="-273050" algn="l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"/>
                <a:defRPr/>
              </a:pPr>
              <a:r>
                <a:rPr lang="el-GR" i="1" dirty="0" smtClean="0">
                  <a:latin typeface="Times New Roman" pitchFamily="18" charset="0"/>
                  <a:cs typeface="Times New Roman" pitchFamily="18" charset="0"/>
                </a:rPr>
                <a:t>τ</a:t>
              </a:r>
              <a:r>
                <a:rPr lang="it-IT" sz="1400" i="1" dirty="0" smtClean="0">
                  <a:latin typeface="+mn-lt"/>
                  <a:cs typeface="+mn-cs"/>
                </a:rPr>
                <a:t>  </a:t>
              </a:r>
              <a:r>
                <a:rPr lang="it-IT" sz="1400" dirty="0" smtClean="0">
                  <a:latin typeface="+mn-lt"/>
                  <a:cs typeface="+mn-cs"/>
                </a:rPr>
                <a:t>&lt;&lt; 1 : </a:t>
              </a:r>
              <a:r>
                <a:rPr lang="it-IT" sz="1200" dirty="0" err="1" smtClean="0">
                  <a:ea typeface="Verdana" pitchFamily="34" charset="0"/>
                  <a:cs typeface="Verdana" pitchFamily="34" charset="0"/>
                </a:rPr>
                <a:t>small</a:t>
              </a:r>
              <a:r>
                <a:rPr lang="it-IT" sz="1200" dirty="0" smtClean="0">
                  <a:ea typeface="Verdana" pitchFamily="34" charset="0"/>
                  <a:cs typeface="Verdana" pitchFamily="34" charset="0"/>
                </a:rPr>
                <a:t> </a:t>
              </a:r>
              <a:r>
                <a:rPr lang="it-IT" sz="1200" dirty="0" err="1" smtClean="0">
                  <a:ea typeface="Verdana" pitchFamily="34" charset="0"/>
                  <a:cs typeface="Verdana" pitchFamily="34" charset="0"/>
                </a:rPr>
                <a:t>inertia</a:t>
              </a:r>
              <a:r>
                <a:rPr lang="it-IT" sz="1200" dirty="0" smtClean="0">
                  <a:ea typeface="Verdana" pitchFamily="34" charset="0"/>
                  <a:cs typeface="Verdana" pitchFamily="34" charset="0"/>
                </a:rPr>
                <a:t> (</a:t>
              </a:r>
              <a:r>
                <a:rPr lang="it-IT" sz="1200" dirty="0" err="1" smtClean="0">
                  <a:ea typeface="Verdana" pitchFamily="34" charset="0"/>
                  <a:cs typeface="Verdana" pitchFamily="34" charset="0"/>
                </a:rPr>
                <a:t>tracers</a:t>
              </a:r>
              <a:r>
                <a:rPr lang="it-IT" sz="1200" dirty="0" smtClean="0">
                  <a:ea typeface="Verdana" pitchFamily="34" charset="0"/>
                  <a:cs typeface="Verdana" pitchFamily="34" charset="0"/>
                </a:rPr>
                <a:t>)</a:t>
              </a:r>
              <a:endParaRPr lang="it-IT" sz="1200" dirty="0">
                <a:ea typeface="Verdana" pitchFamily="34" charset="0"/>
                <a:cs typeface="Verdana" pitchFamily="34" charset="0"/>
              </a:endParaRPr>
            </a:p>
            <a:p>
              <a:pPr marL="273050" indent="-273050" algn="l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"/>
                <a:defRPr/>
              </a:pPr>
              <a:r>
                <a:rPr lang="el-GR" i="1" dirty="0" smtClean="0">
                  <a:latin typeface="Times New Roman" pitchFamily="18" charset="0"/>
                  <a:cs typeface="Times New Roman" pitchFamily="18" charset="0"/>
                </a:rPr>
                <a:t>τ</a:t>
              </a:r>
              <a:r>
                <a:rPr lang="it-IT" sz="1400" i="1" dirty="0" smtClean="0">
                  <a:latin typeface="+mn-lt"/>
                  <a:cs typeface="+mn-cs"/>
                </a:rPr>
                <a:t>  ~ </a:t>
              </a:r>
              <a:r>
                <a:rPr lang="it-IT" sz="1400" dirty="0" smtClean="0">
                  <a:latin typeface="+mn-lt"/>
                  <a:cs typeface="+mn-cs"/>
                </a:rPr>
                <a:t>1   : </a:t>
              </a:r>
              <a:r>
                <a:rPr lang="it-IT" sz="1200" dirty="0" err="1" smtClean="0">
                  <a:ea typeface="Verdana" pitchFamily="34" charset="0"/>
                  <a:cs typeface="Verdana" pitchFamily="34" charset="0"/>
                </a:rPr>
                <a:t>preferential</a:t>
              </a:r>
              <a:r>
                <a:rPr lang="it-IT" sz="1200" dirty="0" smtClean="0">
                  <a:ea typeface="Verdana" pitchFamily="34" charset="0"/>
                  <a:cs typeface="Verdana" pitchFamily="34" charset="0"/>
                </a:rPr>
                <a:t> (</a:t>
              </a:r>
              <a:r>
                <a:rPr lang="it-IT" sz="1200" dirty="0" err="1" smtClean="0">
                  <a:ea typeface="Verdana" pitchFamily="34" charset="0"/>
                  <a:cs typeface="Verdana" pitchFamily="34" charset="0"/>
                </a:rPr>
                <a:t>selective</a:t>
              </a:r>
              <a:r>
                <a:rPr lang="it-IT" sz="1200" dirty="0" smtClean="0">
                  <a:ea typeface="Verdana" pitchFamily="34" charset="0"/>
                  <a:cs typeface="Verdana" pitchFamily="34" charset="0"/>
                </a:rPr>
                <a:t>)</a:t>
              </a:r>
            </a:p>
            <a:p>
              <a:pPr marL="273050" indent="-273050" algn="l">
                <a:spcBef>
                  <a:spcPts val="600"/>
                </a:spcBef>
                <a:buClr>
                  <a:schemeClr val="accent1"/>
                </a:buClr>
                <a:buSzPct val="70000"/>
                <a:defRPr/>
              </a:pPr>
              <a:r>
                <a:rPr lang="it-IT" sz="1200" dirty="0" smtClean="0">
                  <a:ea typeface="Verdana" pitchFamily="34" charset="0"/>
                  <a:cs typeface="Verdana" pitchFamily="34" charset="0"/>
                </a:rPr>
                <a:t>                  </a:t>
              </a:r>
              <a:r>
                <a:rPr lang="it-IT" sz="1200" dirty="0" err="1" smtClean="0">
                  <a:ea typeface="Verdana" pitchFamily="34" charset="0"/>
                  <a:cs typeface="Verdana" pitchFamily="34" charset="0"/>
                </a:rPr>
                <a:t>response</a:t>
              </a:r>
              <a:r>
                <a:rPr lang="it-IT" sz="1200" dirty="0" smtClean="0">
                  <a:ea typeface="Verdana" pitchFamily="34" charset="0"/>
                  <a:cs typeface="Verdana" pitchFamily="34" charset="0"/>
                </a:rPr>
                <a:t> </a:t>
              </a:r>
              <a:r>
                <a:rPr lang="it-IT" sz="1200" dirty="0" err="1" smtClean="0">
                  <a:ea typeface="Verdana" pitchFamily="34" charset="0"/>
                  <a:cs typeface="Verdana" pitchFamily="34" charset="0"/>
                </a:rPr>
                <a:t>to</a:t>
              </a:r>
              <a:r>
                <a:rPr lang="it-IT" sz="1200" dirty="0" smtClean="0">
                  <a:ea typeface="Verdana" pitchFamily="34" charset="0"/>
                  <a:cs typeface="Verdana" pitchFamily="34" charset="0"/>
                </a:rPr>
                <a:t> flow </a:t>
              </a:r>
              <a:r>
                <a:rPr lang="it-IT" sz="1200" dirty="0" err="1" smtClean="0">
                  <a:ea typeface="Verdana" pitchFamily="34" charset="0"/>
                  <a:cs typeface="Verdana" pitchFamily="34" charset="0"/>
                </a:rPr>
                <a:t>structures</a:t>
              </a:r>
              <a:endParaRPr lang="it-IT" sz="1200" dirty="0">
                <a:ea typeface="Verdana" pitchFamily="34" charset="0"/>
                <a:cs typeface="Verdana" pitchFamily="34" charset="0"/>
              </a:endParaRPr>
            </a:p>
            <a:p>
              <a:pPr marL="273050" indent="-273050" algn="l">
                <a:spcBef>
                  <a:spcPts val="600"/>
                </a:spcBef>
                <a:buClr>
                  <a:schemeClr val="accent1"/>
                </a:buClr>
                <a:buSzPct val="70000"/>
                <a:defRPr/>
              </a:pPr>
              <a:endParaRPr lang="it-IT" sz="1600" dirty="0">
                <a:latin typeface="+mn-lt"/>
                <a:cs typeface="+mn-cs"/>
              </a:endParaRPr>
            </a:p>
            <a:p>
              <a:pPr marL="273050" indent="-273050" algn="l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itchFamily="2" charset="2"/>
                <a:buNone/>
                <a:defRPr/>
              </a:pPr>
              <a:endParaRPr lang="it-IT" sz="2400" dirty="0">
                <a:latin typeface="+mn-lt"/>
                <a:cs typeface="+mn-cs"/>
              </a:endParaRPr>
            </a:p>
          </p:txBody>
        </p:sp>
        <p:sp>
          <p:nvSpPr>
            <p:cNvPr id="26" name="CasellaDiTesto 63"/>
            <p:cNvSpPr txBox="1">
              <a:spLocks noChangeArrowheads="1"/>
            </p:cNvSpPr>
            <p:nvPr/>
          </p:nvSpPr>
          <p:spPr bwMode="auto">
            <a:xfrm>
              <a:off x="5105400" y="2590800"/>
              <a:ext cx="30480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100" b="1" dirty="0"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29" name="CasellaDiTesto 63"/>
            <p:cNvSpPr txBox="1">
              <a:spLocks noChangeArrowheads="1"/>
            </p:cNvSpPr>
            <p:nvPr/>
          </p:nvSpPr>
          <p:spPr bwMode="auto">
            <a:xfrm>
              <a:off x="5105400" y="2971800"/>
              <a:ext cx="30480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100" b="1" dirty="0"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30" name="CasellaDiTesto 63"/>
            <p:cNvSpPr txBox="1">
              <a:spLocks noChangeArrowheads="1"/>
            </p:cNvSpPr>
            <p:nvPr/>
          </p:nvSpPr>
          <p:spPr bwMode="auto">
            <a:xfrm>
              <a:off x="5105400" y="3319790"/>
              <a:ext cx="30480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100" b="1" dirty="0"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</p:grpSp>
      <p:graphicFrame>
        <p:nvGraphicFramePr>
          <p:cNvPr id="2052" name="Object 8"/>
          <p:cNvGraphicFramePr>
            <a:graphicFrameLocks noChangeAspect="1"/>
          </p:cNvGraphicFramePr>
          <p:nvPr/>
        </p:nvGraphicFramePr>
        <p:xfrm>
          <a:off x="3581400" y="4700314"/>
          <a:ext cx="228600" cy="327314"/>
        </p:xfrm>
        <a:graphic>
          <a:graphicData uri="http://schemas.openxmlformats.org/presentationml/2006/ole">
            <p:oleObj spid="_x0000_s63492" name="Equazione" r:id="rId16" imgW="177480" imgH="203040" progId="Equation.3">
              <p:embed/>
            </p:oleObj>
          </a:graphicData>
        </a:graphic>
      </p:graphicFrame>
      <p:graphicFrame>
        <p:nvGraphicFramePr>
          <p:cNvPr id="2053" name="Object 8"/>
          <p:cNvGraphicFramePr>
            <a:graphicFrameLocks noChangeAspect="1"/>
          </p:cNvGraphicFramePr>
          <p:nvPr/>
        </p:nvGraphicFramePr>
        <p:xfrm>
          <a:off x="2165350" y="5272102"/>
          <a:ext cx="192088" cy="279400"/>
        </p:xfrm>
        <a:graphic>
          <a:graphicData uri="http://schemas.openxmlformats.org/presentationml/2006/ole">
            <p:oleObj spid="_x0000_s63493" name="Equazione" r:id="rId17" imgW="177480" imgH="203040" progId="Equation.3">
              <p:embed/>
            </p:oleObj>
          </a:graphicData>
        </a:graphic>
      </p:graphicFrame>
      <p:graphicFrame>
        <p:nvGraphicFramePr>
          <p:cNvPr id="2" name="Object 8"/>
          <p:cNvGraphicFramePr>
            <a:graphicFrameLocks noChangeAspect="1"/>
          </p:cNvGraphicFramePr>
          <p:nvPr/>
        </p:nvGraphicFramePr>
        <p:xfrm>
          <a:off x="1560512" y="4764102"/>
          <a:ext cx="192088" cy="279400"/>
        </p:xfrm>
        <a:graphic>
          <a:graphicData uri="http://schemas.openxmlformats.org/presentationml/2006/ole">
            <p:oleObj spid="_x0000_s63494" name="Equazione" r:id="rId18" imgW="177480" imgH="203040" progId="Equation.3">
              <p:embed/>
            </p:oleObj>
          </a:graphicData>
        </a:graphic>
      </p:graphicFrame>
      <p:sp>
        <p:nvSpPr>
          <p:cNvPr id="31" name="Line 4"/>
          <p:cNvSpPr>
            <a:spLocks noChangeShapeType="1"/>
          </p:cNvSpPr>
          <p:nvPr/>
        </p:nvSpPr>
        <p:spPr bwMode="auto">
          <a:xfrm>
            <a:off x="468313" y="1214422"/>
            <a:ext cx="8388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it-IT" dirty="0"/>
          </a:p>
        </p:txBody>
      </p:sp>
      <p:pic>
        <p:nvPicPr>
          <p:cNvPr id="33" name="Picture 7" descr="loggy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101013" y="136508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936625" y="71414"/>
            <a:ext cx="7451725" cy="1569660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rgbClr val="800000"/>
                </a:solidFill>
                <a:latin typeface="Monotype Corsiva" pitchFamily="66" charset="0"/>
              </a:rPr>
              <a:t>Relevant Parameters </a:t>
            </a:r>
          </a:p>
          <a:p>
            <a:r>
              <a:rPr lang="en-US" sz="3200" dirty="0" smtClean="0">
                <a:solidFill>
                  <a:srgbClr val="800000"/>
                </a:solidFill>
                <a:latin typeface="Monotype Corsiva" pitchFamily="66" charset="0"/>
              </a:rPr>
              <a:t>and Summary of the Simulations </a:t>
            </a:r>
          </a:p>
          <a:p>
            <a:endParaRPr lang="en-US" sz="3200" dirty="0" smtClean="0">
              <a:solidFill>
                <a:srgbClr val="800000"/>
              </a:solidFill>
              <a:latin typeface="Monotype Corsiva" pitchFamily="66" charset="0"/>
            </a:endParaRPr>
          </a:p>
        </p:txBody>
      </p:sp>
      <p:sp>
        <p:nvSpPr>
          <p:cNvPr id="44" name="Segnaposto contenuto 2"/>
          <p:cNvSpPr txBox="1">
            <a:spLocks/>
          </p:cNvSpPr>
          <p:nvPr/>
        </p:nvSpPr>
        <p:spPr bwMode="auto">
          <a:xfrm>
            <a:off x="-32" y="2614610"/>
            <a:ext cx="914403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30250" lvl="1" indent="-273050" algn="l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r>
              <a:rPr lang="it-IT" sz="1600" dirty="0" err="1" smtClean="0">
                <a:ea typeface="Verdana" pitchFamily="34" charset="0"/>
                <a:cs typeface="Verdana" pitchFamily="34" charset="0"/>
              </a:rPr>
              <a:t>Aspect</a:t>
            </a:r>
            <a:r>
              <a:rPr lang="it-IT" sz="16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it-IT" sz="1600" dirty="0" err="1" smtClean="0">
                <a:ea typeface="Verdana" pitchFamily="34" charset="0"/>
                <a:cs typeface="Verdana" pitchFamily="34" charset="0"/>
              </a:rPr>
              <a:t>ratio</a:t>
            </a:r>
            <a:r>
              <a:rPr lang="it-IT" sz="1600" dirty="0" smtClean="0">
                <a:ea typeface="Verdana" pitchFamily="34" charset="0"/>
                <a:cs typeface="Verdana" pitchFamily="34" charset="0"/>
              </a:rPr>
              <a:t>:		(</a:t>
            </a:r>
            <a:r>
              <a:rPr lang="it-IT" sz="1600" dirty="0" err="1" smtClean="0">
                <a:ea typeface="Verdana" pitchFamily="34" charset="0"/>
                <a:cs typeface="Verdana" pitchFamily="34" charset="0"/>
              </a:rPr>
              <a:t>chosen</a:t>
            </a:r>
            <a:r>
              <a:rPr lang="it-IT" sz="16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it-IT" sz="1600" dirty="0" err="1" smtClean="0">
                <a:ea typeface="Verdana" pitchFamily="34" charset="0"/>
                <a:cs typeface="Verdana" pitchFamily="34" charset="0"/>
              </a:rPr>
              <a:t>values</a:t>
            </a:r>
            <a:r>
              <a:rPr lang="it-IT" sz="1600" dirty="0" smtClean="0">
                <a:ea typeface="Verdana" pitchFamily="34" charset="0"/>
                <a:cs typeface="Verdana" pitchFamily="34" charset="0"/>
              </a:rPr>
              <a:t>: </a:t>
            </a:r>
            <a:r>
              <a:rPr lang="it-IT" sz="1600" i="1" u="sng" dirty="0" smtClean="0">
                <a:latin typeface="Symbol" pitchFamily="18" charset="2"/>
                <a:ea typeface="Verdana" pitchFamily="34" charset="0"/>
                <a:cs typeface="Verdana" pitchFamily="34" charset="0"/>
              </a:rPr>
              <a:t>l</a:t>
            </a:r>
            <a:r>
              <a:rPr lang="it-IT" sz="1600" u="sng" dirty="0" smtClean="0">
                <a:ea typeface="Verdana" pitchFamily="34" charset="0"/>
                <a:cs typeface="Verdana" pitchFamily="34" charset="0"/>
              </a:rPr>
              <a:t>=1.001, 3, 10, 50</a:t>
            </a:r>
            <a:r>
              <a:rPr lang="it-IT" sz="1600" dirty="0" smtClean="0">
                <a:ea typeface="Verdana" pitchFamily="34" charset="0"/>
                <a:cs typeface="Verdana" pitchFamily="34" charset="0"/>
              </a:rPr>
              <a:t>)               </a:t>
            </a:r>
            <a:endParaRPr lang="it-IT" sz="1600" dirty="0">
              <a:ea typeface="Verdana" pitchFamily="34" charset="0"/>
              <a:cs typeface="Verdana" pitchFamily="34" charset="0"/>
            </a:endParaRPr>
          </a:p>
          <a:p>
            <a:pPr marL="273050" indent="-273050" algn="l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endParaRPr lang="it-IT" sz="2400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3497" name="Object 8"/>
          <p:cNvGraphicFramePr>
            <a:graphicFrameLocks noChangeAspect="1"/>
          </p:cNvGraphicFramePr>
          <p:nvPr/>
        </p:nvGraphicFramePr>
        <p:xfrm>
          <a:off x="2884486" y="2500306"/>
          <a:ext cx="635000" cy="633412"/>
        </p:xfrm>
        <a:graphic>
          <a:graphicData uri="http://schemas.openxmlformats.org/presentationml/2006/ole">
            <p:oleObj spid="_x0000_s63497" name="Equation" r:id="rId20" imgW="393480" imgH="393480" progId="Equation.3">
              <p:embed/>
            </p:oleObj>
          </a:graphicData>
        </a:graphic>
      </p:graphicFrame>
      <p:graphicFrame>
        <p:nvGraphicFramePr>
          <p:cNvPr id="63498" name="Object 9"/>
          <p:cNvGraphicFramePr>
            <a:graphicFrameLocks noChangeAspect="1"/>
          </p:cNvGraphicFramePr>
          <p:nvPr/>
        </p:nvGraphicFramePr>
        <p:xfrm>
          <a:off x="2905125" y="5715000"/>
          <a:ext cx="685800" cy="598488"/>
        </p:xfrm>
        <a:graphic>
          <a:graphicData uri="http://schemas.openxmlformats.org/presentationml/2006/ole">
            <p:oleObj spid="_x0000_s63498" name="Equazione" r:id="rId21" imgW="495000" imgH="431640" progId="Equation.3">
              <p:embed/>
            </p:oleObj>
          </a:graphicData>
        </a:graphic>
      </p:graphicFrame>
      <p:pic>
        <p:nvPicPr>
          <p:cNvPr id="25" name="Immagine 24" descr="logo.footer.en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251520" y="44624"/>
            <a:ext cx="1011938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468313" y="1214422"/>
            <a:ext cx="8388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it-IT" dirty="0"/>
          </a:p>
        </p:txBody>
      </p:sp>
      <p:pic>
        <p:nvPicPr>
          <p:cNvPr id="10" name="Picture 7" descr="logg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136508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936625" y="71414"/>
            <a:ext cx="7451725" cy="1569660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rgbClr val="800000"/>
                </a:solidFill>
                <a:latin typeface="Monotype Corsiva" pitchFamily="66" charset="0"/>
              </a:rPr>
              <a:t>“Cartoon” of</a:t>
            </a:r>
          </a:p>
          <a:p>
            <a:r>
              <a:rPr lang="en-US" sz="3200" dirty="0" smtClean="0">
                <a:solidFill>
                  <a:srgbClr val="800000"/>
                </a:solidFill>
                <a:latin typeface="Monotype Corsiva" pitchFamily="66" charset="0"/>
              </a:rPr>
              <a:t>fiber ’s elongation</a:t>
            </a:r>
          </a:p>
          <a:p>
            <a:endParaRPr lang="en-US" sz="3200" dirty="0" smtClean="0">
              <a:solidFill>
                <a:srgbClr val="800000"/>
              </a:solidFill>
              <a:latin typeface="Monotype Corsiva" pitchFamily="66" charset="0"/>
            </a:endParaRPr>
          </a:p>
        </p:txBody>
      </p:sp>
      <p:sp>
        <p:nvSpPr>
          <p:cNvPr id="12" name="Ovale 11"/>
          <p:cNvSpPr/>
          <p:nvPr/>
        </p:nvSpPr>
        <p:spPr bwMode="auto">
          <a:xfrm>
            <a:off x="605786" y="2000240"/>
            <a:ext cx="180000" cy="180000"/>
          </a:xfrm>
          <a:prstGeom prst="ellipse">
            <a:avLst/>
          </a:prstGeom>
          <a:solidFill>
            <a:srgbClr val="800000"/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Ovale 12"/>
          <p:cNvSpPr/>
          <p:nvPr/>
        </p:nvSpPr>
        <p:spPr bwMode="auto">
          <a:xfrm rot="20026162">
            <a:off x="583447" y="3138931"/>
            <a:ext cx="540000" cy="180000"/>
          </a:xfrm>
          <a:prstGeom prst="ellipse">
            <a:avLst/>
          </a:prstGeom>
          <a:solidFill>
            <a:srgbClr val="800000"/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4" name="Ovale 13"/>
          <p:cNvSpPr/>
          <p:nvPr/>
        </p:nvSpPr>
        <p:spPr bwMode="auto">
          <a:xfrm rot="20012596">
            <a:off x="517313" y="4286215"/>
            <a:ext cx="1800000" cy="180000"/>
          </a:xfrm>
          <a:prstGeom prst="ellipse">
            <a:avLst/>
          </a:prstGeom>
          <a:solidFill>
            <a:srgbClr val="800000"/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Ovale 14"/>
          <p:cNvSpPr/>
          <p:nvPr/>
        </p:nvSpPr>
        <p:spPr bwMode="auto">
          <a:xfrm rot="19946008">
            <a:off x="113182" y="4215402"/>
            <a:ext cx="9000000" cy="180000"/>
          </a:xfrm>
          <a:prstGeom prst="ellipse">
            <a:avLst/>
          </a:prstGeom>
          <a:solidFill>
            <a:srgbClr val="800000"/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Segnaposto contenuto 2"/>
          <p:cNvSpPr txBox="1">
            <a:spLocks/>
          </p:cNvSpPr>
          <p:nvPr/>
        </p:nvSpPr>
        <p:spPr bwMode="auto">
          <a:xfrm>
            <a:off x="-32" y="1928802"/>
            <a:ext cx="914403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30250" lvl="1" indent="-273050" algn="l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it-IT" sz="1600" i="1" dirty="0" smtClean="0">
                <a:latin typeface="Symbol" pitchFamily="18" charset="2"/>
                <a:ea typeface="Verdana" pitchFamily="34" charset="0"/>
                <a:cs typeface="Verdana" pitchFamily="34" charset="0"/>
              </a:rPr>
              <a:t>		l</a:t>
            </a:r>
            <a:r>
              <a:rPr lang="it-IT" sz="1600" dirty="0" smtClean="0">
                <a:ea typeface="Verdana" pitchFamily="34" charset="0"/>
                <a:cs typeface="Verdana" pitchFamily="34" charset="0"/>
              </a:rPr>
              <a:t>=1.001 (</a:t>
            </a:r>
            <a:r>
              <a:rPr lang="it-IT" sz="1600" dirty="0" err="1" smtClean="0">
                <a:ea typeface="Verdana" pitchFamily="34" charset="0"/>
                <a:cs typeface="Verdana" pitchFamily="34" charset="0"/>
              </a:rPr>
              <a:t>spherical</a:t>
            </a:r>
            <a:r>
              <a:rPr lang="it-IT" sz="16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it-IT" sz="1600" dirty="0" err="1" smtClean="0">
                <a:ea typeface="Verdana" pitchFamily="34" charset="0"/>
                <a:cs typeface="Verdana" pitchFamily="34" charset="0"/>
              </a:rPr>
              <a:t>particle</a:t>
            </a:r>
            <a:r>
              <a:rPr lang="it-IT" sz="1600" dirty="0" smtClean="0">
                <a:ea typeface="Verdana" pitchFamily="34" charset="0"/>
                <a:cs typeface="Verdana" pitchFamily="34" charset="0"/>
              </a:rPr>
              <a:t>)               </a:t>
            </a:r>
          </a:p>
          <a:p>
            <a:pPr marL="273050" indent="-273050" algn="l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endParaRPr lang="it-IT" sz="24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Segnaposto contenuto 2"/>
          <p:cNvSpPr txBox="1">
            <a:spLocks/>
          </p:cNvSpPr>
          <p:nvPr/>
        </p:nvSpPr>
        <p:spPr bwMode="auto">
          <a:xfrm>
            <a:off x="-32" y="3043238"/>
            <a:ext cx="914403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30250" lvl="1" indent="-273050" algn="l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it-IT" sz="1600" i="1" dirty="0" smtClean="0">
                <a:latin typeface="Symbol" pitchFamily="18" charset="2"/>
                <a:ea typeface="Verdana" pitchFamily="34" charset="0"/>
                <a:cs typeface="Verdana" pitchFamily="34" charset="0"/>
              </a:rPr>
              <a:t>		             l</a:t>
            </a:r>
            <a:r>
              <a:rPr lang="it-IT" sz="1600" dirty="0" smtClean="0">
                <a:ea typeface="Verdana" pitchFamily="34" charset="0"/>
                <a:cs typeface="Verdana" pitchFamily="34" charset="0"/>
              </a:rPr>
              <a:t>=3                </a:t>
            </a:r>
          </a:p>
          <a:p>
            <a:pPr marL="273050" indent="-273050" algn="l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endParaRPr lang="it-IT" sz="24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Segnaposto contenuto 2"/>
          <p:cNvSpPr txBox="1">
            <a:spLocks/>
          </p:cNvSpPr>
          <p:nvPr/>
        </p:nvSpPr>
        <p:spPr bwMode="auto">
          <a:xfrm>
            <a:off x="0" y="4143380"/>
            <a:ext cx="914403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30250" lvl="1" indent="-273050" algn="l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it-IT" sz="1600" i="1" dirty="0" smtClean="0">
                <a:latin typeface="Symbol" pitchFamily="18" charset="2"/>
                <a:ea typeface="Verdana" pitchFamily="34" charset="0"/>
                <a:cs typeface="Verdana" pitchFamily="34" charset="0"/>
              </a:rPr>
              <a:t>			        l</a:t>
            </a:r>
            <a:r>
              <a:rPr lang="it-IT" sz="1600" dirty="0" smtClean="0">
                <a:ea typeface="Verdana" pitchFamily="34" charset="0"/>
                <a:cs typeface="Verdana" pitchFamily="34" charset="0"/>
              </a:rPr>
              <a:t>=10               </a:t>
            </a:r>
          </a:p>
          <a:p>
            <a:pPr marL="273050" indent="-273050" algn="l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endParaRPr lang="it-IT" sz="24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Segnaposto contenuto 2"/>
          <p:cNvSpPr txBox="1">
            <a:spLocks/>
          </p:cNvSpPr>
          <p:nvPr/>
        </p:nvSpPr>
        <p:spPr bwMode="auto">
          <a:xfrm>
            <a:off x="-32" y="5400692"/>
            <a:ext cx="914403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30250" lvl="1" indent="-273050" algn="l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it-IT" sz="1600" i="1" dirty="0" smtClean="0">
                <a:latin typeface="Symbol" pitchFamily="18" charset="2"/>
                <a:ea typeface="Verdana" pitchFamily="34" charset="0"/>
                <a:cs typeface="Verdana" pitchFamily="34" charset="0"/>
              </a:rPr>
              <a:t>				     l</a:t>
            </a:r>
            <a:r>
              <a:rPr lang="it-IT" sz="1600" dirty="0" smtClean="0">
                <a:ea typeface="Verdana" pitchFamily="34" charset="0"/>
                <a:cs typeface="Verdana" pitchFamily="34" charset="0"/>
              </a:rPr>
              <a:t>=50 (</a:t>
            </a:r>
            <a:r>
              <a:rPr lang="it-IT" sz="1600" dirty="0" err="1" smtClean="0">
                <a:ea typeface="Verdana" pitchFamily="34" charset="0"/>
                <a:cs typeface="Verdana" pitchFamily="34" charset="0"/>
              </a:rPr>
              <a:t>elongated</a:t>
            </a:r>
            <a:r>
              <a:rPr lang="it-IT" sz="1600" dirty="0" smtClean="0">
                <a:ea typeface="Verdana" pitchFamily="34" charset="0"/>
                <a:cs typeface="Verdana" pitchFamily="34" charset="0"/>
              </a:rPr>
              <a:t> “</a:t>
            </a:r>
            <a:r>
              <a:rPr lang="it-IT" sz="1600" dirty="0" err="1" smtClean="0">
                <a:ea typeface="Verdana" pitchFamily="34" charset="0"/>
                <a:cs typeface="Verdana" pitchFamily="34" charset="0"/>
              </a:rPr>
              <a:t>spaghetti-like</a:t>
            </a:r>
            <a:r>
              <a:rPr lang="it-IT" sz="1600" dirty="0" smtClean="0">
                <a:ea typeface="Verdana" pitchFamily="34" charset="0"/>
                <a:cs typeface="Verdana" pitchFamily="34" charset="0"/>
              </a:rPr>
              <a:t>” </a:t>
            </a:r>
            <a:r>
              <a:rPr lang="it-IT" sz="1600" dirty="0" err="1" smtClean="0">
                <a:ea typeface="Verdana" pitchFamily="34" charset="0"/>
                <a:cs typeface="Verdana" pitchFamily="34" charset="0"/>
              </a:rPr>
              <a:t>fiber</a:t>
            </a:r>
            <a:r>
              <a:rPr lang="it-IT" sz="1600" dirty="0" smtClean="0">
                <a:ea typeface="Verdana" pitchFamily="34" charset="0"/>
                <a:cs typeface="Verdana" pitchFamily="34" charset="0"/>
              </a:rPr>
              <a:t>)               </a:t>
            </a:r>
          </a:p>
          <a:p>
            <a:pPr marL="273050" indent="-273050" algn="l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endParaRPr lang="it-IT" sz="2400" dirty="0"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" name="Immagine 19" descr="logo.footer.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4624"/>
            <a:ext cx="1011938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8"/>
</p:tagLst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thinThick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thinThick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45323</TotalTime>
  <Words>803</Words>
  <Application>Microsoft Office PowerPoint</Application>
  <PresentationFormat>Presentazione su schermo (4:3)</PresentationFormat>
  <Paragraphs>179</Paragraphs>
  <Slides>16</Slides>
  <Notes>16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16</vt:i4>
      </vt:variant>
    </vt:vector>
  </HeadingPairs>
  <TitlesOfParts>
    <vt:vector size="19" baseType="lpstr">
      <vt:lpstr>Struttura predefinita</vt:lpstr>
      <vt:lpstr>Equazione</vt:lpstr>
      <vt:lpstr>Equation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Francesco</dc:creator>
  <cp:lastModifiedBy>Utente Windows</cp:lastModifiedBy>
  <cp:revision>1844</cp:revision>
  <dcterms:created xsi:type="dcterms:W3CDTF">1601-01-01T00:00:00Z</dcterms:created>
  <dcterms:modified xsi:type="dcterms:W3CDTF">2012-10-23T22:05:54Z</dcterms:modified>
</cp:coreProperties>
</file>