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92" r:id="rId3"/>
    <p:sldId id="283" r:id="rId4"/>
    <p:sldId id="313" r:id="rId5"/>
    <p:sldId id="293" r:id="rId6"/>
    <p:sldId id="322" r:id="rId7"/>
    <p:sldId id="325" r:id="rId8"/>
    <p:sldId id="344" r:id="rId9"/>
    <p:sldId id="334" r:id="rId10"/>
    <p:sldId id="340" r:id="rId11"/>
    <p:sldId id="341" r:id="rId12"/>
    <p:sldId id="342" r:id="rId13"/>
    <p:sldId id="337" r:id="rId14"/>
    <p:sldId id="320" r:id="rId15"/>
    <p:sldId id="280" r:id="rId16"/>
  </p:sldIdLst>
  <p:sldSz cx="9144000" cy="6858000" type="screen4x3"/>
  <p:notesSz cx="7099300" cy="10234613"/>
  <p:defaultTextStyle>
    <a:defPPr>
      <a:defRPr lang="pt-PT"/>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4"/>
    <a:srgbClr val="005E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7" autoAdjust="0"/>
    <p:restoredTop sz="94660"/>
  </p:normalViewPr>
  <p:slideViewPr>
    <p:cSldViewPr>
      <p:cViewPr varScale="1">
        <p:scale>
          <a:sx n="45" d="100"/>
          <a:sy n="45" d="100"/>
        </p:scale>
        <p:origin x="-118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3076575" cy="511175"/>
          </a:xfrm>
          <a:prstGeom prst="rect">
            <a:avLst/>
          </a:prstGeom>
        </p:spPr>
        <p:txBody>
          <a:bodyPr vert="horz" lIns="91432" tIns="45717" rIns="91432" bIns="45717" rtlCol="0"/>
          <a:lstStyle>
            <a:lvl1pPr algn="l">
              <a:defRPr sz="1200"/>
            </a:lvl1pPr>
          </a:lstStyle>
          <a:p>
            <a:endParaRPr lang="pt-PT"/>
          </a:p>
        </p:txBody>
      </p:sp>
      <p:sp>
        <p:nvSpPr>
          <p:cNvPr id="3" name="Marcador de Posição da Data 2"/>
          <p:cNvSpPr>
            <a:spLocks noGrp="1"/>
          </p:cNvSpPr>
          <p:nvPr>
            <p:ph type="dt" sz="quarter" idx="1"/>
          </p:nvPr>
        </p:nvSpPr>
        <p:spPr>
          <a:xfrm>
            <a:off x="4021139" y="1"/>
            <a:ext cx="3076575" cy="511175"/>
          </a:xfrm>
          <a:prstGeom prst="rect">
            <a:avLst/>
          </a:prstGeom>
        </p:spPr>
        <p:txBody>
          <a:bodyPr vert="horz" lIns="91432" tIns="45717" rIns="91432" bIns="45717" rtlCol="0"/>
          <a:lstStyle>
            <a:lvl1pPr algn="r">
              <a:defRPr sz="1200"/>
            </a:lvl1pPr>
          </a:lstStyle>
          <a:p>
            <a:fld id="{21C3E9E6-4F81-462A-A87A-B748AAC0CF84}" type="datetimeFigureOut">
              <a:rPr lang="pt-PT" smtClean="0"/>
              <a:pPr/>
              <a:t>24-10-2012</a:t>
            </a:fld>
            <a:endParaRPr lang="pt-PT"/>
          </a:p>
        </p:txBody>
      </p:sp>
      <p:sp>
        <p:nvSpPr>
          <p:cNvPr id="4" name="Marcador de Posição do Rodapé 3"/>
          <p:cNvSpPr>
            <a:spLocks noGrp="1"/>
          </p:cNvSpPr>
          <p:nvPr>
            <p:ph type="ftr" sz="quarter" idx="2"/>
          </p:nvPr>
        </p:nvSpPr>
        <p:spPr>
          <a:xfrm>
            <a:off x="0" y="9721851"/>
            <a:ext cx="3076575" cy="511175"/>
          </a:xfrm>
          <a:prstGeom prst="rect">
            <a:avLst/>
          </a:prstGeom>
        </p:spPr>
        <p:txBody>
          <a:bodyPr vert="horz" lIns="91432" tIns="45717" rIns="91432" bIns="45717"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4021139" y="9721851"/>
            <a:ext cx="3076575" cy="511175"/>
          </a:xfrm>
          <a:prstGeom prst="rect">
            <a:avLst/>
          </a:prstGeom>
        </p:spPr>
        <p:txBody>
          <a:bodyPr vert="horz" lIns="91432" tIns="45717" rIns="91432" bIns="45717" rtlCol="0" anchor="b"/>
          <a:lstStyle>
            <a:lvl1pPr algn="r">
              <a:defRPr sz="1200"/>
            </a:lvl1pPr>
          </a:lstStyle>
          <a:p>
            <a:fld id="{344794C3-84C1-439B-81F0-DB5DB24D87E3}" type="slidenum">
              <a:rPr lang="pt-PT" smtClean="0"/>
              <a:pPr/>
              <a:t>‹nº›</a:t>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1"/>
            <a:ext cx="3076363" cy="511731"/>
          </a:xfrm>
          <a:prstGeom prst="rect">
            <a:avLst/>
          </a:prstGeom>
        </p:spPr>
        <p:txBody>
          <a:bodyPr vert="horz" lIns="99040" tIns="49520" rIns="99040" bIns="49520" rtlCol="0"/>
          <a:lstStyle>
            <a:lvl1pPr algn="l" fontAlgn="auto">
              <a:spcBef>
                <a:spcPts val="0"/>
              </a:spcBef>
              <a:spcAft>
                <a:spcPts val="0"/>
              </a:spcAft>
              <a:defRPr sz="1300">
                <a:latin typeface="+mn-lt"/>
              </a:defRPr>
            </a:lvl1pPr>
          </a:lstStyle>
          <a:p>
            <a:pPr>
              <a:defRPr/>
            </a:pPr>
            <a:endParaRPr lang="pt-PT"/>
          </a:p>
        </p:txBody>
      </p:sp>
      <p:sp>
        <p:nvSpPr>
          <p:cNvPr id="3" name="Marcador de Posição da Data 2"/>
          <p:cNvSpPr>
            <a:spLocks noGrp="1"/>
          </p:cNvSpPr>
          <p:nvPr>
            <p:ph type="dt" idx="1"/>
          </p:nvPr>
        </p:nvSpPr>
        <p:spPr>
          <a:xfrm>
            <a:off x="4021295" y="1"/>
            <a:ext cx="3076363" cy="511731"/>
          </a:xfrm>
          <a:prstGeom prst="rect">
            <a:avLst/>
          </a:prstGeom>
        </p:spPr>
        <p:txBody>
          <a:bodyPr vert="horz" lIns="99040" tIns="49520" rIns="99040" bIns="49520" rtlCol="0"/>
          <a:lstStyle>
            <a:lvl1pPr algn="r" fontAlgn="auto">
              <a:spcBef>
                <a:spcPts val="0"/>
              </a:spcBef>
              <a:spcAft>
                <a:spcPts val="0"/>
              </a:spcAft>
              <a:defRPr sz="1300">
                <a:latin typeface="+mn-lt"/>
              </a:defRPr>
            </a:lvl1pPr>
          </a:lstStyle>
          <a:p>
            <a:pPr>
              <a:defRPr/>
            </a:pPr>
            <a:fld id="{D3DE53A4-60E4-4D24-8386-652D0E4E202D}" type="datetimeFigureOut">
              <a:rPr lang="pt-PT"/>
              <a:pPr>
                <a:defRPr/>
              </a:pPr>
              <a:t>24-10-2012</a:t>
            </a:fld>
            <a:endParaRPr lang="pt-PT"/>
          </a:p>
        </p:txBody>
      </p:sp>
      <p:sp>
        <p:nvSpPr>
          <p:cNvPr id="4" name="Marcador de Posição da Imagem do Diapositivo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pPr lvl="0"/>
            <a:endParaRPr lang="pt-PT" noProof="0"/>
          </a:p>
        </p:txBody>
      </p:sp>
      <p:sp>
        <p:nvSpPr>
          <p:cNvPr id="5" name="Marcador de Posição de Notas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fontAlgn="auto">
              <a:spcBef>
                <a:spcPts val="0"/>
              </a:spcBef>
              <a:spcAft>
                <a:spcPts val="0"/>
              </a:spcAft>
              <a:defRPr sz="1300">
                <a:latin typeface="+mn-lt"/>
              </a:defRPr>
            </a:lvl1pPr>
          </a:lstStyle>
          <a:p>
            <a:pPr>
              <a:defRPr/>
            </a:pPr>
            <a:endParaRPr lang="pt-PT"/>
          </a:p>
        </p:txBody>
      </p:sp>
      <p:sp>
        <p:nvSpPr>
          <p:cNvPr id="7" name="Marcador de Posição do Número do Diapositivo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fontAlgn="auto">
              <a:spcBef>
                <a:spcPts val="0"/>
              </a:spcBef>
              <a:spcAft>
                <a:spcPts val="0"/>
              </a:spcAft>
              <a:defRPr sz="1300">
                <a:latin typeface="+mn-lt"/>
              </a:defRPr>
            </a:lvl1pPr>
          </a:lstStyle>
          <a:p>
            <a:pPr>
              <a:defRPr/>
            </a:pPr>
            <a:fld id="{7698B5DF-6EB6-4DD5-B4EF-3B7DE5B16314}" type="slidenum">
              <a:rPr lang="pt-PT"/>
              <a:pPr>
                <a:defRPr/>
              </a:pPr>
              <a:t>‹nº›</a:t>
            </a:fld>
            <a:endParaRPr lang="pt-P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1747"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22532"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C81E2F-D05A-4392-8D0A-BFD30A589150}" type="slidenum">
              <a:rPr lang="pt-PT" smtClean="0"/>
              <a:pPr fontAlgn="base">
                <a:spcBef>
                  <a:spcPct val="0"/>
                </a:spcBef>
                <a:spcAft>
                  <a:spcPct val="0"/>
                </a:spcAft>
                <a:defRPr/>
              </a:pPr>
              <a:t>1</a:t>
            </a:fld>
            <a:endParaRPr lang="pt-P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pt-PT" smtClean="0"/>
              <a:t>Clique para editar o estilo</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r>
              <a:rPr lang="pt-PT"/>
              <a:t>Model of TiO2-ZnO Composite Sensors by Impedance Spectroscopy</a:t>
            </a:r>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r>
              <a:rPr lang="pt-PT"/>
              <a:t>VI International Materials Symposium MATERIAIS 2011 - XV meeting of SPM: Sociedade Portuguesa de Materiais</a:t>
            </a:r>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6D0F34F0-5F6F-4C28-BA84-A148DDC91C9C}" type="slidenum">
              <a:rPr lang="pt-PT"/>
              <a:pPr>
                <a:defRPr/>
              </a:pPr>
              <a:t>‹nº›</a:t>
            </a:fld>
            <a:endParaRPr lang="pt-PT"/>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5"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6" name="Slide Number Placeholder 5"/>
          <p:cNvSpPr>
            <a:spLocks noGrp="1"/>
          </p:cNvSpPr>
          <p:nvPr>
            <p:ph type="sldNum" sz="quarter" idx="12"/>
          </p:nvPr>
        </p:nvSpPr>
        <p:spPr/>
        <p:txBody>
          <a:bodyPr/>
          <a:lstStyle>
            <a:lvl1pPr>
              <a:defRPr/>
            </a:lvl1pPr>
          </a:lstStyle>
          <a:p>
            <a:pPr>
              <a:defRPr/>
            </a:pPr>
            <a:fld id="{3B51E8A6-7D92-40D0-B98A-C9B274058F19}" type="slidenum">
              <a:rPr lang="pt-PT"/>
              <a:pPr>
                <a:defRPr/>
              </a:pPr>
              <a:t>‹nº›</a:t>
            </a:fld>
            <a:endParaRPr lang="pt-PT"/>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pt-PT" smtClean="0"/>
              <a:t>Clique para editar o estilo</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5"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6" name="Slide Number Placeholder 5"/>
          <p:cNvSpPr>
            <a:spLocks noGrp="1"/>
          </p:cNvSpPr>
          <p:nvPr>
            <p:ph type="sldNum" sz="quarter" idx="12"/>
          </p:nvPr>
        </p:nvSpPr>
        <p:spPr/>
        <p:txBody>
          <a:bodyPr/>
          <a:lstStyle>
            <a:lvl1pPr>
              <a:defRPr/>
            </a:lvl1pPr>
          </a:lstStyle>
          <a:p>
            <a:pPr>
              <a:defRPr/>
            </a:pPr>
            <a:fld id="{6D414EEB-6C30-411D-B697-89E3FAAC4637}" type="slidenum">
              <a:rPr lang="pt-PT"/>
              <a:pPr>
                <a:defRPr/>
              </a:pPr>
              <a:t>‹nº›</a:t>
            </a:fld>
            <a:endParaRPr lang="pt-PT"/>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5"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6" name="Slide Number Placeholder 5"/>
          <p:cNvSpPr>
            <a:spLocks noGrp="1"/>
          </p:cNvSpPr>
          <p:nvPr>
            <p:ph type="sldNum" sz="quarter" idx="12"/>
          </p:nvPr>
        </p:nvSpPr>
        <p:spPr/>
        <p:txBody>
          <a:bodyPr/>
          <a:lstStyle>
            <a:lvl1pPr>
              <a:defRPr/>
            </a:lvl1pPr>
          </a:lstStyle>
          <a:p>
            <a:pPr>
              <a:defRPr/>
            </a:pPr>
            <a:fld id="{B902EFC0-4807-49DD-AC15-0A090A64AD62}" type="slidenum">
              <a:rPr lang="pt-PT"/>
              <a:pPr>
                <a:defRPr/>
              </a:pPr>
              <a:t>‹nº›</a:t>
            </a:fld>
            <a:endParaRPr lang="pt-PT"/>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pt-PT" smtClean="0"/>
              <a:t>Clique para editar o estilo</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5"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6" name="Slide Number Placeholder 5"/>
          <p:cNvSpPr>
            <a:spLocks noGrp="1"/>
          </p:cNvSpPr>
          <p:nvPr>
            <p:ph type="sldNum" sz="quarter" idx="12"/>
          </p:nvPr>
        </p:nvSpPr>
        <p:spPr/>
        <p:txBody>
          <a:bodyPr/>
          <a:lstStyle>
            <a:lvl1pPr>
              <a:defRPr/>
            </a:lvl1pPr>
          </a:lstStyle>
          <a:p>
            <a:pPr>
              <a:defRPr/>
            </a:pPr>
            <a:fld id="{9D7265B8-E254-4ED2-AEBE-20C14E526608}" type="slidenum">
              <a:rPr lang="pt-PT"/>
              <a:pPr>
                <a:defRPr/>
              </a:pPr>
              <a:t>‹nº›</a:t>
            </a:fld>
            <a:endParaRPr lang="pt-PT"/>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Date Placeholder 3"/>
          <p:cNvSpPr>
            <a:spLocks noGrp="1"/>
          </p:cNvSpPr>
          <p:nvPr>
            <p:ph type="dt" sz="half" idx="15"/>
          </p:nvPr>
        </p:nvSpPr>
        <p:spPr/>
        <p:txBody>
          <a:bodyPr/>
          <a:lstStyle>
            <a:lvl1pPr>
              <a:defRPr/>
            </a:lvl1pPr>
          </a:lstStyle>
          <a:p>
            <a:pPr>
              <a:defRPr/>
            </a:pPr>
            <a:r>
              <a:rPr lang="pt-PT"/>
              <a:t>Model of TiO2-ZnO Composite Sensors by Impedance Spectroscopy</a:t>
            </a:r>
          </a:p>
        </p:txBody>
      </p:sp>
      <p:sp>
        <p:nvSpPr>
          <p:cNvPr id="6" name="Footer Placeholder 4"/>
          <p:cNvSpPr>
            <a:spLocks noGrp="1"/>
          </p:cNvSpPr>
          <p:nvPr>
            <p:ph type="ftr" sz="quarter" idx="16"/>
          </p:nvPr>
        </p:nvSpPr>
        <p:spPr/>
        <p:txBody>
          <a:bodyPr/>
          <a:lstStyle>
            <a:lvl1pPr>
              <a:defRPr/>
            </a:lvl1pPr>
          </a:lstStyle>
          <a:p>
            <a:pPr>
              <a:defRPr/>
            </a:pPr>
            <a:r>
              <a:rPr lang="pt-PT"/>
              <a:t>VI International Materials Symposium MATERIAIS 2011 - XV meeting of SPM: Sociedade Portuguesa de Materiais</a:t>
            </a:r>
          </a:p>
        </p:txBody>
      </p:sp>
      <p:sp>
        <p:nvSpPr>
          <p:cNvPr id="7" name="Slide Number Placeholder 5"/>
          <p:cNvSpPr>
            <a:spLocks noGrp="1"/>
          </p:cNvSpPr>
          <p:nvPr>
            <p:ph type="sldNum" sz="quarter" idx="17"/>
          </p:nvPr>
        </p:nvSpPr>
        <p:spPr/>
        <p:txBody>
          <a:bodyPr/>
          <a:lstStyle>
            <a:lvl1pPr>
              <a:defRPr/>
            </a:lvl1pPr>
          </a:lstStyle>
          <a:p>
            <a:pPr>
              <a:defRPr/>
            </a:pPr>
            <a:fld id="{9E5D9DE2-189A-49A2-A5BD-73D459258513}" type="slidenum">
              <a:rPr lang="pt-PT"/>
              <a:pPr>
                <a:defRPr/>
              </a:pPr>
              <a:t>‹nº›</a:t>
            </a:fld>
            <a:endParaRPr lang="pt-PT"/>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8"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9" name="Slide Number Placeholder 5"/>
          <p:cNvSpPr>
            <a:spLocks noGrp="1"/>
          </p:cNvSpPr>
          <p:nvPr>
            <p:ph type="sldNum" sz="quarter" idx="12"/>
          </p:nvPr>
        </p:nvSpPr>
        <p:spPr/>
        <p:txBody>
          <a:bodyPr/>
          <a:lstStyle>
            <a:lvl1pPr>
              <a:defRPr/>
            </a:lvl1pPr>
          </a:lstStyle>
          <a:p>
            <a:pPr>
              <a:defRPr/>
            </a:pPr>
            <a:fld id="{3118A5BA-D8EB-4776-9136-E3C001806810}" type="slidenum">
              <a:rPr lang="pt-PT"/>
              <a:pPr>
                <a:defRPr/>
              </a:pPr>
              <a:t>‹nº›</a:t>
            </a:fld>
            <a:endParaRPr lang="pt-PT"/>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4"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5" name="Slide Number Placeholder 5"/>
          <p:cNvSpPr>
            <a:spLocks noGrp="1"/>
          </p:cNvSpPr>
          <p:nvPr>
            <p:ph type="sldNum" sz="quarter" idx="12"/>
          </p:nvPr>
        </p:nvSpPr>
        <p:spPr/>
        <p:txBody>
          <a:bodyPr/>
          <a:lstStyle>
            <a:lvl1pPr>
              <a:defRPr/>
            </a:lvl1pPr>
          </a:lstStyle>
          <a:p>
            <a:pPr>
              <a:defRPr/>
            </a:pPr>
            <a:fld id="{74A688A1-7BAA-4FAD-BCE0-AB71C76569A7}" type="slidenum">
              <a:rPr lang="pt-PT"/>
              <a:pPr>
                <a:defRPr/>
              </a:pPr>
              <a:t>‹nº›</a:t>
            </a:fld>
            <a:endParaRPr lang="pt-PT"/>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3" name="Footer Placeholder 4"/>
          <p:cNvSpPr>
            <a:spLocks noGrp="1"/>
          </p:cNvSpPr>
          <p:nvPr>
            <p:ph type="ftr" sz="quarter" idx="11"/>
          </p:nvPr>
        </p:nvSpPr>
        <p:spPr/>
        <p:txBody>
          <a:bodyPr/>
          <a:lstStyle>
            <a:lvl1pPr>
              <a:defRPr/>
            </a:lvl1pPr>
          </a:lstStyle>
          <a:p>
            <a:pPr>
              <a:defRPr/>
            </a:pPr>
            <a:r>
              <a:rPr lang="pt-PT"/>
              <a:t>VI International Materials Symposium MATERIAIS 2011 - XV meeting of SPM: Sociedade Portuguesa de Materiais</a:t>
            </a:r>
          </a:p>
        </p:txBody>
      </p:sp>
      <p:sp>
        <p:nvSpPr>
          <p:cNvPr id="4" name="Slide Number Placeholder 5"/>
          <p:cNvSpPr>
            <a:spLocks noGrp="1"/>
          </p:cNvSpPr>
          <p:nvPr>
            <p:ph type="sldNum" sz="quarter" idx="12"/>
          </p:nvPr>
        </p:nvSpPr>
        <p:spPr/>
        <p:txBody>
          <a:bodyPr/>
          <a:lstStyle>
            <a:lvl1pPr>
              <a:defRPr/>
            </a:lvl1pPr>
          </a:lstStyle>
          <a:p>
            <a:pPr>
              <a:defRPr/>
            </a:pPr>
            <a:fld id="{62D58894-22EE-402D-B110-128E0BBA5DB9}" type="slidenum">
              <a:rPr lang="pt-PT"/>
              <a:pPr>
                <a:defRPr/>
              </a:pPr>
              <a:t>‹nº›</a:t>
            </a:fld>
            <a:endParaRPr lang="pt-PT"/>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pt-PT" smtClean="0"/>
              <a:t>Clique para editar o estilo</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48" name="Date Placeholder 4"/>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49" name="Slide Number Placeholder 6"/>
          <p:cNvSpPr>
            <a:spLocks noGrp="1"/>
          </p:cNvSpPr>
          <p:nvPr>
            <p:ph type="sldNum" sz="quarter" idx="11"/>
          </p:nvPr>
        </p:nvSpPr>
        <p:spPr/>
        <p:txBody>
          <a:bodyPr/>
          <a:lstStyle>
            <a:lvl1pPr>
              <a:defRPr/>
            </a:lvl1pPr>
          </a:lstStyle>
          <a:p>
            <a:pPr>
              <a:defRPr/>
            </a:pPr>
            <a:fld id="{A7205E98-263F-4C32-A497-813C1C81A98E}" type="slidenum">
              <a:rPr lang="pt-PT"/>
              <a:pPr>
                <a:defRPr/>
              </a:pPr>
              <a:t>‹nº›</a:t>
            </a:fld>
            <a:endParaRPr lang="pt-PT"/>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r>
              <a:rPr lang="pt-PT"/>
              <a:t>VI International Materials Symposium MATERIAIS 2011 - XV meeting of SPM: Sociedade Portuguesa de Materiais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pt-PT" smtClean="0"/>
              <a:t>Clique para editar o estilo</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PT" noProof="0" smtClean="0"/>
              <a:t>Clique no ícone para adicionar uma imagem</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48" name="Date Placeholder 4"/>
          <p:cNvSpPr>
            <a:spLocks noGrp="1"/>
          </p:cNvSpPr>
          <p:nvPr>
            <p:ph type="dt" sz="half" idx="10"/>
          </p:nvPr>
        </p:nvSpPr>
        <p:spPr/>
        <p:txBody>
          <a:bodyPr/>
          <a:lstStyle>
            <a:lvl1pPr>
              <a:defRPr/>
            </a:lvl1pPr>
          </a:lstStyle>
          <a:p>
            <a:pPr>
              <a:defRPr/>
            </a:pPr>
            <a:r>
              <a:rPr lang="pt-PT"/>
              <a:t>Model of TiO2-ZnO Composite Sensors by Impedance Spectroscopy</a:t>
            </a:r>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r>
              <a:rPr lang="pt-PT"/>
              <a:t>VI International Materials Symposium MATERIAIS 2011 - XV meeting of SPM: Sociedade Portuguesa de Materiais</a:t>
            </a:r>
          </a:p>
        </p:txBody>
      </p:sp>
      <p:sp>
        <p:nvSpPr>
          <p:cNvPr id="50" name="Slide Number Placeholder 6"/>
          <p:cNvSpPr>
            <a:spLocks noGrp="1"/>
          </p:cNvSpPr>
          <p:nvPr>
            <p:ph type="sldNum" sz="quarter" idx="12"/>
          </p:nvPr>
        </p:nvSpPr>
        <p:spPr/>
        <p:txBody>
          <a:bodyPr/>
          <a:lstStyle>
            <a:lvl1pPr>
              <a:defRPr/>
            </a:lvl1pPr>
          </a:lstStyle>
          <a:p>
            <a:pPr>
              <a:defRPr/>
            </a:pPr>
            <a:fld id="{E37A8609-559C-457A-A5B6-AC581382D74B}" type="slidenum">
              <a:rPr lang="pt-PT"/>
              <a:pPr>
                <a:defRPr/>
              </a:pPr>
              <a:t>‹nº›</a:t>
            </a:fld>
            <a:endParaRPr lang="pt-PT"/>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6146" name="Group 41"/>
          <p:cNvGrpSpPr>
            <a:grpSpLocks/>
          </p:cNvGrpSpPr>
          <p:nvPr/>
        </p:nvGrpSpPr>
        <p:grpSpPr bwMode="auto">
          <a:xfrm>
            <a:off x="-304800" y="0"/>
            <a:ext cx="9932988" cy="6858000"/>
            <a:chOff x="-382404" y="0"/>
            <a:chExt cx="9932332" cy="6858000"/>
          </a:xfrm>
        </p:grpSpPr>
        <p:grpSp>
          <p:nvGrpSpPr>
            <p:cNvPr id="6155" name="Group 44"/>
            <p:cNvGrpSpPr>
              <a:grpSpLocks/>
            </p:cNvGrpSpPr>
            <p:nvPr/>
          </p:nvGrpSpPr>
          <p:grpSpPr bwMode="auto">
            <a:xfrm>
              <a:off x="0" y="0"/>
              <a:ext cx="9144000" cy="6858000"/>
              <a:chOff x="0" y="0"/>
              <a:chExt cx="9144000" cy="6858000"/>
            </a:xfrm>
          </p:grpSpPr>
          <p:grpSp>
            <p:nvGrpSpPr>
              <p:cNvPr id="617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17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18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t-PT" smtClean="0"/>
              <a:t>Clique para editar o estilo</a:t>
            </a:r>
            <a:endParaRPr lang="en-US" smtClean="0"/>
          </a:p>
        </p:txBody>
      </p:sp>
      <p:sp>
        <p:nvSpPr>
          <p:cNvPr id="615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defRPr>
            </a:lvl1pPr>
          </a:lstStyle>
          <a:p>
            <a:pPr>
              <a:defRPr/>
            </a:pPr>
            <a:r>
              <a:rPr lang="pt-PT"/>
              <a:t>Model of TiO2-ZnO Composite Sensors by Impedance Spectroscopy</a:t>
            </a: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defRPr>
            </a:lvl1pPr>
          </a:lstStyle>
          <a:p>
            <a:pPr>
              <a:defRPr/>
            </a:pPr>
            <a:r>
              <a:rPr lang="pt-PT"/>
              <a:t>VI International Materials Symposium MATERIAIS 2011 - XV meeting of SPM: Sociedade Portuguesa de Materiais</a:t>
            </a: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defRPr>
            </a:lvl1pPr>
          </a:lstStyle>
          <a:p>
            <a:pPr>
              <a:defRPr/>
            </a:pPr>
            <a:fld id="{DD7A0050-C39F-44D0-967A-40B8E7475B08}" type="slidenum">
              <a:rPr lang="pt-PT"/>
              <a:pPr>
                <a:defRPr/>
              </a:pPr>
              <a:t>‹nº›</a:t>
            </a:fld>
            <a:endParaRPr lang="pt-PT"/>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spd="slow"/>
  <p:hf hdr="0" ft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bem.fi/book/26/26avi/2601avi.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bem.fi/book/26/26avi/2603avi.htm" TargetMode="Externa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hyperlink" Target="http://www.bem.fi/book/26/26avi/2603opp.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ctrTitle"/>
          </p:nvPr>
        </p:nvSpPr>
        <p:spPr>
          <a:xfrm>
            <a:off x="4716016" y="1196752"/>
            <a:ext cx="3384375" cy="3501752"/>
          </a:xfrm>
        </p:spPr>
        <p:txBody>
          <a:bodyPr>
            <a:normAutofit/>
          </a:bodyPr>
          <a:lstStyle/>
          <a:p>
            <a:pPr lvl="0" algn="ctr" eaLnBrk="1" fontAlgn="auto" hangingPunct="1">
              <a:spcAft>
                <a:spcPts val="0"/>
              </a:spcAft>
              <a:defRPr/>
            </a:pPr>
            <a:r>
              <a:rPr lang="en-US" sz="2400" b="1" dirty="0" smtClean="0"/>
              <a:t>Characterization of fibers flow using EIT: results from Coimbra pilot rig</a:t>
            </a:r>
            <a:endParaRPr lang="pt-PT" sz="2400" b="1" dirty="0">
              <a:solidFill>
                <a:schemeClr val="tx1"/>
              </a:solidFill>
            </a:endParaRPr>
          </a:p>
        </p:txBody>
      </p:sp>
      <p:pic>
        <p:nvPicPr>
          <p:cNvPr id="18435" name="Imagem 3"/>
          <p:cNvPicPr>
            <a:picLocks noChangeAspect="1"/>
          </p:cNvPicPr>
          <p:nvPr/>
        </p:nvPicPr>
        <p:blipFill>
          <a:blip r:embed="rId3" cstate="print"/>
          <a:srcRect r="61157"/>
          <a:stretch>
            <a:fillRect/>
          </a:stretch>
        </p:blipFill>
        <p:spPr bwMode="auto">
          <a:xfrm>
            <a:off x="1619672" y="4725144"/>
            <a:ext cx="1225550" cy="504825"/>
          </a:xfrm>
          <a:prstGeom prst="rect">
            <a:avLst/>
          </a:prstGeom>
          <a:noFill/>
          <a:ln w="9525">
            <a:noFill/>
            <a:miter lim="800000"/>
            <a:headEnd/>
            <a:tailEnd/>
          </a:ln>
        </p:spPr>
      </p:pic>
      <p:sp>
        <p:nvSpPr>
          <p:cNvPr id="6" name="CaixaDeTexto 5"/>
          <p:cNvSpPr txBox="1"/>
          <p:nvPr/>
        </p:nvSpPr>
        <p:spPr>
          <a:xfrm>
            <a:off x="611560" y="5662017"/>
            <a:ext cx="3384376" cy="1015663"/>
          </a:xfrm>
          <a:prstGeom prst="rect">
            <a:avLst/>
          </a:prstGeom>
          <a:noFill/>
        </p:spPr>
        <p:txBody>
          <a:bodyPr wrap="square">
            <a:spAutoFit/>
          </a:bodyPr>
          <a:lstStyle/>
          <a:p>
            <a:pPr algn="ctr">
              <a:defRPr/>
            </a:pPr>
            <a:r>
              <a:rPr lang="pt-PT" sz="2000" b="1" dirty="0" smtClean="0">
                <a:solidFill>
                  <a:schemeClr val="bg1"/>
                </a:solidFill>
                <a:effectLst>
                  <a:outerShdw blurRad="38100" dist="38100" dir="2700000" algn="tl">
                    <a:srgbClr val="000000"/>
                  </a:outerShdw>
                </a:effectLst>
              </a:rPr>
              <a:t>DEEC/FCT</a:t>
            </a:r>
          </a:p>
          <a:p>
            <a:pPr algn="ctr">
              <a:defRPr/>
            </a:pPr>
            <a:r>
              <a:rPr lang="pt-PT" sz="2000" b="1" dirty="0" err="1" smtClean="0">
                <a:solidFill>
                  <a:schemeClr val="bg1"/>
                </a:solidFill>
                <a:effectLst>
                  <a:outerShdw blurRad="38100" dist="38100" dir="2700000" algn="tl">
                    <a:srgbClr val="000000"/>
                  </a:outerShdw>
                </a:effectLst>
              </a:rPr>
              <a:t>University</a:t>
            </a:r>
            <a:r>
              <a:rPr lang="pt-PT" sz="2000" b="1" dirty="0" smtClean="0">
                <a:solidFill>
                  <a:schemeClr val="bg1"/>
                </a:solidFill>
                <a:effectLst>
                  <a:outerShdw blurRad="38100" dist="38100" dir="2700000" algn="tl">
                    <a:srgbClr val="000000"/>
                  </a:outerShdw>
                </a:effectLst>
              </a:rPr>
              <a:t> </a:t>
            </a:r>
            <a:r>
              <a:rPr lang="pt-PT" sz="2000" b="1" dirty="0" err="1" smtClean="0">
                <a:solidFill>
                  <a:schemeClr val="bg1"/>
                </a:solidFill>
                <a:effectLst>
                  <a:outerShdw blurRad="38100" dist="38100" dir="2700000" algn="tl">
                    <a:srgbClr val="000000"/>
                  </a:outerShdw>
                </a:effectLst>
              </a:rPr>
              <a:t>of</a:t>
            </a:r>
            <a:r>
              <a:rPr lang="pt-PT" sz="2000" b="1" dirty="0" smtClean="0">
                <a:solidFill>
                  <a:schemeClr val="bg1"/>
                </a:solidFill>
                <a:effectLst>
                  <a:outerShdw blurRad="38100" dist="38100" dir="2700000" algn="tl">
                    <a:srgbClr val="000000"/>
                  </a:outerShdw>
                </a:effectLst>
              </a:rPr>
              <a:t> Coimbra</a:t>
            </a:r>
          </a:p>
          <a:p>
            <a:pPr algn="ctr">
              <a:defRPr/>
            </a:pPr>
            <a:r>
              <a:rPr lang="pt-PT" sz="2000" b="1" dirty="0" smtClean="0">
                <a:solidFill>
                  <a:schemeClr val="bg1"/>
                </a:solidFill>
                <a:effectLst>
                  <a:outerShdw blurRad="38100" dist="38100" dir="2700000" algn="tl">
                    <a:srgbClr val="000000"/>
                  </a:outerShdw>
                </a:effectLst>
              </a:rPr>
              <a:t>Portugal </a:t>
            </a:r>
            <a:endParaRPr lang="pt-PT" sz="2000" b="1" dirty="0">
              <a:solidFill>
                <a:schemeClr val="bg1"/>
              </a:solidFill>
              <a:effectLst>
                <a:outerShdw blurRad="38100" dist="38100" dir="2700000" algn="tl">
                  <a:srgbClr val="000000"/>
                </a:outerShdw>
              </a:effectLst>
            </a:endParaRPr>
          </a:p>
        </p:txBody>
      </p:sp>
      <p:sp>
        <p:nvSpPr>
          <p:cNvPr id="18439" name="CaixaDeTexto 8"/>
          <p:cNvSpPr txBox="1">
            <a:spLocks noChangeArrowheads="1"/>
          </p:cNvSpPr>
          <p:nvPr/>
        </p:nvSpPr>
        <p:spPr bwMode="auto">
          <a:xfrm>
            <a:off x="4499992" y="908720"/>
            <a:ext cx="3671887" cy="400110"/>
          </a:xfrm>
          <a:prstGeom prst="rect">
            <a:avLst/>
          </a:prstGeom>
          <a:noFill/>
          <a:ln w="9525">
            <a:noFill/>
            <a:miter lim="800000"/>
            <a:headEnd/>
            <a:tailEnd/>
          </a:ln>
        </p:spPr>
        <p:txBody>
          <a:bodyPr>
            <a:spAutoFit/>
          </a:bodyPr>
          <a:lstStyle/>
          <a:p>
            <a:pPr algn="ctr"/>
            <a:r>
              <a:rPr lang="en-US" sz="2000" b="1" dirty="0" smtClean="0">
                <a:solidFill>
                  <a:schemeClr val="bg1"/>
                </a:solidFill>
              </a:rPr>
              <a:t>Pedro </a:t>
            </a:r>
            <a:r>
              <a:rPr lang="pt-PT" sz="2000" b="1" dirty="0" smtClean="0">
                <a:solidFill>
                  <a:schemeClr val="bg1"/>
                </a:solidFill>
              </a:rPr>
              <a:t>Faia</a:t>
            </a:r>
            <a:endParaRPr lang="en-US" sz="2000" b="1" dirty="0">
              <a:solidFill>
                <a:schemeClr val="bg1"/>
              </a:solidFill>
            </a:endParaRPr>
          </a:p>
        </p:txBody>
      </p:sp>
      <p:sp>
        <p:nvSpPr>
          <p:cNvPr id="14" name="CaixaDeTexto 13"/>
          <p:cNvSpPr txBox="1"/>
          <p:nvPr/>
        </p:nvSpPr>
        <p:spPr>
          <a:xfrm>
            <a:off x="34925" y="3913188"/>
            <a:ext cx="4321175" cy="304800"/>
          </a:xfrm>
          <a:prstGeom prst="rect">
            <a:avLst/>
          </a:prstGeom>
          <a:noFill/>
        </p:spPr>
        <p:txBody>
          <a:bodyPr>
            <a:spAutoFit/>
          </a:bodyPr>
          <a:lstStyle/>
          <a:p>
            <a:pPr algn="ctr">
              <a:defRPr/>
            </a:pPr>
            <a:r>
              <a:rPr lang="pt-PT" sz="1400" b="1" dirty="0" smtClean="0">
                <a:solidFill>
                  <a:schemeClr val="bg1"/>
                </a:solidFill>
                <a:effectLst>
                  <a:outerShdw blurRad="38100" dist="38100" dir="2700000" algn="tl">
                    <a:srgbClr val="000000"/>
                  </a:outerShdw>
                </a:effectLst>
              </a:rPr>
              <a:t>24-26 </a:t>
            </a:r>
            <a:r>
              <a:rPr lang="pt-PT" sz="1400" b="1" dirty="0" err="1" smtClean="0">
                <a:solidFill>
                  <a:schemeClr val="bg1"/>
                </a:solidFill>
                <a:effectLst>
                  <a:outerShdw blurRad="38100" dist="38100" dir="2700000" algn="tl">
                    <a:srgbClr val="000000"/>
                  </a:outerShdw>
                </a:effectLst>
              </a:rPr>
              <a:t>October</a:t>
            </a:r>
            <a:r>
              <a:rPr lang="pt-PT" sz="1400" b="1" dirty="0" smtClean="0">
                <a:solidFill>
                  <a:schemeClr val="bg1"/>
                </a:solidFill>
                <a:effectLst>
                  <a:outerShdw blurRad="38100" dist="38100" dir="2700000" algn="tl">
                    <a:srgbClr val="000000"/>
                  </a:outerShdw>
                </a:effectLst>
              </a:rPr>
              <a:t>, 2012, </a:t>
            </a:r>
            <a:r>
              <a:rPr lang="pt-PT" sz="1400" b="1" dirty="0" err="1" smtClean="0">
                <a:solidFill>
                  <a:schemeClr val="bg1"/>
                </a:solidFill>
                <a:effectLst>
                  <a:outerShdw blurRad="38100" dist="38100" dir="2700000" algn="tl">
                    <a:srgbClr val="000000"/>
                  </a:outerShdw>
                </a:effectLst>
              </a:rPr>
              <a:t>Throndeim</a:t>
            </a:r>
            <a:r>
              <a:rPr lang="pt-PT" sz="1400" b="1" dirty="0" smtClean="0">
                <a:solidFill>
                  <a:schemeClr val="bg1"/>
                </a:solidFill>
                <a:effectLst>
                  <a:outerShdw blurRad="38100" dist="38100" dir="2700000" algn="tl">
                    <a:srgbClr val="000000"/>
                  </a:outerShdw>
                </a:effectLst>
              </a:rPr>
              <a:t>, </a:t>
            </a:r>
            <a:r>
              <a:rPr lang="pt-PT" sz="1400" b="1" dirty="0" err="1" smtClean="0">
                <a:solidFill>
                  <a:schemeClr val="bg1"/>
                </a:solidFill>
                <a:effectLst>
                  <a:outerShdw blurRad="38100" dist="38100" dir="2700000" algn="tl">
                    <a:srgbClr val="000000"/>
                  </a:outerShdw>
                </a:effectLst>
              </a:rPr>
              <a:t>Norway</a:t>
            </a:r>
            <a:endParaRPr lang="pt-PT" sz="1400" b="1" dirty="0">
              <a:solidFill>
                <a:schemeClr val="bg1"/>
              </a:solidFill>
              <a:effectLst>
                <a:outerShdw blurRad="38100" dist="38100" dir="2700000" algn="tl">
                  <a:srgbClr val="000000"/>
                </a:outerShdw>
              </a:effectLst>
            </a:endParaRPr>
          </a:p>
        </p:txBody>
      </p:sp>
      <p:sp>
        <p:nvSpPr>
          <p:cNvPr id="18442" name="Text Box 13"/>
          <p:cNvSpPr txBox="1">
            <a:spLocks noChangeArrowheads="1"/>
          </p:cNvSpPr>
          <p:nvPr/>
        </p:nvSpPr>
        <p:spPr bwMode="auto">
          <a:xfrm>
            <a:off x="611560" y="332656"/>
            <a:ext cx="3960440" cy="3693319"/>
          </a:xfrm>
          <a:prstGeom prst="rect">
            <a:avLst/>
          </a:prstGeom>
          <a:noFill/>
          <a:ln w="9525">
            <a:noFill/>
            <a:miter lim="800000"/>
            <a:headEnd/>
            <a:tailEnd/>
          </a:ln>
        </p:spPr>
        <p:txBody>
          <a:bodyPr wrap="square">
            <a:spAutoFit/>
          </a:bodyPr>
          <a:lstStyle/>
          <a:p>
            <a:pPr algn="ctr">
              <a:spcBef>
                <a:spcPct val="50000"/>
              </a:spcBef>
            </a:pPr>
            <a:r>
              <a:rPr lang="en-US" dirty="0" smtClean="0"/>
              <a:t>COST Action - FP1005</a:t>
            </a:r>
          </a:p>
          <a:p>
            <a:pPr algn="ctr">
              <a:spcBef>
                <a:spcPct val="50000"/>
              </a:spcBef>
            </a:pPr>
            <a:r>
              <a:rPr lang="en-US" dirty="0" smtClean="0"/>
              <a:t>joint</a:t>
            </a:r>
          </a:p>
          <a:p>
            <a:pPr algn="ctr">
              <a:spcBef>
                <a:spcPct val="50000"/>
              </a:spcBef>
            </a:pPr>
            <a:r>
              <a:rPr lang="en-US" dirty="0" smtClean="0"/>
              <a:t>4nd MC/WG Meeting</a:t>
            </a:r>
          </a:p>
          <a:p>
            <a:pPr algn="ctr">
              <a:spcBef>
                <a:spcPct val="50000"/>
              </a:spcBef>
            </a:pPr>
            <a:r>
              <a:rPr lang="pt-PT" dirty="0" smtClean="0"/>
              <a:t>4th ERCOFTAC SIG43 Workshop </a:t>
            </a:r>
          </a:p>
          <a:p>
            <a:pPr algn="ctr">
              <a:spcBef>
                <a:spcPct val="50000"/>
              </a:spcBef>
            </a:pPr>
            <a:endParaRPr lang="en-GB" b="1" dirty="0" smtClean="0"/>
          </a:p>
          <a:p>
            <a:pPr algn="ctr">
              <a:spcBef>
                <a:spcPct val="50000"/>
              </a:spcBef>
            </a:pPr>
            <a:r>
              <a:rPr lang="en-GB" b="1" dirty="0" smtClean="0"/>
              <a:t>“Fibre suspension flow modelling - a key for innovation and competitiveness in the pulp &amp; paper industry</a:t>
            </a:r>
            <a:r>
              <a:rPr lang="en-GB" b="1" cap="all" dirty="0" smtClean="0"/>
              <a:t>”</a:t>
            </a:r>
            <a:endParaRPr lang="pt-PT" dirty="0" smtClean="0"/>
          </a:p>
          <a:p>
            <a:pPr algn="ctr">
              <a:spcBef>
                <a:spcPct val="50000"/>
              </a:spcBef>
            </a:pPr>
            <a:endParaRPr lang="pt-PT" dirty="0" smtClean="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sp>
        <p:nvSpPr>
          <p:cNvPr id="6" name="CaixaDeTexto 5"/>
          <p:cNvSpPr txBox="1"/>
          <p:nvPr/>
        </p:nvSpPr>
        <p:spPr>
          <a:xfrm>
            <a:off x="755576" y="404664"/>
            <a:ext cx="2808312" cy="400110"/>
          </a:xfrm>
          <a:prstGeom prst="rect">
            <a:avLst/>
          </a:prstGeom>
          <a:noFill/>
        </p:spPr>
        <p:txBody>
          <a:bodyPr wrap="square" rtlCol="0">
            <a:spAutoFit/>
          </a:bodyPr>
          <a:lstStyle/>
          <a:p>
            <a:r>
              <a:rPr lang="pt-PT" sz="2000" b="1" dirty="0" err="1" smtClean="0">
                <a:solidFill>
                  <a:srgbClr val="FF0000"/>
                </a:solidFill>
                <a:latin typeface="+mn-lt"/>
              </a:rPr>
              <a:t>Constant</a:t>
            </a:r>
            <a:r>
              <a:rPr lang="pt-PT" sz="2000" b="1" dirty="0" smtClean="0">
                <a:solidFill>
                  <a:srgbClr val="FF0000"/>
                </a:solidFill>
                <a:latin typeface="+mn-lt"/>
              </a:rPr>
              <a:t> </a:t>
            </a:r>
            <a:r>
              <a:rPr lang="pt-PT" sz="2000" b="1" dirty="0" err="1" smtClean="0">
                <a:solidFill>
                  <a:srgbClr val="FF0000"/>
                </a:solidFill>
                <a:latin typeface="+mn-lt"/>
              </a:rPr>
              <a:t>flow</a:t>
            </a:r>
            <a:r>
              <a:rPr lang="pt-PT" sz="2000" b="1" dirty="0" smtClean="0">
                <a:solidFill>
                  <a:srgbClr val="FF0000"/>
                </a:solidFill>
                <a:latin typeface="+mn-lt"/>
              </a:rPr>
              <a:t> </a:t>
            </a:r>
            <a:r>
              <a:rPr lang="pt-PT" sz="2000" b="1" dirty="0" err="1" smtClean="0">
                <a:solidFill>
                  <a:srgbClr val="FF0000"/>
                </a:solidFill>
                <a:latin typeface="+mn-lt"/>
              </a:rPr>
              <a:t>testing</a:t>
            </a:r>
            <a:endParaRPr lang="pt-PT" sz="2000" b="1" dirty="0">
              <a:solidFill>
                <a:srgbClr val="FF0000"/>
              </a:solidFill>
              <a:latin typeface="+mn-lt"/>
            </a:endParaRPr>
          </a:p>
        </p:txBody>
      </p:sp>
      <p:pic>
        <p:nvPicPr>
          <p:cNvPr id="7" name="Picture 108" descr="C:\Users\javarde\Desktop\com agua 1.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076056" y="692696"/>
            <a:ext cx="3557440" cy="2664296"/>
          </a:xfrm>
          <a:prstGeom prst="rect">
            <a:avLst/>
          </a:prstGeom>
          <a:noFill/>
          <a:ln>
            <a:noFill/>
          </a:ln>
        </p:spPr>
      </p:pic>
      <p:pic>
        <p:nvPicPr>
          <p:cNvPr id="8" name="Picture 122" descr="C:\Users\javarde\Desktop\fotos novo _homo_liquido pasta\h2\1.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9552" y="692696"/>
            <a:ext cx="3456384" cy="2680992"/>
          </a:xfrm>
          <a:prstGeom prst="rect">
            <a:avLst/>
          </a:prstGeom>
          <a:noFill/>
          <a:ln>
            <a:noFill/>
          </a:ln>
        </p:spPr>
      </p:pic>
      <p:pic>
        <p:nvPicPr>
          <p:cNvPr id="9" name="Picture 109" descr="C:\Users\javarde\Desktop\com agua 2.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292080" y="3933056"/>
            <a:ext cx="3336624" cy="2553072"/>
          </a:xfrm>
          <a:prstGeom prst="rect">
            <a:avLst/>
          </a:prstGeom>
          <a:noFill/>
          <a:ln>
            <a:noFill/>
          </a:ln>
        </p:spPr>
      </p:pic>
      <p:pic>
        <p:nvPicPr>
          <p:cNvPr id="10" name="Picture 121" descr="C:\Users\javarde\Desktop\fotos novo _homo_liquido pasta\h2\2.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9552" y="3933056"/>
            <a:ext cx="3456384" cy="2585615"/>
          </a:xfrm>
          <a:prstGeom prst="rect">
            <a:avLst/>
          </a:prstGeom>
          <a:noFill/>
          <a:ln>
            <a:noFill/>
          </a:ln>
        </p:spPr>
      </p:pic>
      <p:sp>
        <p:nvSpPr>
          <p:cNvPr id="15" name="Rectângulo 14"/>
          <p:cNvSpPr/>
          <p:nvPr/>
        </p:nvSpPr>
        <p:spPr>
          <a:xfrm>
            <a:off x="3779912" y="4149080"/>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eta para a esquerda 12"/>
          <p:cNvSpPr/>
          <p:nvPr/>
        </p:nvSpPr>
        <p:spPr>
          <a:xfrm>
            <a:off x="3995936" y="4581128"/>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upo 25"/>
          <p:cNvGrpSpPr/>
          <p:nvPr/>
        </p:nvGrpSpPr>
        <p:grpSpPr>
          <a:xfrm>
            <a:off x="3779912" y="5301208"/>
            <a:ext cx="1656184" cy="792088"/>
            <a:chOff x="-1656184" y="4653136"/>
            <a:chExt cx="1656184" cy="792088"/>
          </a:xfrm>
        </p:grpSpPr>
        <p:sp>
          <p:nvSpPr>
            <p:cNvPr id="23" name="Rectângulo 22"/>
            <p:cNvSpPr/>
            <p:nvPr/>
          </p:nvSpPr>
          <p:spPr>
            <a:xfrm>
              <a:off x="-1656184" y="4653136"/>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aixaDeTexto 23"/>
            <p:cNvSpPr txBox="1"/>
            <p:nvPr/>
          </p:nvSpPr>
          <p:spPr>
            <a:xfrm>
              <a:off x="-1188640" y="4725144"/>
              <a:ext cx="936104" cy="338554"/>
            </a:xfrm>
            <a:prstGeom prst="rect">
              <a:avLst/>
            </a:prstGeom>
            <a:noFill/>
          </p:spPr>
          <p:txBody>
            <a:bodyPr wrap="square" rtlCol="0">
              <a:spAutoFit/>
            </a:bodyPr>
            <a:lstStyle/>
            <a:p>
              <a:r>
                <a:rPr lang="pt-PT" sz="1600" b="1" dirty="0" err="1" smtClean="0">
                  <a:solidFill>
                    <a:srgbClr val="FF0000"/>
                  </a:solidFill>
                  <a:latin typeface="+mn-lt"/>
                </a:rPr>
                <a:t>Water</a:t>
              </a:r>
              <a:endParaRPr lang="pt-PT" sz="1600" b="1" dirty="0">
                <a:solidFill>
                  <a:srgbClr val="FF0000"/>
                </a:solidFill>
                <a:latin typeface="+mn-lt"/>
              </a:endParaRPr>
            </a:p>
          </p:txBody>
        </p:sp>
        <p:sp>
          <p:nvSpPr>
            <p:cNvPr id="25" name="Seta para a esquerda 24"/>
            <p:cNvSpPr/>
            <p:nvPr/>
          </p:nvSpPr>
          <p:spPr>
            <a:xfrm rot="10800000">
              <a:off x="-612576" y="5085184"/>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ângulo 26"/>
          <p:cNvSpPr/>
          <p:nvPr/>
        </p:nvSpPr>
        <p:spPr>
          <a:xfrm>
            <a:off x="3779912" y="4941168"/>
            <a:ext cx="1656184" cy="369332"/>
          </a:xfrm>
          <a:prstGeom prst="rect">
            <a:avLst/>
          </a:prstGeom>
        </p:spPr>
        <p:txBody>
          <a:bodyPr wrap="square">
            <a:spAutoFit/>
          </a:bodyPr>
          <a:lstStyle/>
          <a:p>
            <a:pPr algn="ctr"/>
            <a:r>
              <a:rPr lang="en-GB" b="1" dirty="0" smtClean="0">
                <a:solidFill>
                  <a:schemeClr val="accent1">
                    <a:lumMod val="75000"/>
                  </a:schemeClr>
                </a:solidFill>
              </a:rPr>
              <a:t>28,4 (m</a:t>
            </a:r>
            <a:r>
              <a:rPr lang="en-GB" b="1" baseline="30000" dirty="0" smtClean="0">
                <a:solidFill>
                  <a:schemeClr val="accent1">
                    <a:lumMod val="75000"/>
                  </a:schemeClr>
                </a:solidFill>
              </a:rPr>
              <a:t>3</a:t>
            </a:r>
            <a:r>
              <a:rPr lang="en-GB" b="1" dirty="0" smtClean="0">
                <a:solidFill>
                  <a:schemeClr val="accent1">
                    <a:lumMod val="75000"/>
                  </a:schemeClr>
                </a:solidFill>
              </a:rPr>
              <a:t>/h)</a:t>
            </a:r>
            <a:endParaRPr lang="pt-PT" b="1" dirty="0">
              <a:solidFill>
                <a:schemeClr val="accent1">
                  <a:lumMod val="75000"/>
                </a:schemeClr>
              </a:solidFill>
            </a:endParaRPr>
          </a:p>
        </p:txBody>
      </p:sp>
      <p:sp>
        <p:nvSpPr>
          <p:cNvPr id="29" name="Rectângulo 28"/>
          <p:cNvSpPr/>
          <p:nvPr/>
        </p:nvSpPr>
        <p:spPr>
          <a:xfrm>
            <a:off x="3779912" y="1052736"/>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aixaDeTexto 29"/>
          <p:cNvSpPr txBox="1"/>
          <p:nvPr/>
        </p:nvSpPr>
        <p:spPr>
          <a:xfrm>
            <a:off x="3779912" y="1124744"/>
            <a:ext cx="1656184" cy="584775"/>
          </a:xfrm>
          <a:prstGeom prst="rect">
            <a:avLst/>
          </a:prstGeom>
          <a:noFill/>
        </p:spPr>
        <p:txBody>
          <a:bodyPr wrap="square" rtlCol="0">
            <a:spAutoFit/>
          </a:bodyPr>
          <a:lstStyle/>
          <a:p>
            <a:r>
              <a:rPr lang="pt-PT" sz="1600" b="1" dirty="0" smtClean="0">
                <a:solidFill>
                  <a:srgbClr val="FF0000"/>
                </a:solidFill>
                <a:latin typeface="+mn-lt"/>
              </a:rPr>
              <a:t>          Industrial 	</a:t>
            </a:r>
            <a:r>
              <a:rPr lang="pt-PT" sz="1600" b="1" dirty="0" err="1" smtClean="0">
                <a:solidFill>
                  <a:srgbClr val="FF0000"/>
                </a:solidFill>
                <a:latin typeface="+mn-lt"/>
              </a:rPr>
              <a:t>water</a:t>
            </a:r>
            <a:endParaRPr lang="pt-PT" sz="1600" b="1" dirty="0">
              <a:solidFill>
                <a:srgbClr val="FF0000"/>
              </a:solidFill>
              <a:latin typeface="+mn-lt"/>
            </a:endParaRPr>
          </a:p>
        </p:txBody>
      </p:sp>
      <p:sp>
        <p:nvSpPr>
          <p:cNvPr id="31" name="Seta para a esquerda 30"/>
          <p:cNvSpPr/>
          <p:nvPr/>
        </p:nvSpPr>
        <p:spPr>
          <a:xfrm>
            <a:off x="3995936" y="1484784"/>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upo 31"/>
          <p:cNvGrpSpPr/>
          <p:nvPr/>
        </p:nvGrpSpPr>
        <p:grpSpPr>
          <a:xfrm>
            <a:off x="3779912" y="2204864"/>
            <a:ext cx="1656184" cy="792088"/>
            <a:chOff x="-1656184" y="4653136"/>
            <a:chExt cx="1656184" cy="792088"/>
          </a:xfrm>
        </p:grpSpPr>
        <p:sp>
          <p:nvSpPr>
            <p:cNvPr id="33" name="Rectângulo 32"/>
            <p:cNvSpPr/>
            <p:nvPr/>
          </p:nvSpPr>
          <p:spPr>
            <a:xfrm>
              <a:off x="-1656184" y="4653136"/>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aixaDeTexto 33"/>
            <p:cNvSpPr txBox="1"/>
            <p:nvPr/>
          </p:nvSpPr>
          <p:spPr>
            <a:xfrm>
              <a:off x="-1188640" y="4725144"/>
              <a:ext cx="936104" cy="338554"/>
            </a:xfrm>
            <a:prstGeom prst="rect">
              <a:avLst/>
            </a:prstGeom>
            <a:noFill/>
          </p:spPr>
          <p:txBody>
            <a:bodyPr wrap="square" rtlCol="0">
              <a:spAutoFit/>
            </a:bodyPr>
            <a:lstStyle/>
            <a:p>
              <a:r>
                <a:rPr lang="pt-PT" sz="1600" b="1" dirty="0" err="1" smtClean="0">
                  <a:solidFill>
                    <a:srgbClr val="FF0000"/>
                  </a:solidFill>
                  <a:latin typeface="+mn-lt"/>
                </a:rPr>
                <a:t>Water</a:t>
              </a:r>
              <a:endParaRPr lang="pt-PT" sz="1600" b="1" dirty="0">
                <a:solidFill>
                  <a:srgbClr val="FF0000"/>
                </a:solidFill>
                <a:latin typeface="+mn-lt"/>
              </a:endParaRPr>
            </a:p>
          </p:txBody>
        </p:sp>
        <p:sp>
          <p:nvSpPr>
            <p:cNvPr id="35" name="Seta para a esquerda 34"/>
            <p:cNvSpPr/>
            <p:nvPr/>
          </p:nvSpPr>
          <p:spPr>
            <a:xfrm rot="10800000">
              <a:off x="-612576" y="5085184"/>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Rectângulo 35"/>
          <p:cNvSpPr/>
          <p:nvPr/>
        </p:nvSpPr>
        <p:spPr>
          <a:xfrm>
            <a:off x="3779912" y="1844824"/>
            <a:ext cx="1656184" cy="369332"/>
          </a:xfrm>
          <a:prstGeom prst="rect">
            <a:avLst/>
          </a:prstGeom>
        </p:spPr>
        <p:txBody>
          <a:bodyPr wrap="square">
            <a:spAutoFit/>
          </a:bodyPr>
          <a:lstStyle/>
          <a:p>
            <a:pPr algn="ctr"/>
            <a:r>
              <a:rPr lang="en-GB" b="1" dirty="0" smtClean="0">
                <a:solidFill>
                  <a:schemeClr val="accent1">
                    <a:lumMod val="75000"/>
                  </a:schemeClr>
                </a:solidFill>
              </a:rPr>
              <a:t>3,75 (m</a:t>
            </a:r>
            <a:r>
              <a:rPr lang="en-GB" b="1" baseline="30000" dirty="0" smtClean="0">
                <a:solidFill>
                  <a:schemeClr val="accent1">
                    <a:lumMod val="75000"/>
                  </a:schemeClr>
                </a:solidFill>
              </a:rPr>
              <a:t>3</a:t>
            </a:r>
            <a:r>
              <a:rPr lang="en-GB" b="1" dirty="0" smtClean="0">
                <a:solidFill>
                  <a:schemeClr val="accent1">
                    <a:lumMod val="75000"/>
                  </a:schemeClr>
                </a:solidFill>
              </a:rPr>
              <a:t>/h)</a:t>
            </a:r>
            <a:endParaRPr lang="pt-PT" b="1" dirty="0">
              <a:solidFill>
                <a:schemeClr val="accent1">
                  <a:lumMod val="75000"/>
                </a:schemeClr>
              </a:solidFill>
            </a:endParaRPr>
          </a:p>
        </p:txBody>
      </p:sp>
      <p:sp>
        <p:nvSpPr>
          <p:cNvPr id="37" name="CaixaDeTexto 36"/>
          <p:cNvSpPr txBox="1"/>
          <p:nvPr/>
        </p:nvSpPr>
        <p:spPr>
          <a:xfrm>
            <a:off x="3779912" y="4293096"/>
            <a:ext cx="1656184" cy="584775"/>
          </a:xfrm>
          <a:prstGeom prst="rect">
            <a:avLst/>
          </a:prstGeom>
          <a:noFill/>
        </p:spPr>
        <p:txBody>
          <a:bodyPr wrap="square" rtlCol="0">
            <a:spAutoFit/>
          </a:bodyPr>
          <a:lstStyle/>
          <a:p>
            <a:r>
              <a:rPr lang="pt-PT" sz="1600" b="1" dirty="0" smtClean="0">
                <a:solidFill>
                  <a:srgbClr val="FF0000"/>
                </a:solidFill>
                <a:latin typeface="+mn-lt"/>
              </a:rPr>
              <a:t>          Industrial 	</a:t>
            </a:r>
            <a:r>
              <a:rPr lang="pt-PT" sz="1600" b="1" dirty="0" err="1" smtClean="0">
                <a:solidFill>
                  <a:srgbClr val="FF0000"/>
                </a:solidFill>
                <a:latin typeface="+mn-lt"/>
              </a:rPr>
              <a:t>water</a:t>
            </a:r>
            <a:endParaRPr lang="pt-PT" sz="1600" b="1" dirty="0">
              <a:solidFill>
                <a:srgbClr val="FF0000"/>
              </a:solidFill>
              <a:latin typeface="+mn-lt"/>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sp>
        <p:nvSpPr>
          <p:cNvPr id="6" name="CaixaDeTexto 5"/>
          <p:cNvSpPr txBox="1"/>
          <p:nvPr/>
        </p:nvSpPr>
        <p:spPr>
          <a:xfrm>
            <a:off x="755576" y="404664"/>
            <a:ext cx="2808312" cy="400110"/>
          </a:xfrm>
          <a:prstGeom prst="rect">
            <a:avLst/>
          </a:prstGeom>
          <a:noFill/>
        </p:spPr>
        <p:txBody>
          <a:bodyPr wrap="square" rtlCol="0">
            <a:spAutoFit/>
          </a:bodyPr>
          <a:lstStyle/>
          <a:p>
            <a:r>
              <a:rPr lang="pt-PT" sz="2000" b="1" dirty="0" err="1" smtClean="0">
                <a:solidFill>
                  <a:srgbClr val="FF0000"/>
                </a:solidFill>
                <a:latin typeface="+mn-lt"/>
              </a:rPr>
              <a:t>Constant</a:t>
            </a:r>
            <a:r>
              <a:rPr lang="pt-PT" sz="2000" b="1" dirty="0" smtClean="0">
                <a:solidFill>
                  <a:srgbClr val="FF0000"/>
                </a:solidFill>
                <a:latin typeface="+mn-lt"/>
              </a:rPr>
              <a:t> </a:t>
            </a:r>
            <a:r>
              <a:rPr lang="pt-PT" sz="2000" b="1" dirty="0" err="1" smtClean="0">
                <a:solidFill>
                  <a:srgbClr val="FF0000"/>
                </a:solidFill>
                <a:latin typeface="+mn-lt"/>
              </a:rPr>
              <a:t>flow</a:t>
            </a:r>
            <a:r>
              <a:rPr lang="pt-PT" sz="2000" b="1" dirty="0" smtClean="0">
                <a:solidFill>
                  <a:srgbClr val="FF0000"/>
                </a:solidFill>
                <a:latin typeface="+mn-lt"/>
              </a:rPr>
              <a:t> </a:t>
            </a:r>
            <a:r>
              <a:rPr lang="pt-PT" sz="2000" b="1" dirty="0" err="1" smtClean="0">
                <a:solidFill>
                  <a:srgbClr val="FF0000"/>
                </a:solidFill>
                <a:latin typeface="+mn-lt"/>
              </a:rPr>
              <a:t>testing</a:t>
            </a:r>
            <a:endParaRPr lang="pt-PT" sz="2000" b="1" dirty="0">
              <a:solidFill>
                <a:srgbClr val="FF0000"/>
              </a:solidFill>
              <a:latin typeface="+mn-lt"/>
            </a:endParaRPr>
          </a:p>
        </p:txBody>
      </p:sp>
      <p:pic>
        <p:nvPicPr>
          <p:cNvPr id="11" name="Picture 110" descr="C:\Users\javarde\Desktop\com agua 3.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148064" y="692696"/>
            <a:ext cx="3484612" cy="2736304"/>
          </a:xfrm>
          <a:prstGeom prst="rect">
            <a:avLst/>
          </a:prstGeom>
          <a:noFill/>
          <a:ln>
            <a:noFill/>
          </a:ln>
        </p:spPr>
      </p:pic>
      <p:pic>
        <p:nvPicPr>
          <p:cNvPr id="12" name="Picture 120" descr="C:\Users\javarde\Desktop\fotos novo _homo_liquido pasta\h2\3.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9552" y="692696"/>
            <a:ext cx="3384376" cy="2736304"/>
          </a:xfrm>
          <a:prstGeom prst="rect">
            <a:avLst/>
          </a:prstGeom>
          <a:noFill/>
          <a:ln>
            <a:noFill/>
          </a:ln>
        </p:spPr>
      </p:pic>
      <p:pic>
        <p:nvPicPr>
          <p:cNvPr id="13" name="Picture 111" descr="C:\Users\javarde\Desktop\com agua 4.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148064" y="3717032"/>
            <a:ext cx="3506085" cy="2716138"/>
          </a:xfrm>
          <a:prstGeom prst="rect">
            <a:avLst/>
          </a:prstGeom>
          <a:noFill/>
          <a:ln>
            <a:noFill/>
          </a:ln>
        </p:spPr>
      </p:pic>
      <p:pic>
        <p:nvPicPr>
          <p:cNvPr id="14" name="Picture 119" descr="C:\Users\javarde\Desktop\fotos novo _homo_liquido pasta\h2\4.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9552" y="3717032"/>
            <a:ext cx="3384376" cy="2736304"/>
          </a:xfrm>
          <a:prstGeom prst="rect">
            <a:avLst/>
          </a:prstGeom>
          <a:noFill/>
          <a:ln>
            <a:noFill/>
          </a:ln>
        </p:spPr>
      </p:pic>
      <p:sp>
        <p:nvSpPr>
          <p:cNvPr id="15" name="Rectângulo 14"/>
          <p:cNvSpPr/>
          <p:nvPr/>
        </p:nvSpPr>
        <p:spPr>
          <a:xfrm>
            <a:off x="3779912" y="4149080"/>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eta para a esquerda 16"/>
          <p:cNvSpPr/>
          <p:nvPr/>
        </p:nvSpPr>
        <p:spPr>
          <a:xfrm>
            <a:off x="3995936" y="4581128"/>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upo 17"/>
          <p:cNvGrpSpPr/>
          <p:nvPr/>
        </p:nvGrpSpPr>
        <p:grpSpPr>
          <a:xfrm>
            <a:off x="3779912" y="5301208"/>
            <a:ext cx="1656184" cy="792088"/>
            <a:chOff x="-1656184" y="4653136"/>
            <a:chExt cx="1656184" cy="792088"/>
          </a:xfrm>
        </p:grpSpPr>
        <p:sp>
          <p:nvSpPr>
            <p:cNvPr id="19" name="Rectângulo 18"/>
            <p:cNvSpPr/>
            <p:nvPr/>
          </p:nvSpPr>
          <p:spPr>
            <a:xfrm>
              <a:off x="-1656184" y="4653136"/>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aixaDeTexto 19"/>
            <p:cNvSpPr txBox="1"/>
            <p:nvPr/>
          </p:nvSpPr>
          <p:spPr>
            <a:xfrm>
              <a:off x="-1188640" y="4725144"/>
              <a:ext cx="936104" cy="338554"/>
            </a:xfrm>
            <a:prstGeom prst="rect">
              <a:avLst/>
            </a:prstGeom>
            <a:noFill/>
          </p:spPr>
          <p:txBody>
            <a:bodyPr wrap="square" rtlCol="0">
              <a:spAutoFit/>
            </a:bodyPr>
            <a:lstStyle/>
            <a:p>
              <a:r>
                <a:rPr lang="pt-PT" sz="1600" b="1" dirty="0" err="1" smtClean="0">
                  <a:solidFill>
                    <a:srgbClr val="FF0000"/>
                  </a:solidFill>
                  <a:latin typeface="+mn-lt"/>
                </a:rPr>
                <a:t>Water</a:t>
              </a:r>
              <a:endParaRPr lang="pt-PT" sz="1600" b="1" dirty="0">
                <a:solidFill>
                  <a:srgbClr val="FF0000"/>
                </a:solidFill>
                <a:latin typeface="+mn-lt"/>
              </a:endParaRPr>
            </a:p>
          </p:txBody>
        </p:sp>
        <p:sp>
          <p:nvSpPr>
            <p:cNvPr id="21" name="Seta para a esquerda 20"/>
            <p:cNvSpPr/>
            <p:nvPr/>
          </p:nvSpPr>
          <p:spPr>
            <a:xfrm rot="10800000">
              <a:off x="-612576" y="5085184"/>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ectângulo 21"/>
          <p:cNvSpPr/>
          <p:nvPr/>
        </p:nvSpPr>
        <p:spPr>
          <a:xfrm>
            <a:off x="3779912" y="4941168"/>
            <a:ext cx="1656184" cy="369332"/>
          </a:xfrm>
          <a:prstGeom prst="rect">
            <a:avLst/>
          </a:prstGeom>
        </p:spPr>
        <p:txBody>
          <a:bodyPr wrap="square">
            <a:spAutoFit/>
          </a:bodyPr>
          <a:lstStyle/>
          <a:p>
            <a:pPr algn="ctr"/>
            <a:r>
              <a:rPr lang="en-GB" b="1" dirty="0" smtClean="0">
                <a:solidFill>
                  <a:schemeClr val="accent1">
                    <a:lumMod val="75000"/>
                  </a:schemeClr>
                </a:solidFill>
              </a:rPr>
              <a:t>51,5 (m</a:t>
            </a:r>
            <a:r>
              <a:rPr lang="en-GB" b="1" baseline="30000" dirty="0" smtClean="0">
                <a:solidFill>
                  <a:schemeClr val="accent1">
                    <a:lumMod val="75000"/>
                  </a:schemeClr>
                </a:solidFill>
              </a:rPr>
              <a:t>3</a:t>
            </a:r>
            <a:r>
              <a:rPr lang="en-GB" b="1" dirty="0" smtClean="0">
                <a:solidFill>
                  <a:schemeClr val="accent1">
                    <a:lumMod val="75000"/>
                  </a:schemeClr>
                </a:solidFill>
              </a:rPr>
              <a:t>/h)</a:t>
            </a:r>
            <a:endParaRPr lang="pt-PT" b="1" dirty="0">
              <a:solidFill>
                <a:schemeClr val="accent1">
                  <a:lumMod val="75000"/>
                </a:schemeClr>
              </a:solidFill>
            </a:endParaRPr>
          </a:p>
        </p:txBody>
      </p:sp>
      <p:sp>
        <p:nvSpPr>
          <p:cNvPr id="24" name="Rectângulo 23"/>
          <p:cNvSpPr/>
          <p:nvPr/>
        </p:nvSpPr>
        <p:spPr>
          <a:xfrm>
            <a:off x="3779912" y="1052736"/>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eta para a esquerda 25"/>
          <p:cNvSpPr/>
          <p:nvPr/>
        </p:nvSpPr>
        <p:spPr>
          <a:xfrm>
            <a:off x="3995936" y="1484784"/>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upo 26"/>
          <p:cNvGrpSpPr/>
          <p:nvPr/>
        </p:nvGrpSpPr>
        <p:grpSpPr>
          <a:xfrm>
            <a:off x="3779912" y="2204864"/>
            <a:ext cx="1656184" cy="792088"/>
            <a:chOff x="-1656184" y="4653136"/>
            <a:chExt cx="1656184" cy="792088"/>
          </a:xfrm>
        </p:grpSpPr>
        <p:sp>
          <p:nvSpPr>
            <p:cNvPr id="28" name="Rectângulo 27"/>
            <p:cNvSpPr/>
            <p:nvPr/>
          </p:nvSpPr>
          <p:spPr>
            <a:xfrm>
              <a:off x="-1656184" y="4653136"/>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aixaDeTexto 28"/>
            <p:cNvSpPr txBox="1"/>
            <p:nvPr/>
          </p:nvSpPr>
          <p:spPr>
            <a:xfrm>
              <a:off x="-1188640" y="4725144"/>
              <a:ext cx="936104" cy="338554"/>
            </a:xfrm>
            <a:prstGeom prst="rect">
              <a:avLst/>
            </a:prstGeom>
            <a:noFill/>
          </p:spPr>
          <p:txBody>
            <a:bodyPr wrap="square" rtlCol="0">
              <a:spAutoFit/>
            </a:bodyPr>
            <a:lstStyle/>
            <a:p>
              <a:r>
                <a:rPr lang="pt-PT" sz="1600" b="1" dirty="0" err="1" smtClean="0">
                  <a:solidFill>
                    <a:srgbClr val="FF0000"/>
                  </a:solidFill>
                  <a:latin typeface="+mn-lt"/>
                </a:rPr>
                <a:t>Water</a:t>
              </a:r>
              <a:endParaRPr lang="pt-PT" sz="1600" b="1" dirty="0">
                <a:solidFill>
                  <a:srgbClr val="FF0000"/>
                </a:solidFill>
                <a:latin typeface="+mn-lt"/>
              </a:endParaRPr>
            </a:p>
          </p:txBody>
        </p:sp>
        <p:sp>
          <p:nvSpPr>
            <p:cNvPr id="30" name="Seta para a esquerda 29"/>
            <p:cNvSpPr/>
            <p:nvPr/>
          </p:nvSpPr>
          <p:spPr>
            <a:xfrm rot="10800000">
              <a:off x="-612576" y="5085184"/>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ângulo 30"/>
          <p:cNvSpPr/>
          <p:nvPr/>
        </p:nvSpPr>
        <p:spPr>
          <a:xfrm>
            <a:off x="3779912" y="1844824"/>
            <a:ext cx="1656184" cy="369332"/>
          </a:xfrm>
          <a:prstGeom prst="rect">
            <a:avLst/>
          </a:prstGeom>
        </p:spPr>
        <p:txBody>
          <a:bodyPr wrap="square">
            <a:spAutoFit/>
          </a:bodyPr>
          <a:lstStyle/>
          <a:p>
            <a:pPr algn="ctr"/>
            <a:r>
              <a:rPr lang="en-GB" b="1" dirty="0" smtClean="0">
                <a:solidFill>
                  <a:schemeClr val="accent1">
                    <a:lumMod val="75000"/>
                  </a:schemeClr>
                </a:solidFill>
              </a:rPr>
              <a:t>41,4 (m</a:t>
            </a:r>
            <a:r>
              <a:rPr lang="en-GB" b="1" baseline="30000" dirty="0" smtClean="0">
                <a:solidFill>
                  <a:schemeClr val="accent1">
                    <a:lumMod val="75000"/>
                  </a:schemeClr>
                </a:solidFill>
              </a:rPr>
              <a:t>3</a:t>
            </a:r>
            <a:r>
              <a:rPr lang="en-GB" b="1" dirty="0" smtClean="0">
                <a:solidFill>
                  <a:schemeClr val="accent1">
                    <a:lumMod val="75000"/>
                  </a:schemeClr>
                </a:solidFill>
              </a:rPr>
              <a:t>/h)</a:t>
            </a:r>
            <a:endParaRPr lang="pt-PT" b="1" dirty="0">
              <a:solidFill>
                <a:schemeClr val="accent1">
                  <a:lumMod val="75000"/>
                </a:schemeClr>
              </a:solidFill>
            </a:endParaRPr>
          </a:p>
        </p:txBody>
      </p:sp>
      <p:sp>
        <p:nvSpPr>
          <p:cNvPr id="32" name="CaixaDeTexto 31"/>
          <p:cNvSpPr txBox="1"/>
          <p:nvPr/>
        </p:nvSpPr>
        <p:spPr>
          <a:xfrm>
            <a:off x="3779912" y="1124744"/>
            <a:ext cx="1656184" cy="584775"/>
          </a:xfrm>
          <a:prstGeom prst="rect">
            <a:avLst/>
          </a:prstGeom>
          <a:noFill/>
        </p:spPr>
        <p:txBody>
          <a:bodyPr wrap="square" rtlCol="0">
            <a:spAutoFit/>
          </a:bodyPr>
          <a:lstStyle/>
          <a:p>
            <a:r>
              <a:rPr lang="pt-PT" sz="1600" b="1" dirty="0" smtClean="0">
                <a:solidFill>
                  <a:srgbClr val="FF0000"/>
                </a:solidFill>
                <a:latin typeface="+mn-lt"/>
              </a:rPr>
              <a:t>          Industrial 	</a:t>
            </a:r>
            <a:r>
              <a:rPr lang="pt-PT" sz="1600" b="1" dirty="0" err="1" smtClean="0">
                <a:solidFill>
                  <a:srgbClr val="FF0000"/>
                </a:solidFill>
                <a:latin typeface="+mn-lt"/>
              </a:rPr>
              <a:t>water</a:t>
            </a:r>
            <a:endParaRPr lang="pt-PT" sz="1600" b="1" dirty="0">
              <a:solidFill>
                <a:srgbClr val="FF0000"/>
              </a:solidFill>
              <a:latin typeface="+mn-lt"/>
            </a:endParaRPr>
          </a:p>
        </p:txBody>
      </p:sp>
      <p:sp>
        <p:nvSpPr>
          <p:cNvPr id="33" name="CaixaDeTexto 32"/>
          <p:cNvSpPr txBox="1"/>
          <p:nvPr/>
        </p:nvSpPr>
        <p:spPr>
          <a:xfrm>
            <a:off x="3779912" y="4221088"/>
            <a:ext cx="1656184" cy="584775"/>
          </a:xfrm>
          <a:prstGeom prst="rect">
            <a:avLst/>
          </a:prstGeom>
          <a:noFill/>
        </p:spPr>
        <p:txBody>
          <a:bodyPr wrap="square" rtlCol="0">
            <a:spAutoFit/>
          </a:bodyPr>
          <a:lstStyle/>
          <a:p>
            <a:r>
              <a:rPr lang="pt-PT" sz="1600" b="1" dirty="0" smtClean="0">
                <a:solidFill>
                  <a:srgbClr val="FF0000"/>
                </a:solidFill>
                <a:latin typeface="+mn-lt"/>
              </a:rPr>
              <a:t>          Industrial 	</a:t>
            </a:r>
            <a:r>
              <a:rPr lang="pt-PT" sz="1600" b="1" dirty="0" err="1" smtClean="0">
                <a:solidFill>
                  <a:srgbClr val="FF0000"/>
                </a:solidFill>
                <a:latin typeface="+mn-lt"/>
              </a:rPr>
              <a:t>water</a:t>
            </a:r>
            <a:endParaRPr lang="pt-PT" sz="1600" b="1" dirty="0">
              <a:solidFill>
                <a:srgbClr val="FF0000"/>
              </a:solidFill>
              <a:latin typeface="+mn-lt"/>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sp>
        <p:nvSpPr>
          <p:cNvPr id="6" name="CaixaDeTexto 5"/>
          <p:cNvSpPr txBox="1"/>
          <p:nvPr/>
        </p:nvSpPr>
        <p:spPr>
          <a:xfrm>
            <a:off x="755576" y="404664"/>
            <a:ext cx="2808312" cy="400110"/>
          </a:xfrm>
          <a:prstGeom prst="rect">
            <a:avLst/>
          </a:prstGeom>
          <a:noFill/>
        </p:spPr>
        <p:txBody>
          <a:bodyPr wrap="square" rtlCol="0">
            <a:spAutoFit/>
          </a:bodyPr>
          <a:lstStyle/>
          <a:p>
            <a:r>
              <a:rPr lang="pt-PT" sz="2000" b="1" dirty="0" err="1" smtClean="0">
                <a:solidFill>
                  <a:srgbClr val="FF0000"/>
                </a:solidFill>
                <a:latin typeface="+mn-lt"/>
              </a:rPr>
              <a:t>Constant</a:t>
            </a:r>
            <a:r>
              <a:rPr lang="pt-PT" sz="2000" b="1" dirty="0" smtClean="0">
                <a:solidFill>
                  <a:srgbClr val="FF0000"/>
                </a:solidFill>
                <a:latin typeface="+mn-lt"/>
              </a:rPr>
              <a:t> </a:t>
            </a:r>
            <a:r>
              <a:rPr lang="pt-PT" sz="2000" b="1" dirty="0" err="1" smtClean="0">
                <a:solidFill>
                  <a:srgbClr val="FF0000"/>
                </a:solidFill>
                <a:latin typeface="+mn-lt"/>
              </a:rPr>
              <a:t>flow</a:t>
            </a:r>
            <a:r>
              <a:rPr lang="pt-PT" sz="2000" b="1" dirty="0" smtClean="0">
                <a:solidFill>
                  <a:srgbClr val="FF0000"/>
                </a:solidFill>
                <a:latin typeface="+mn-lt"/>
              </a:rPr>
              <a:t> </a:t>
            </a:r>
            <a:r>
              <a:rPr lang="pt-PT" sz="2000" b="1" dirty="0" err="1" smtClean="0">
                <a:solidFill>
                  <a:srgbClr val="FF0000"/>
                </a:solidFill>
                <a:latin typeface="+mn-lt"/>
              </a:rPr>
              <a:t>testing</a:t>
            </a:r>
            <a:endParaRPr lang="pt-PT" sz="2000" b="1" dirty="0">
              <a:solidFill>
                <a:srgbClr val="FF0000"/>
              </a:solidFill>
              <a:latin typeface="+mn-lt"/>
            </a:endParaRPr>
          </a:p>
        </p:txBody>
      </p:sp>
      <p:pic>
        <p:nvPicPr>
          <p:cNvPr id="9" name="Picture 112" descr="C:\Users\javarde\Desktop\com agua 5.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292080" y="692696"/>
            <a:ext cx="3384376" cy="2592288"/>
          </a:xfrm>
          <a:prstGeom prst="rect">
            <a:avLst/>
          </a:prstGeom>
          <a:noFill/>
          <a:ln>
            <a:noFill/>
          </a:ln>
        </p:spPr>
      </p:pic>
      <p:pic>
        <p:nvPicPr>
          <p:cNvPr id="10" name="Picture 107" descr="C:\Users\javarde\Desktop\fotos novo _homo_liquido pasta\h2\5.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9552" y="764704"/>
            <a:ext cx="3312368" cy="2520280"/>
          </a:xfrm>
          <a:prstGeom prst="rect">
            <a:avLst/>
          </a:prstGeom>
          <a:noFill/>
          <a:ln>
            <a:noFill/>
          </a:ln>
        </p:spPr>
      </p:pic>
      <p:pic>
        <p:nvPicPr>
          <p:cNvPr id="15" name="Picture 113" descr="C:\Users\javarde\Desktop\com agua 6.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148064" y="3717032"/>
            <a:ext cx="3460229" cy="2681808"/>
          </a:xfrm>
          <a:prstGeom prst="rect">
            <a:avLst/>
          </a:prstGeom>
          <a:noFill/>
          <a:ln>
            <a:noFill/>
          </a:ln>
        </p:spPr>
      </p:pic>
      <p:pic>
        <p:nvPicPr>
          <p:cNvPr id="16" name="Picture 104" descr="C:\Users\javarde\Desktop\fotos novo _homo_liquido pasta\h2\6.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9552" y="3717032"/>
            <a:ext cx="3312368" cy="2736304"/>
          </a:xfrm>
          <a:prstGeom prst="rect">
            <a:avLst/>
          </a:prstGeom>
          <a:noFill/>
          <a:ln>
            <a:noFill/>
          </a:ln>
        </p:spPr>
      </p:pic>
      <p:sp>
        <p:nvSpPr>
          <p:cNvPr id="14" name="Rectângulo 13"/>
          <p:cNvSpPr/>
          <p:nvPr/>
        </p:nvSpPr>
        <p:spPr>
          <a:xfrm>
            <a:off x="3779912" y="4149080"/>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eta para a esquerda 17"/>
          <p:cNvSpPr/>
          <p:nvPr/>
        </p:nvSpPr>
        <p:spPr>
          <a:xfrm>
            <a:off x="3995936" y="4581128"/>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upo 18"/>
          <p:cNvGrpSpPr/>
          <p:nvPr/>
        </p:nvGrpSpPr>
        <p:grpSpPr>
          <a:xfrm>
            <a:off x="3779912" y="5301208"/>
            <a:ext cx="1656184" cy="792088"/>
            <a:chOff x="-1656184" y="4653136"/>
            <a:chExt cx="1656184" cy="792088"/>
          </a:xfrm>
        </p:grpSpPr>
        <p:sp>
          <p:nvSpPr>
            <p:cNvPr id="20" name="Rectângulo 19"/>
            <p:cNvSpPr/>
            <p:nvPr/>
          </p:nvSpPr>
          <p:spPr>
            <a:xfrm>
              <a:off x="-1656184" y="4653136"/>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aixaDeTexto 20"/>
            <p:cNvSpPr txBox="1"/>
            <p:nvPr/>
          </p:nvSpPr>
          <p:spPr>
            <a:xfrm>
              <a:off x="-1188640" y="4725144"/>
              <a:ext cx="936104" cy="338554"/>
            </a:xfrm>
            <a:prstGeom prst="rect">
              <a:avLst/>
            </a:prstGeom>
            <a:noFill/>
          </p:spPr>
          <p:txBody>
            <a:bodyPr wrap="square" rtlCol="0">
              <a:spAutoFit/>
            </a:bodyPr>
            <a:lstStyle/>
            <a:p>
              <a:r>
                <a:rPr lang="pt-PT" sz="1600" b="1" dirty="0" err="1" smtClean="0">
                  <a:solidFill>
                    <a:srgbClr val="FF0000"/>
                  </a:solidFill>
                  <a:latin typeface="+mn-lt"/>
                </a:rPr>
                <a:t>Water</a:t>
              </a:r>
              <a:endParaRPr lang="pt-PT" sz="1600" b="1" dirty="0">
                <a:solidFill>
                  <a:srgbClr val="FF0000"/>
                </a:solidFill>
                <a:latin typeface="+mn-lt"/>
              </a:endParaRPr>
            </a:p>
          </p:txBody>
        </p:sp>
        <p:sp>
          <p:nvSpPr>
            <p:cNvPr id="22" name="Seta para a esquerda 21"/>
            <p:cNvSpPr/>
            <p:nvPr/>
          </p:nvSpPr>
          <p:spPr>
            <a:xfrm rot="10800000">
              <a:off x="-612576" y="5085184"/>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ângulo 22"/>
          <p:cNvSpPr/>
          <p:nvPr/>
        </p:nvSpPr>
        <p:spPr>
          <a:xfrm>
            <a:off x="3779912" y="4941168"/>
            <a:ext cx="1656184" cy="369332"/>
          </a:xfrm>
          <a:prstGeom prst="rect">
            <a:avLst/>
          </a:prstGeom>
        </p:spPr>
        <p:txBody>
          <a:bodyPr wrap="square">
            <a:spAutoFit/>
          </a:bodyPr>
          <a:lstStyle/>
          <a:p>
            <a:pPr algn="ctr"/>
            <a:r>
              <a:rPr lang="en-GB" b="1" dirty="0" smtClean="0">
                <a:solidFill>
                  <a:schemeClr val="accent1">
                    <a:lumMod val="75000"/>
                  </a:schemeClr>
                </a:solidFill>
              </a:rPr>
              <a:t>83,7 (m</a:t>
            </a:r>
            <a:r>
              <a:rPr lang="en-GB" b="1" baseline="30000" dirty="0" smtClean="0">
                <a:solidFill>
                  <a:schemeClr val="accent1">
                    <a:lumMod val="75000"/>
                  </a:schemeClr>
                </a:solidFill>
              </a:rPr>
              <a:t>3</a:t>
            </a:r>
            <a:r>
              <a:rPr lang="en-GB" b="1" dirty="0" smtClean="0">
                <a:solidFill>
                  <a:schemeClr val="accent1">
                    <a:lumMod val="75000"/>
                  </a:schemeClr>
                </a:solidFill>
              </a:rPr>
              <a:t>/h)</a:t>
            </a:r>
            <a:endParaRPr lang="pt-PT" b="1" dirty="0">
              <a:solidFill>
                <a:schemeClr val="accent1">
                  <a:lumMod val="75000"/>
                </a:schemeClr>
              </a:solidFill>
            </a:endParaRPr>
          </a:p>
        </p:txBody>
      </p:sp>
      <p:sp>
        <p:nvSpPr>
          <p:cNvPr id="25" name="Rectângulo 24"/>
          <p:cNvSpPr/>
          <p:nvPr/>
        </p:nvSpPr>
        <p:spPr>
          <a:xfrm>
            <a:off x="3779912" y="1052736"/>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eta para a esquerda 26"/>
          <p:cNvSpPr/>
          <p:nvPr/>
        </p:nvSpPr>
        <p:spPr>
          <a:xfrm>
            <a:off x="3995936" y="1484784"/>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upo 27"/>
          <p:cNvGrpSpPr/>
          <p:nvPr/>
        </p:nvGrpSpPr>
        <p:grpSpPr>
          <a:xfrm>
            <a:off x="3779912" y="2204864"/>
            <a:ext cx="1656184" cy="792088"/>
            <a:chOff x="-1656184" y="4653136"/>
            <a:chExt cx="1656184" cy="792088"/>
          </a:xfrm>
        </p:grpSpPr>
        <p:sp>
          <p:nvSpPr>
            <p:cNvPr id="29" name="Rectângulo 28"/>
            <p:cNvSpPr/>
            <p:nvPr/>
          </p:nvSpPr>
          <p:spPr>
            <a:xfrm>
              <a:off x="-1656184" y="4653136"/>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aixaDeTexto 29"/>
            <p:cNvSpPr txBox="1"/>
            <p:nvPr/>
          </p:nvSpPr>
          <p:spPr>
            <a:xfrm>
              <a:off x="-1188640" y="4725144"/>
              <a:ext cx="936104" cy="338554"/>
            </a:xfrm>
            <a:prstGeom prst="rect">
              <a:avLst/>
            </a:prstGeom>
            <a:noFill/>
          </p:spPr>
          <p:txBody>
            <a:bodyPr wrap="square" rtlCol="0">
              <a:spAutoFit/>
            </a:bodyPr>
            <a:lstStyle/>
            <a:p>
              <a:r>
                <a:rPr lang="pt-PT" sz="1600" b="1" dirty="0" err="1" smtClean="0">
                  <a:solidFill>
                    <a:srgbClr val="FF0000"/>
                  </a:solidFill>
                  <a:latin typeface="+mn-lt"/>
                </a:rPr>
                <a:t>Water</a:t>
              </a:r>
              <a:endParaRPr lang="pt-PT" sz="1600" b="1" dirty="0">
                <a:solidFill>
                  <a:srgbClr val="FF0000"/>
                </a:solidFill>
                <a:latin typeface="+mn-lt"/>
              </a:endParaRPr>
            </a:p>
          </p:txBody>
        </p:sp>
        <p:sp>
          <p:nvSpPr>
            <p:cNvPr id="31" name="Seta para a esquerda 30"/>
            <p:cNvSpPr/>
            <p:nvPr/>
          </p:nvSpPr>
          <p:spPr>
            <a:xfrm rot="10800000">
              <a:off x="-612576" y="5085184"/>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Rectângulo 31"/>
          <p:cNvSpPr/>
          <p:nvPr/>
        </p:nvSpPr>
        <p:spPr>
          <a:xfrm>
            <a:off x="3779912" y="1844824"/>
            <a:ext cx="1656184" cy="369332"/>
          </a:xfrm>
          <a:prstGeom prst="rect">
            <a:avLst/>
          </a:prstGeom>
        </p:spPr>
        <p:txBody>
          <a:bodyPr wrap="square">
            <a:spAutoFit/>
          </a:bodyPr>
          <a:lstStyle/>
          <a:p>
            <a:pPr algn="ctr"/>
            <a:r>
              <a:rPr lang="en-GB" b="1" dirty="0" smtClean="0">
                <a:solidFill>
                  <a:schemeClr val="accent1">
                    <a:lumMod val="75000"/>
                  </a:schemeClr>
                </a:solidFill>
              </a:rPr>
              <a:t>72 (m</a:t>
            </a:r>
            <a:r>
              <a:rPr lang="en-GB" b="1" baseline="30000" dirty="0" smtClean="0">
                <a:solidFill>
                  <a:schemeClr val="accent1">
                    <a:lumMod val="75000"/>
                  </a:schemeClr>
                </a:solidFill>
              </a:rPr>
              <a:t>3</a:t>
            </a:r>
            <a:r>
              <a:rPr lang="en-GB" b="1" dirty="0" smtClean="0">
                <a:solidFill>
                  <a:schemeClr val="accent1">
                    <a:lumMod val="75000"/>
                  </a:schemeClr>
                </a:solidFill>
              </a:rPr>
              <a:t>/h)</a:t>
            </a:r>
            <a:endParaRPr lang="pt-PT" b="1" dirty="0">
              <a:solidFill>
                <a:schemeClr val="accent1">
                  <a:lumMod val="75000"/>
                </a:schemeClr>
              </a:solidFill>
            </a:endParaRPr>
          </a:p>
        </p:txBody>
      </p:sp>
      <p:sp>
        <p:nvSpPr>
          <p:cNvPr id="33" name="CaixaDeTexto 32"/>
          <p:cNvSpPr txBox="1"/>
          <p:nvPr/>
        </p:nvSpPr>
        <p:spPr>
          <a:xfrm>
            <a:off x="3779912" y="1124744"/>
            <a:ext cx="1656184" cy="584775"/>
          </a:xfrm>
          <a:prstGeom prst="rect">
            <a:avLst/>
          </a:prstGeom>
          <a:noFill/>
        </p:spPr>
        <p:txBody>
          <a:bodyPr wrap="square" rtlCol="0">
            <a:spAutoFit/>
          </a:bodyPr>
          <a:lstStyle/>
          <a:p>
            <a:r>
              <a:rPr lang="pt-PT" sz="1600" b="1" dirty="0" smtClean="0">
                <a:solidFill>
                  <a:srgbClr val="FF0000"/>
                </a:solidFill>
                <a:latin typeface="+mn-lt"/>
              </a:rPr>
              <a:t>          Industrial 	</a:t>
            </a:r>
            <a:r>
              <a:rPr lang="pt-PT" sz="1600" b="1" dirty="0" err="1" smtClean="0">
                <a:solidFill>
                  <a:srgbClr val="FF0000"/>
                </a:solidFill>
                <a:latin typeface="+mn-lt"/>
              </a:rPr>
              <a:t>water</a:t>
            </a:r>
            <a:endParaRPr lang="pt-PT" sz="1600" b="1" dirty="0">
              <a:solidFill>
                <a:srgbClr val="FF0000"/>
              </a:solidFill>
              <a:latin typeface="+mn-lt"/>
            </a:endParaRPr>
          </a:p>
        </p:txBody>
      </p:sp>
      <p:sp>
        <p:nvSpPr>
          <p:cNvPr id="34" name="CaixaDeTexto 33"/>
          <p:cNvSpPr txBox="1"/>
          <p:nvPr/>
        </p:nvSpPr>
        <p:spPr>
          <a:xfrm>
            <a:off x="3779912" y="4221088"/>
            <a:ext cx="1656184" cy="584775"/>
          </a:xfrm>
          <a:prstGeom prst="rect">
            <a:avLst/>
          </a:prstGeom>
          <a:noFill/>
        </p:spPr>
        <p:txBody>
          <a:bodyPr wrap="square" rtlCol="0">
            <a:spAutoFit/>
          </a:bodyPr>
          <a:lstStyle/>
          <a:p>
            <a:r>
              <a:rPr lang="pt-PT" sz="1600" b="1" dirty="0" smtClean="0">
                <a:solidFill>
                  <a:srgbClr val="FF0000"/>
                </a:solidFill>
                <a:latin typeface="+mn-lt"/>
              </a:rPr>
              <a:t>          Industrial 	</a:t>
            </a:r>
            <a:r>
              <a:rPr lang="pt-PT" sz="1600" b="1" dirty="0" err="1" smtClean="0">
                <a:solidFill>
                  <a:srgbClr val="FF0000"/>
                </a:solidFill>
                <a:latin typeface="+mn-lt"/>
              </a:rPr>
              <a:t>water</a:t>
            </a:r>
            <a:endParaRPr lang="pt-PT" sz="1600" b="1" dirty="0">
              <a:solidFill>
                <a:srgbClr val="FF0000"/>
              </a:solidFill>
              <a:latin typeface="+mn-lt"/>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ângulo 18"/>
          <p:cNvSpPr/>
          <p:nvPr/>
        </p:nvSpPr>
        <p:spPr>
          <a:xfrm>
            <a:off x="1475656" y="3212976"/>
            <a:ext cx="5544616" cy="369332"/>
          </a:xfrm>
          <a:prstGeom prst="rect">
            <a:avLst/>
          </a:prstGeom>
        </p:spPr>
        <p:txBody>
          <a:bodyPr wrap="square">
            <a:spAutoFit/>
          </a:bodyPr>
          <a:lstStyle/>
          <a:p>
            <a:pPr algn="just"/>
            <a:r>
              <a:rPr lang="en-GB" b="1" dirty="0" smtClean="0">
                <a:solidFill>
                  <a:schemeClr val="accent1">
                    <a:lumMod val="75000"/>
                  </a:schemeClr>
                </a:solidFill>
              </a:rPr>
              <a:t>Flow rate: 0 m</a:t>
            </a:r>
            <a:r>
              <a:rPr lang="en-GB" b="1" baseline="30000" dirty="0" smtClean="0">
                <a:solidFill>
                  <a:schemeClr val="accent1">
                    <a:lumMod val="75000"/>
                  </a:schemeClr>
                </a:solidFill>
              </a:rPr>
              <a:t>3</a:t>
            </a:r>
            <a:r>
              <a:rPr lang="en-GB" b="1" dirty="0" smtClean="0">
                <a:solidFill>
                  <a:schemeClr val="accent1">
                    <a:lumMod val="75000"/>
                  </a:schemeClr>
                </a:solidFill>
              </a:rPr>
              <a:t>/h. Reference medium :water</a:t>
            </a:r>
            <a:endParaRPr lang="pt-PT" b="1" dirty="0">
              <a:solidFill>
                <a:schemeClr val="accent1">
                  <a:lumMod val="75000"/>
                </a:schemeClr>
              </a:solidFill>
            </a:endParaRPr>
          </a:p>
        </p:txBody>
      </p:sp>
      <p:sp>
        <p:nvSpPr>
          <p:cNvPr id="5" name="Rectângulo 4"/>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pic>
        <p:nvPicPr>
          <p:cNvPr id="17" name="Imagem 16" descr="IMG_5539.JPG"/>
          <p:cNvPicPr>
            <a:picLocks noChangeAspect="1"/>
          </p:cNvPicPr>
          <p:nvPr/>
        </p:nvPicPr>
        <p:blipFill>
          <a:blip r:embed="rId2" cstate="print"/>
          <a:srcRect l="6697" t="7734" r="11259" b="20826"/>
          <a:stretch>
            <a:fillRect/>
          </a:stretch>
        </p:blipFill>
        <p:spPr>
          <a:xfrm>
            <a:off x="4351475" y="3645024"/>
            <a:ext cx="4324981" cy="2824477"/>
          </a:xfrm>
          <a:prstGeom prst="rect">
            <a:avLst/>
          </a:prstGeom>
        </p:spPr>
      </p:pic>
      <p:pic>
        <p:nvPicPr>
          <p:cNvPr id="20" name="Imagem 19" descr="IMG_5542.JPG"/>
          <p:cNvPicPr>
            <a:picLocks noChangeAspect="1"/>
          </p:cNvPicPr>
          <p:nvPr/>
        </p:nvPicPr>
        <p:blipFill>
          <a:blip r:embed="rId3" cstate="print"/>
          <a:srcRect l="24893" t="16537"/>
          <a:stretch>
            <a:fillRect/>
          </a:stretch>
        </p:blipFill>
        <p:spPr>
          <a:xfrm>
            <a:off x="539552" y="3645024"/>
            <a:ext cx="3397939" cy="2831976"/>
          </a:xfrm>
          <a:prstGeom prst="rect">
            <a:avLst/>
          </a:prstGeom>
        </p:spPr>
      </p:pic>
      <p:pic>
        <p:nvPicPr>
          <p:cNvPr id="21" name="Picture 105" descr="C:\Users\javarde\Desktop\depositado_shunts_ad.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64088" y="692696"/>
            <a:ext cx="3252155" cy="2561456"/>
          </a:xfrm>
          <a:prstGeom prst="rect">
            <a:avLst/>
          </a:prstGeom>
          <a:noFill/>
          <a:ln>
            <a:noFill/>
          </a:ln>
        </p:spPr>
      </p:pic>
      <p:pic>
        <p:nvPicPr>
          <p:cNvPr id="22" name="Picture 106" descr="C:\Users\javarde\Desktop\16 inox adjace.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9552" y="764704"/>
            <a:ext cx="3168352" cy="2520280"/>
          </a:xfrm>
          <a:prstGeom prst="rect">
            <a:avLst/>
          </a:prstGeom>
          <a:noFill/>
          <a:ln>
            <a:noFill/>
          </a:ln>
        </p:spPr>
      </p:pic>
      <p:grpSp>
        <p:nvGrpSpPr>
          <p:cNvPr id="8" name="Grupo 7"/>
          <p:cNvGrpSpPr/>
          <p:nvPr/>
        </p:nvGrpSpPr>
        <p:grpSpPr>
          <a:xfrm>
            <a:off x="3779912" y="980728"/>
            <a:ext cx="1656184" cy="792088"/>
            <a:chOff x="-1836712" y="3212976"/>
            <a:chExt cx="1656184" cy="792088"/>
          </a:xfrm>
        </p:grpSpPr>
        <p:sp>
          <p:nvSpPr>
            <p:cNvPr id="9" name="Rectângulo 8"/>
            <p:cNvSpPr/>
            <p:nvPr/>
          </p:nvSpPr>
          <p:spPr>
            <a:xfrm>
              <a:off x="-1836712" y="3212976"/>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ixaDeTexto 9"/>
            <p:cNvSpPr txBox="1"/>
            <p:nvPr/>
          </p:nvSpPr>
          <p:spPr>
            <a:xfrm>
              <a:off x="-1764704" y="3284984"/>
              <a:ext cx="1512168" cy="338554"/>
            </a:xfrm>
            <a:prstGeom prst="rect">
              <a:avLst/>
            </a:prstGeom>
            <a:noFill/>
          </p:spPr>
          <p:txBody>
            <a:bodyPr wrap="square" rtlCol="0">
              <a:spAutoFit/>
            </a:bodyPr>
            <a:lstStyle/>
            <a:p>
              <a:r>
                <a:rPr lang="en-GB" sz="1600" b="1" smtClean="0">
                  <a:solidFill>
                    <a:srgbClr val="FF0000"/>
                  </a:solidFill>
                  <a:latin typeface="+mn-lt"/>
                </a:rPr>
                <a:t>Stainless stell</a:t>
              </a:r>
              <a:endParaRPr lang="en-GB" sz="1600" b="1">
                <a:solidFill>
                  <a:srgbClr val="FF0000"/>
                </a:solidFill>
                <a:latin typeface="+mn-lt"/>
              </a:endParaRPr>
            </a:p>
          </p:txBody>
        </p:sp>
        <p:sp>
          <p:nvSpPr>
            <p:cNvPr id="11" name="Seta para a esquerda 10"/>
            <p:cNvSpPr/>
            <p:nvPr/>
          </p:nvSpPr>
          <p:spPr>
            <a:xfrm>
              <a:off x="-1620688" y="3645024"/>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upo 11"/>
          <p:cNvGrpSpPr/>
          <p:nvPr/>
        </p:nvGrpSpPr>
        <p:grpSpPr>
          <a:xfrm>
            <a:off x="3779912" y="2132856"/>
            <a:ext cx="1656184" cy="792088"/>
            <a:chOff x="-1656184" y="4653136"/>
            <a:chExt cx="1656184" cy="792088"/>
          </a:xfrm>
        </p:grpSpPr>
        <p:sp>
          <p:nvSpPr>
            <p:cNvPr id="13" name="Rectângulo 12"/>
            <p:cNvSpPr/>
            <p:nvPr/>
          </p:nvSpPr>
          <p:spPr>
            <a:xfrm>
              <a:off x="-1656184" y="4653136"/>
              <a:ext cx="1656184" cy="792088"/>
            </a:xfrm>
            <a:prstGeom prst="rect">
              <a:avLst/>
            </a:prstGeom>
            <a:solidFill>
              <a:schemeClr val="accent1">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ixaDeTexto 13"/>
            <p:cNvSpPr txBox="1"/>
            <p:nvPr/>
          </p:nvSpPr>
          <p:spPr>
            <a:xfrm>
              <a:off x="-1368152" y="4725144"/>
              <a:ext cx="1296144" cy="338554"/>
            </a:xfrm>
            <a:prstGeom prst="rect">
              <a:avLst/>
            </a:prstGeom>
            <a:noFill/>
          </p:spPr>
          <p:txBody>
            <a:bodyPr wrap="square" rtlCol="0">
              <a:spAutoFit/>
            </a:bodyPr>
            <a:lstStyle/>
            <a:p>
              <a:r>
                <a:rPr lang="en-GB" sz="1600" b="1" smtClean="0">
                  <a:solidFill>
                    <a:srgbClr val="FF0000"/>
                  </a:solidFill>
                  <a:latin typeface="+mn-lt"/>
                </a:rPr>
                <a:t>Titanium</a:t>
              </a:r>
              <a:endParaRPr lang="en-GB" sz="1600" b="1">
                <a:solidFill>
                  <a:srgbClr val="FF0000"/>
                </a:solidFill>
                <a:latin typeface="+mn-lt"/>
              </a:endParaRPr>
            </a:p>
          </p:txBody>
        </p:sp>
        <p:sp>
          <p:nvSpPr>
            <p:cNvPr id="15" name="Seta para a esquerda 14"/>
            <p:cNvSpPr/>
            <p:nvPr/>
          </p:nvSpPr>
          <p:spPr>
            <a:xfrm rot="10800000">
              <a:off x="-612576" y="5085184"/>
              <a:ext cx="432048" cy="268608"/>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ângulo 15"/>
          <p:cNvSpPr/>
          <p:nvPr/>
        </p:nvSpPr>
        <p:spPr>
          <a:xfrm>
            <a:off x="3779912" y="1772816"/>
            <a:ext cx="1656184" cy="369332"/>
          </a:xfrm>
          <a:prstGeom prst="rect">
            <a:avLst/>
          </a:prstGeom>
        </p:spPr>
        <p:txBody>
          <a:bodyPr wrap="square">
            <a:spAutoFit/>
          </a:bodyPr>
          <a:lstStyle/>
          <a:p>
            <a:pPr algn="ctr"/>
            <a:r>
              <a:rPr lang="en-GB" b="1" dirty="0" smtClean="0">
                <a:solidFill>
                  <a:schemeClr val="accent1">
                    <a:lumMod val="75000"/>
                  </a:schemeClr>
                </a:solidFill>
              </a:rPr>
              <a:t>0 (m</a:t>
            </a:r>
            <a:r>
              <a:rPr lang="en-GB" b="1" baseline="30000" dirty="0" smtClean="0">
                <a:solidFill>
                  <a:schemeClr val="accent1">
                    <a:lumMod val="75000"/>
                  </a:schemeClr>
                </a:solidFill>
              </a:rPr>
              <a:t>3</a:t>
            </a:r>
            <a:r>
              <a:rPr lang="en-GB" b="1" dirty="0" smtClean="0">
                <a:solidFill>
                  <a:schemeClr val="accent1">
                    <a:lumMod val="75000"/>
                  </a:schemeClr>
                </a:solidFill>
              </a:rPr>
              <a:t>/h)</a:t>
            </a:r>
            <a:endParaRPr lang="pt-PT" b="1" dirty="0">
              <a:solidFill>
                <a:schemeClr val="accent1">
                  <a:lumMod val="75000"/>
                </a:schemeClr>
              </a:solidFill>
            </a:endParaRPr>
          </a:p>
        </p:txBody>
      </p:sp>
      <p:sp>
        <p:nvSpPr>
          <p:cNvPr id="18" name="CaixaDeTexto 17"/>
          <p:cNvSpPr txBox="1"/>
          <p:nvPr/>
        </p:nvSpPr>
        <p:spPr>
          <a:xfrm>
            <a:off x="467544" y="404664"/>
            <a:ext cx="4104456" cy="400110"/>
          </a:xfrm>
          <a:prstGeom prst="rect">
            <a:avLst/>
          </a:prstGeom>
          <a:noFill/>
        </p:spPr>
        <p:txBody>
          <a:bodyPr wrap="square" rtlCol="0">
            <a:spAutoFit/>
          </a:bodyPr>
          <a:lstStyle/>
          <a:p>
            <a:r>
              <a:rPr lang="en-GB" sz="2000" b="1" smtClean="0">
                <a:solidFill>
                  <a:srgbClr val="FF0000"/>
                </a:solidFill>
                <a:latin typeface="+mn-lt"/>
              </a:rPr>
              <a:t>Electrodes material comparison</a:t>
            </a:r>
            <a:endParaRPr lang="en-GB" sz="2000" b="1">
              <a:solidFill>
                <a:srgbClr val="FF0000"/>
              </a:solidFill>
              <a:latin typeface="+mn-lt"/>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sp>
        <p:nvSpPr>
          <p:cNvPr id="4" name="Rectângulo 3"/>
          <p:cNvSpPr/>
          <p:nvPr/>
        </p:nvSpPr>
        <p:spPr>
          <a:xfrm>
            <a:off x="611560" y="548680"/>
            <a:ext cx="7992888" cy="3785652"/>
          </a:xfrm>
          <a:prstGeom prst="rect">
            <a:avLst/>
          </a:prstGeom>
        </p:spPr>
        <p:txBody>
          <a:bodyPr wrap="square">
            <a:spAutoFit/>
          </a:bodyPr>
          <a:lstStyle/>
          <a:p>
            <a:endParaRPr lang="en-US" dirty="0" smtClean="0"/>
          </a:p>
          <a:p>
            <a:r>
              <a:rPr lang="en-US" sz="2400" dirty="0" smtClean="0">
                <a:solidFill>
                  <a:schemeClr val="accent1"/>
                </a:solidFill>
              </a:rPr>
              <a:t>Next steps</a:t>
            </a:r>
          </a:p>
          <a:p>
            <a:endParaRPr lang="en-US" sz="2400" dirty="0" smtClean="0">
              <a:solidFill>
                <a:schemeClr val="accent1"/>
              </a:solidFill>
            </a:endParaRPr>
          </a:p>
          <a:p>
            <a:endParaRPr lang="en-US" sz="2400" dirty="0" smtClean="0">
              <a:solidFill>
                <a:schemeClr val="accent1"/>
              </a:solidFill>
            </a:endParaRPr>
          </a:p>
          <a:p>
            <a:pPr>
              <a:buFontTx/>
              <a:buChar char="-"/>
            </a:pPr>
            <a:r>
              <a:rPr lang="en-US" sz="2400" dirty="0" smtClean="0">
                <a:solidFill>
                  <a:schemeClr val="accent1"/>
                </a:solidFill>
              </a:rPr>
              <a:t> New batch’s of </a:t>
            </a:r>
            <a:r>
              <a:rPr lang="en-US" sz="2400" dirty="0" err="1" smtClean="0">
                <a:solidFill>
                  <a:schemeClr val="accent1"/>
                </a:solidFill>
              </a:rPr>
              <a:t>eucaliptus</a:t>
            </a:r>
            <a:r>
              <a:rPr lang="en-US" sz="2400" dirty="0" smtClean="0">
                <a:solidFill>
                  <a:schemeClr val="accent1"/>
                </a:solidFill>
              </a:rPr>
              <a:t> fibers with concentrations up to 3-4% will be used.</a:t>
            </a:r>
          </a:p>
          <a:p>
            <a:pPr>
              <a:buFontTx/>
              <a:buChar char="-"/>
            </a:pPr>
            <a:endParaRPr lang="en-US" sz="2400" dirty="0" smtClean="0">
              <a:solidFill>
                <a:schemeClr val="accent1"/>
              </a:solidFill>
            </a:endParaRPr>
          </a:p>
          <a:p>
            <a:pPr>
              <a:buFontTx/>
              <a:buChar char="-"/>
            </a:pPr>
            <a:r>
              <a:rPr lang="en-US" sz="2400" dirty="0" smtClean="0">
                <a:solidFill>
                  <a:schemeClr val="accent1"/>
                </a:solidFill>
              </a:rPr>
              <a:t> Other type of fibers, for instance pine, will be tested.</a:t>
            </a:r>
          </a:p>
          <a:p>
            <a:endParaRPr lang="en-US" dirty="0" smtClean="0"/>
          </a:p>
          <a:p>
            <a:endParaRPr lang="en-US" dirty="0" smtClean="0"/>
          </a:p>
          <a:p>
            <a:endParaRPr lang="en-US" dirty="0" smtClean="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idx="4294967295"/>
          </p:nvPr>
        </p:nvSpPr>
        <p:spPr>
          <a:xfrm>
            <a:off x="1042988" y="2060575"/>
            <a:ext cx="7024687" cy="1728788"/>
          </a:xfrm>
        </p:spPr>
        <p:txBody>
          <a:bodyPr/>
          <a:lstStyle/>
          <a:p>
            <a:pPr algn="ctr" eaLnBrk="1" hangingPunct="1"/>
            <a:r>
              <a:rPr lang="en-US" sz="4800" b="1" smtClean="0"/>
              <a:t>Thank you</a:t>
            </a:r>
            <a:br>
              <a:rPr lang="en-US" sz="4800" b="1" smtClean="0"/>
            </a:br>
            <a:r>
              <a:rPr lang="en-US" sz="4800" b="1" smtClean="0"/>
              <a:t>for you attention</a:t>
            </a:r>
          </a:p>
        </p:txBody>
      </p:sp>
      <p:sp>
        <p:nvSpPr>
          <p:cNvPr id="7" name="Rectângulo 6"/>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1042988" y="692150"/>
            <a:ext cx="7024687" cy="758825"/>
          </a:xfrm>
        </p:spPr>
        <p:txBody>
          <a:bodyPr/>
          <a:lstStyle/>
          <a:p>
            <a:pPr eaLnBrk="1" hangingPunct="1"/>
            <a:r>
              <a:rPr lang="en-US" b="1" smtClean="0">
                <a:latin typeface="Tahoma" pitchFamily="34" charset="0"/>
              </a:rPr>
              <a:t>Presentation Outline</a:t>
            </a:r>
          </a:p>
        </p:txBody>
      </p:sp>
      <p:sp>
        <p:nvSpPr>
          <p:cNvPr id="19459" name="Marcador de Posição de Conteúdo 2"/>
          <p:cNvSpPr>
            <a:spLocks noGrp="1"/>
          </p:cNvSpPr>
          <p:nvPr>
            <p:ph idx="1"/>
          </p:nvPr>
        </p:nvSpPr>
        <p:spPr>
          <a:xfrm>
            <a:off x="1042988" y="1700213"/>
            <a:ext cx="7416800" cy="4132262"/>
          </a:xfrm>
        </p:spPr>
        <p:txBody>
          <a:bodyPr/>
          <a:lstStyle/>
          <a:p>
            <a:pPr eaLnBrk="1" hangingPunct="1">
              <a:buFontTx/>
              <a:buChar char="o"/>
            </a:pPr>
            <a:endParaRPr lang="en-US" dirty="0" smtClean="0"/>
          </a:p>
          <a:p>
            <a:pPr eaLnBrk="1" hangingPunct="1">
              <a:buFontTx/>
              <a:buChar char="o"/>
            </a:pPr>
            <a:r>
              <a:rPr lang="en-US" dirty="0" smtClean="0"/>
              <a:t>Brief Introduction.</a:t>
            </a:r>
          </a:p>
          <a:p>
            <a:pPr eaLnBrk="1" hangingPunct="1">
              <a:buFontTx/>
              <a:buChar char="o"/>
            </a:pPr>
            <a:endParaRPr lang="en-US" sz="1200" dirty="0" smtClean="0"/>
          </a:p>
          <a:p>
            <a:pPr eaLnBrk="1" hangingPunct="1">
              <a:buFontTx/>
              <a:buChar char="o"/>
            </a:pPr>
            <a:r>
              <a:rPr lang="en-US" dirty="0" smtClean="0"/>
              <a:t>Electrical Impedance Tomography.</a:t>
            </a:r>
          </a:p>
          <a:p>
            <a:pPr eaLnBrk="1" hangingPunct="1">
              <a:buFontTx/>
              <a:buChar char="o"/>
            </a:pPr>
            <a:endParaRPr lang="en-US" sz="1200" dirty="0" smtClean="0"/>
          </a:p>
          <a:p>
            <a:pPr eaLnBrk="1" hangingPunct="1">
              <a:buFontTx/>
              <a:buChar char="o"/>
            </a:pPr>
            <a:r>
              <a:rPr lang="en-US" dirty="0" smtClean="0"/>
              <a:t>Mathematical formulation.</a:t>
            </a:r>
          </a:p>
          <a:p>
            <a:pPr eaLnBrk="1" hangingPunct="1">
              <a:buFontTx/>
              <a:buChar char="o"/>
            </a:pPr>
            <a:endParaRPr lang="en-US" sz="1200" dirty="0" smtClean="0"/>
          </a:p>
          <a:p>
            <a:pPr eaLnBrk="1" hangingPunct="1">
              <a:buNone/>
            </a:pPr>
            <a:endParaRPr lang="en-US" sz="1200" dirty="0" smtClean="0"/>
          </a:p>
          <a:p>
            <a:pPr eaLnBrk="1" hangingPunct="1">
              <a:buFontTx/>
              <a:buChar char="o"/>
            </a:pPr>
            <a:r>
              <a:rPr lang="en-US" dirty="0" smtClean="0"/>
              <a:t>Fiber-flow Tomography first tests.</a:t>
            </a:r>
          </a:p>
          <a:p>
            <a:pPr eaLnBrk="1" hangingPunct="1">
              <a:buFontTx/>
              <a:buChar char="o"/>
            </a:pPr>
            <a:endParaRPr lang="en-US" dirty="0" smtClean="0"/>
          </a:p>
        </p:txBody>
      </p:sp>
      <p:sp>
        <p:nvSpPr>
          <p:cNvPr id="4" name="Rectângulo 3"/>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enho"/>
          <p:cNvPicPr>
            <a:picLocks noChangeAspect="1" noChangeArrowheads="1"/>
          </p:cNvPicPr>
          <p:nvPr/>
        </p:nvPicPr>
        <p:blipFill>
          <a:blip r:embed="rId2" cstate="print"/>
          <a:srcRect l="923" t="33519" r="471" b="26537"/>
          <a:stretch>
            <a:fillRect/>
          </a:stretch>
        </p:blipFill>
        <p:spPr bwMode="auto">
          <a:xfrm rot="-21600000">
            <a:off x="1475656" y="2924944"/>
            <a:ext cx="6427518" cy="3384376"/>
          </a:xfrm>
          <a:prstGeom prst="rect">
            <a:avLst/>
          </a:prstGeom>
          <a:noFill/>
          <a:ln w="9525">
            <a:noFill/>
            <a:miter lim="800000"/>
            <a:headEnd/>
            <a:tailEnd/>
          </a:ln>
        </p:spPr>
      </p:pic>
      <p:sp>
        <p:nvSpPr>
          <p:cNvPr id="3" name="CaixaDeTexto 2"/>
          <p:cNvSpPr txBox="1"/>
          <p:nvPr/>
        </p:nvSpPr>
        <p:spPr>
          <a:xfrm>
            <a:off x="683568" y="764704"/>
            <a:ext cx="7488832" cy="400110"/>
          </a:xfrm>
          <a:prstGeom prst="rect">
            <a:avLst/>
          </a:prstGeom>
          <a:noFill/>
        </p:spPr>
        <p:txBody>
          <a:bodyPr wrap="square" rtlCol="0">
            <a:spAutoFit/>
          </a:bodyPr>
          <a:lstStyle/>
          <a:p>
            <a:r>
              <a:rPr lang="pt-PT" sz="2000" b="1" dirty="0" err="1" smtClean="0">
                <a:solidFill>
                  <a:srgbClr val="FF0000"/>
                </a:solidFill>
                <a:latin typeface="+mj-lt"/>
              </a:rPr>
              <a:t>Electrical</a:t>
            </a:r>
            <a:r>
              <a:rPr lang="pt-PT" sz="2000" b="1" dirty="0" smtClean="0">
                <a:solidFill>
                  <a:srgbClr val="FF0000"/>
                </a:solidFill>
                <a:latin typeface="+mj-lt"/>
              </a:rPr>
              <a:t> </a:t>
            </a:r>
            <a:r>
              <a:rPr lang="pt-PT" sz="2000" b="1" dirty="0" err="1" smtClean="0">
                <a:solidFill>
                  <a:srgbClr val="FF0000"/>
                </a:solidFill>
                <a:latin typeface="+mj-lt"/>
              </a:rPr>
              <a:t>Impedance</a:t>
            </a:r>
            <a:r>
              <a:rPr lang="pt-PT" sz="2000" b="1" dirty="0" smtClean="0">
                <a:solidFill>
                  <a:srgbClr val="FF0000"/>
                </a:solidFill>
                <a:latin typeface="+mj-lt"/>
              </a:rPr>
              <a:t> </a:t>
            </a:r>
            <a:r>
              <a:rPr lang="pt-PT" sz="2000" b="1" dirty="0" err="1" smtClean="0">
                <a:solidFill>
                  <a:srgbClr val="FF0000"/>
                </a:solidFill>
                <a:latin typeface="+mj-lt"/>
              </a:rPr>
              <a:t>Tomography</a:t>
            </a:r>
            <a:r>
              <a:rPr lang="pt-PT" sz="2000" b="1" dirty="0" smtClean="0">
                <a:solidFill>
                  <a:srgbClr val="FF0000"/>
                </a:solidFill>
                <a:latin typeface="+mj-lt"/>
              </a:rPr>
              <a:t> </a:t>
            </a:r>
            <a:r>
              <a:rPr lang="pt-PT" sz="2000" b="1" dirty="0" err="1" smtClean="0">
                <a:solidFill>
                  <a:srgbClr val="FF0000"/>
                </a:solidFill>
                <a:latin typeface="+mj-lt"/>
              </a:rPr>
              <a:t>overview</a:t>
            </a:r>
            <a:endParaRPr lang="pt-PT" sz="2000" b="1" dirty="0">
              <a:solidFill>
                <a:srgbClr val="FF0000"/>
              </a:solidFill>
              <a:latin typeface="+mj-lt"/>
            </a:endParaRPr>
          </a:p>
        </p:txBody>
      </p:sp>
      <p:sp>
        <p:nvSpPr>
          <p:cNvPr id="4" name="Rectângulo 3"/>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sp>
        <p:nvSpPr>
          <p:cNvPr id="5" name="Marcador de Posição de Conteúdo 5"/>
          <p:cNvSpPr>
            <a:spLocks noGrp="1"/>
          </p:cNvSpPr>
          <p:nvPr>
            <p:ph idx="1"/>
          </p:nvPr>
        </p:nvSpPr>
        <p:spPr>
          <a:xfrm>
            <a:off x="683568" y="1412777"/>
            <a:ext cx="7704856" cy="1368152"/>
          </a:xfrm>
        </p:spPr>
        <p:txBody>
          <a:bodyPr/>
          <a:lstStyle/>
          <a:p>
            <a:pPr marL="0" algn="just">
              <a:spcBef>
                <a:spcPts val="0"/>
              </a:spcBef>
              <a:buNone/>
            </a:pPr>
            <a:r>
              <a:rPr lang="en-GB" sz="1600" b="1" dirty="0" smtClean="0"/>
              <a:t>In the development of accurate models for suspension related processes, prior knowledge of several flow characteristics is essential, such as spatial distribution of phases, flow regimen, interfacial area, and relative velocity between phases, amongst others.</a:t>
            </a:r>
          </a:p>
          <a:p>
            <a:pPr marL="0" algn="just">
              <a:spcBef>
                <a:spcPts val="0"/>
              </a:spcBef>
            </a:pPr>
            <a:endParaRPr lang="en-GB" sz="1600" b="1" dirty="0" smtClean="0"/>
          </a:p>
          <a:p>
            <a:pPr marL="0" algn="just">
              <a:spcBef>
                <a:spcPts val="0"/>
              </a:spcBef>
            </a:pPr>
            <a:endParaRPr lang="pt-PT" sz="1600" b="1"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a 2"/>
          <p:cNvPicPr>
            <a:picLocks noChangeAspect="1" noChangeArrowheads="1"/>
          </p:cNvPicPr>
          <p:nvPr/>
        </p:nvPicPr>
        <p:blipFill>
          <a:blip r:embed="rId2" cstate="print"/>
          <a:srcRect/>
          <a:stretch>
            <a:fillRect/>
          </a:stretch>
        </p:blipFill>
        <p:spPr bwMode="auto">
          <a:xfrm>
            <a:off x="899592" y="2348880"/>
            <a:ext cx="7067146" cy="2442964"/>
          </a:xfrm>
          <a:prstGeom prst="rect">
            <a:avLst/>
          </a:prstGeom>
          <a:noFill/>
          <a:ln w="9525">
            <a:noFill/>
            <a:miter lim="800000"/>
            <a:headEnd/>
            <a:tailEnd/>
          </a:ln>
        </p:spPr>
      </p:pic>
      <p:sp>
        <p:nvSpPr>
          <p:cNvPr id="7" name="Rectângulo 6"/>
          <p:cNvSpPr/>
          <p:nvPr/>
        </p:nvSpPr>
        <p:spPr>
          <a:xfrm>
            <a:off x="2843808" y="1700808"/>
            <a:ext cx="4392488" cy="369332"/>
          </a:xfrm>
          <a:prstGeom prst="rect">
            <a:avLst/>
          </a:prstGeom>
        </p:spPr>
        <p:txBody>
          <a:bodyPr wrap="square">
            <a:spAutoFit/>
          </a:bodyPr>
          <a:lstStyle/>
          <a:p>
            <a:r>
              <a:rPr lang="en-GB" b="1" dirty="0">
                <a:solidFill>
                  <a:schemeClr val="accent6">
                    <a:lumMod val="50000"/>
                  </a:schemeClr>
                </a:solidFill>
              </a:rPr>
              <a:t>Complete Electrode Model (CEM</a:t>
            </a:r>
            <a:r>
              <a:rPr lang="en-GB" b="1" dirty="0" smtClean="0">
                <a:solidFill>
                  <a:schemeClr val="accent6">
                    <a:lumMod val="50000"/>
                  </a:schemeClr>
                </a:solidFill>
              </a:rPr>
              <a:t>)</a:t>
            </a:r>
            <a:endParaRPr lang="pt-PT" b="1" dirty="0">
              <a:solidFill>
                <a:schemeClr val="accent6">
                  <a:lumMod val="50000"/>
                </a:schemeClr>
              </a:solidFill>
            </a:endParaRPr>
          </a:p>
        </p:txBody>
      </p:sp>
      <p:sp>
        <p:nvSpPr>
          <p:cNvPr id="8" name="Rectângulo 7"/>
          <p:cNvSpPr/>
          <p:nvPr/>
        </p:nvSpPr>
        <p:spPr>
          <a:xfrm>
            <a:off x="2771800" y="4941168"/>
            <a:ext cx="4594528" cy="369332"/>
          </a:xfrm>
          <a:prstGeom prst="rect">
            <a:avLst/>
          </a:prstGeom>
        </p:spPr>
        <p:txBody>
          <a:bodyPr wrap="none">
            <a:spAutoFit/>
          </a:bodyPr>
          <a:lstStyle/>
          <a:p>
            <a:r>
              <a:rPr lang="en-GB" b="1" dirty="0" smtClean="0">
                <a:solidFill>
                  <a:schemeClr val="accent6">
                    <a:lumMod val="50000"/>
                  </a:schemeClr>
                </a:solidFill>
              </a:rPr>
              <a:t>Regularized Gauss-Newton algorithm </a:t>
            </a:r>
            <a:endParaRPr lang="pt-PT" b="1" dirty="0">
              <a:solidFill>
                <a:schemeClr val="accent6">
                  <a:lumMod val="50000"/>
                </a:schemeClr>
              </a:solidFill>
            </a:endParaRPr>
          </a:p>
        </p:txBody>
      </p:sp>
      <p:sp>
        <p:nvSpPr>
          <p:cNvPr id="5" name="Rectângulo 4"/>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sp>
        <p:nvSpPr>
          <p:cNvPr id="6" name="CaixaDeTexto 5"/>
          <p:cNvSpPr txBox="1"/>
          <p:nvPr/>
        </p:nvSpPr>
        <p:spPr>
          <a:xfrm>
            <a:off x="683568" y="692696"/>
            <a:ext cx="4536504" cy="400110"/>
          </a:xfrm>
          <a:prstGeom prst="rect">
            <a:avLst/>
          </a:prstGeom>
          <a:noFill/>
        </p:spPr>
        <p:txBody>
          <a:bodyPr wrap="square" rtlCol="0">
            <a:spAutoFit/>
          </a:bodyPr>
          <a:lstStyle/>
          <a:p>
            <a:r>
              <a:rPr lang="pt-PT" sz="2000" b="1" dirty="0" err="1" smtClean="0">
                <a:solidFill>
                  <a:srgbClr val="FF0000"/>
                </a:solidFill>
                <a:latin typeface="+mn-lt"/>
              </a:rPr>
              <a:t>Mathematical</a:t>
            </a:r>
            <a:r>
              <a:rPr lang="pt-PT" sz="2000" b="1" dirty="0" smtClean="0">
                <a:solidFill>
                  <a:srgbClr val="FF0000"/>
                </a:solidFill>
                <a:latin typeface="+mn-lt"/>
              </a:rPr>
              <a:t> </a:t>
            </a:r>
            <a:r>
              <a:rPr lang="pt-PT" sz="2000" b="1" dirty="0" err="1" smtClean="0">
                <a:solidFill>
                  <a:srgbClr val="FF0000"/>
                </a:solidFill>
                <a:latin typeface="+mn-lt"/>
              </a:rPr>
              <a:t>Formulation</a:t>
            </a:r>
            <a:endParaRPr lang="pt-PT" sz="2000" b="1" dirty="0">
              <a:solidFill>
                <a:srgbClr val="FF0000"/>
              </a:solidFill>
              <a:latin typeface="+mn-lt"/>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ixaDeTexto 15"/>
          <p:cNvSpPr txBox="1"/>
          <p:nvPr/>
        </p:nvSpPr>
        <p:spPr>
          <a:xfrm>
            <a:off x="827584" y="908720"/>
            <a:ext cx="3744416" cy="400110"/>
          </a:xfrm>
          <a:prstGeom prst="rect">
            <a:avLst/>
          </a:prstGeom>
          <a:noFill/>
        </p:spPr>
        <p:txBody>
          <a:bodyPr wrap="square" rtlCol="0">
            <a:spAutoFit/>
          </a:bodyPr>
          <a:lstStyle/>
          <a:p>
            <a:r>
              <a:rPr lang="pt-PT" sz="2000" b="1" dirty="0" smtClean="0">
                <a:solidFill>
                  <a:srgbClr val="FF0000"/>
                </a:solidFill>
                <a:latin typeface="+mn-lt"/>
              </a:rPr>
              <a:t>PILOT RIG </a:t>
            </a:r>
            <a:r>
              <a:rPr lang="pt-PT" sz="2000" b="1" dirty="0" err="1" smtClean="0">
                <a:solidFill>
                  <a:srgbClr val="FF0000"/>
                </a:solidFill>
                <a:latin typeface="+mn-lt"/>
              </a:rPr>
              <a:t>overview</a:t>
            </a:r>
            <a:endParaRPr lang="pt-PT" sz="2000" b="1" dirty="0">
              <a:solidFill>
                <a:srgbClr val="FF0000"/>
              </a:solidFill>
              <a:latin typeface="+mn-lt"/>
            </a:endParaRPr>
          </a:p>
        </p:txBody>
      </p:sp>
      <p:sp>
        <p:nvSpPr>
          <p:cNvPr id="17" name="Rectângulo 16"/>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pic>
        <p:nvPicPr>
          <p:cNvPr id="6" name="Imagem 5"/>
          <p:cNvPicPr/>
          <p:nvPr/>
        </p:nvPicPr>
        <p:blipFill rotWithShape="1">
          <a:blip r:embed="rId2" cstate="print">
            <a:lum bright="-20000" contrast="40000"/>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7339" t="7260" r="5951" b="10773"/>
          <a:stretch/>
        </p:blipFill>
        <p:spPr bwMode="auto">
          <a:xfrm>
            <a:off x="755576" y="1196752"/>
            <a:ext cx="7632848" cy="4464496"/>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sp>
        <p:nvSpPr>
          <p:cNvPr id="8" name="Rectângulo 7"/>
          <p:cNvSpPr/>
          <p:nvPr/>
        </p:nvSpPr>
        <p:spPr>
          <a:xfrm>
            <a:off x="611560" y="404664"/>
            <a:ext cx="4464496" cy="1292662"/>
          </a:xfrm>
          <a:prstGeom prst="rect">
            <a:avLst/>
          </a:prstGeom>
        </p:spPr>
        <p:txBody>
          <a:bodyPr wrap="square">
            <a:spAutoFit/>
          </a:bodyPr>
          <a:lstStyle/>
          <a:p>
            <a:pPr algn="just"/>
            <a:r>
              <a:rPr lang="en-US" sz="2400" dirty="0" smtClean="0">
                <a:solidFill>
                  <a:schemeClr val="accent1"/>
                </a:solidFill>
              </a:rPr>
              <a:t>EIT data protocols</a:t>
            </a:r>
          </a:p>
          <a:p>
            <a:pPr algn="just"/>
            <a:endParaRPr lang="en-US" dirty="0" smtClean="0"/>
          </a:p>
          <a:p>
            <a:pPr algn="just"/>
            <a:endParaRPr lang="en-US" dirty="0" smtClean="0"/>
          </a:p>
          <a:p>
            <a:pPr algn="just"/>
            <a:endParaRPr lang="en-US" dirty="0" smtClean="0"/>
          </a:p>
        </p:txBody>
      </p:sp>
      <p:pic>
        <p:nvPicPr>
          <p:cNvPr id="149509" name="Picture 5" descr="See as an animation">
            <a:hlinkClick r:id="rId2"/>
          </p:cNvPr>
          <p:cNvPicPr>
            <a:picLocks noChangeAspect="1" noChangeArrowheads="1"/>
          </p:cNvPicPr>
          <p:nvPr/>
        </p:nvPicPr>
        <p:blipFill>
          <a:blip r:embed="rId3" cstate="print"/>
          <a:srcRect/>
          <a:stretch>
            <a:fillRect/>
          </a:stretch>
        </p:blipFill>
        <p:spPr bwMode="auto">
          <a:xfrm>
            <a:off x="1115616" y="1340768"/>
            <a:ext cx="6762750" cy="3714751"/>
          </a:xfrm>
          <a:prstGeom prst="rect">
            <a:avLst/>
          </a:prstGeom>
          <a:noFill/>
        </p:spPr>
      </p:pic>
      <p:sp>
        <p:nvSpPr>
          <p:cNvPr id="9" name="CaixaDeTexto 8"/>
          <p:cNvSpPr txBox="1"/>
          <p:nvPr/>
        </p:nvSpPr>
        <p:spPr>
          <a:xfrm>
            <a:off x="2555776" y="5517232"/>
            <a:ext cx="4320480" cy="400110"/>
          </a:xfrm>
          <a:prstGeom prst="rect">
            <a:avLst/>
          </a:prstGeom>
          <a:noFill/>
        </p:spPr>
        <p:txBody>
          <a:bodyPr wrap="square" rtlCol="0">
            <a:spAutoFit/>
          </a:bodyPr>
          <a:lstStyle/>
          <a:p>
            <a:r>
              <a:rPr lang="pt-PT" sz="2000" dirty="0" err="1" smtClean="0">
                <a:solidFill>
                  <a:srgbClr val="0070C0"/>
                </a:solidFill>
              </a:rPr>
              <a:t>Adjacent</a:t>
            </a:r>
            <a:r>
              <a:rPr lang="pt-PT" sz="2000" dirty="0" smtClean="0">
                <a:solidFill>
                  <a:srgbClr val="0070C0"/>
                </a:solidFill>
              </a:rPr>
              <a:t> </a:t>
            </a:r>
            <a:r>
              <a:rPr lang="pt-PT" sz="2000" dirty="0" err="1" smtClean="0">
                <a:solidFill>
                  <a:srgbClr val="0070C0"/>
                </a:solidFill>
              </a:rPr>
              <a:t>injection</a:t>
            </a:r>
            <a:r>
              <a:rPr lang="pt-PT" sz="2000" dirty="0" smtClean="0">
                <a:solidFill>
                  <a:srgbClr val="0070C0"/>
                </a:solidFill>
              </a:rPr>
              <a:t> </a:t>
            </a:r>
            <a:r>
              <a:rPr lang="pt-PT" sz="2000" dirty="0" err="1" smtClean="0">
                <a:solidFill>
                  <a:srgbClr val="0070C0"/>
                </a:solidFill>
              </a:rPr>
              <a:t>and</a:t>
            </a:r>
            <a:r>
              <a:rPr lang="pt-PT" sz="2000" dirty="0" smtClean="0">
                <a:solidFill>
                  <a:srgbClr val="0070C0"/>
                </a:solidFill>
              </a:rPr>
              <a:t> </a:t>
            </a:r>
            <a:r>
              <a:rPr lang="pt-PT" sz="2000" dirty="0" err="1" smtClean="0">
                <a:solidFill>
                  <a:srgbClr val="0070C0"/>
                </a:solidFill>
              </a:rPr>
              <a:t>measuring</a:t>
            </a:r>
            <a:endParaRPr lang="pt-PT" sz="2000" dirty="0">
              <a:solidFill>
                <a:srgbClr val="0070C0"/>
              </a:solidFill>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pic>
        <p:nvPicPr>
          <p:cNvPr id="149506" name="Picture 2" descr="See as an animation">
            <a:hlinkClick r:id="rId2"/>
          </p:cNvPr>
          <p:cNvPicPr>
            <a:picLocks noChangeAspect="1" noChangeArrowheads="1"/>
          </p:cNvPicPr>
          <p:nvPr/>
        </p:nvPicPr>
        <p:blipFill>
          <a:blip r:embed="rId3" cstate="print"/>
          <a:srcRect/>
          <a:stretch>
            <a:fillRect/>
          </a:stretch>
        </p:blipFill>
        <p:spPr bwMode="auto">
          <a:xfrm>
            <a:off x="2483768" y="3429000"/>
            <a:ext cx="5970662" cy="2943284"/>
          </a:xfrm>
          <a:prstGeom prst="rect">
            <a:avLst/>
          </a:prstGeom>
          <a:noFill/>
        </p:spPr>
      </p:pic>
      <p:pic>
        <p:nvPicPr>
          <p:cNvPr id="149507" name="Picture 3" descr="See as an animation">
            <a:hlinkClick r:id="rId4"/>
          </p:cNvPr>
          <p:cNvPicPr>
            <a:picLocks noChangeAspect="1" noChangeArrowheads="1"/>
          </p:cNvPicPr>
          <p:nvPr/>
        </p:nvPicPr>
        <p:blipFill>
          <a:blip r:embed="rId5" cstate="print"/>
          <a:srcRect/>
          <a:stretch>
            <a:fillRect/>
          </a:stretch>
        </p:blipFill>
        <p:spPr bwMode="auto">
          <a:xfrm>
            <a:off x="539552" y="404664"/>
            <a:ext cx="3096344" cy="3096344"/>
          </a:xfrm>
          <a:prstGeom prst="rect">
            <a:avLst/>
          </a:prstGeom>
          <a:noFill/>
        </p:spPr>
      </p:pic>
      <p:sp>
        <p:nvSpPr>
          <p:cNvPr id="6" name="CaixaDeTexto 5"/>
          <p:cNvSpPr txBox="1"/>
          <p:nvPr/>
        </p:nvSpPr>
        <p:spPr>
          <a:xfrm>
            <a:off x="3779912" y="1484784"/>
            <a:ext cx="4896544" cy="400110"/>
          </a:xfrm>
          <a:prstGeom prst="rect">
            <a:avLst/>
          </a:prstGeom>
          <a:noFill/>
        </p:spPr>
        <p:txBody>
          <a:bodyPr wrap="square" rtlCol="0">
            <a:spAutoFit/>
          </a:bodyPr>
          <a:lstStyle/>
          <a:p>
            <a:r>
              <a:rPr lang="pt-PT" sz="2000" dirty="0" err="1" smtClean="0">
                <a:solidFill>
                  <a:srgbClr val="0070C0"/>
                </a:solidFill>
              </a:rPr>
              <a:t>Oposite</a:t>
            </a:r>
            <a:r>
              <a:rPr lang="pt-PT" sz="2000" dirty="0" smtClean="0">
                <a:solidFill>
                  <a:srgbClr val="0070C0"/>
                </a:solidFill>
              </a:rPr>
              <a:t> </a:t>
            </a:r>
            <a:r>
              <a:rPr lang="pt-PT" sz="2000" dirty="0" err="1" smtClean="0">
                <a:solidFill>
                  <a:srgbClr val="0070C0"/>
                </a:solidFill>
              </a:rPr>
              <a:t>injection</a:t>
            </a:r>
            <a:r>
              <a:rPr lang="pt-PT" sz="2000" dirty="0" smtClean="0">
                <a:solidFill>
                  <a:srgbClr val="0070C0"/>
                </a:solidFill>
              </a:rPr>
              <a:t> </a:t>
            </a:r>
            <a:r>
              <a:rPr lang="pt-PT" sz="2000" dirty="0" err="1" smtClean="0">
                <a:solidFill>
                  <a:srgbClr val="0070C0"/>
                </a:solidFill>
              </a:rPr>
              <a:t>and</a:t>
            </a:r>
            <a:r>
              <a:rPr lang="pt-PT" sz="2000" dirty="0" smtClean="0">
                <a:solidFill>
                  <a:srgbClr val="0070C0"/>
                </a:solidFill>
              </a:rPr>
              <a:t> </a:t>
            </a:r>
            <a:r>
              <a:rPr lang="pt-PT" sz="2000" dirty="0" err="1" smtClean="0">
                <a:solidFill>
                  <a:srgbClr val="0070C0"/>
                </a:solidFill>
              </a:rPr>
              <a:t>adjacent</a:t>
            </a:r>
            <a:r>
              <a:rPr lang="pt-PT" sz="2000" dirty="0" smtClean="0">
                <a:solidFill>
                  <a:srgbClr val="0070C0"/>
                </a:solidFill>
              </a:rPr>
              <a:t> </a:t>
            </a:r>
            <a:r>
              <a:rPr lang="pt-PT" sz="2000" dirty="0" err="1" smtClean="0">
                <a:solidFill>
                  <a:srgbClr val="0070C0"/>
                </a:solidFill>
              </a:rPr>
              <a:t>measuring</a:t>
            </a:r>
            <a:endParaRPr lang="pt-PT" sz="2000" dirty="0">
              <a:solidFill>
                <a:srgbClr val="0070C0"/>
              </a:solidFill>
            </a:endParaRPr>
          </a:p>
        </p:txBody>
      </p:sp>
      <p:sp>
        <p:nvSpPr>
          <p:cNvPr id="7" name="Rectângulo 6"/>
          <p:cNvSpPr/>
          <p:nvPr/>
        </p:nvSpPr>
        <p:spPr>
          <a:xfrm>
            <a:off x="467544" y="5733256"/>
            <a:ext cx="2232248" cy="646331"/>
          </a:xfrm>
          <a:prstGeom prst="rect">
            <a:avLst/>
          </a:prstGeom>
        </p:spPr>
        <p:txBody>
          <a:bodyPr wrap="square">
            <a:spAutoFit/>
          </a:bodyPr>
          <a:lstStyle/>
          <a:p>
            <a:r>
              <a:rPr lang="en-US" dirty="0" smtClean="0"/>
              <a:t>data collection</a:t>
            </a:r>
          </a:p>
          <a:p>
            <a:r>
              <a:rPr lang="en-US" dirty="0" smtClean="0"/>
              <a:t>typical procedure</a:t>
            </a:r>
            <a:endParaRPr lang="pt-PT" dirty="0"/>
          </a:p>
        </p:txBody>
      </p:sp>
      <p:sp>
        <p:nvSpPr>
          <p:cNvPr id="9" name="Seta para a direita 8"/>
          <p:cNvSpPr/>
          <p:nvPr/>
        </p:nvSpPr>
        <p:spPr>
          <a:xfrm rot="12177924">
            <a:off x="3718658" y="2494846"/>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ângulo 9"/>
          <p:cNvSpPr/>
          <p:nvPr/>
        </p:nvSpPr>
        <p:spPr>
          <a:xfrm>
            <a:off x="4211960" y="2852936"/>
            <a:ext cx="4104456" cy="369332"/>
          </a:xfrm>
          <a:prstGeom prst="rect">
            <a:avLst/>
          </a:prstGeom>
        </p:spPr>
        <p:txBody>
          <a:bodyPr wrap="square">
            <a:spAutoFit/>
          </a:bodyPr>
          <a:lstStyle/>
          <a:p>
            <a:r>
              <a:rPr lang="en-US" dirty="0" smtClean="0"/>
              <a:t>data collection experimental procedure</a:t>
            </a:r>
            <a:endParaRPr lang="pt-PT" dirty="0"/>
          </a:p>
        </p:txBody>
      </p:sp>
      <p:sp>
        <p:nvSpPr>
          <p:cNvPr id="11" name="Seta para a direita 10"/>
          <p:cNvSpPr/>
          <p:nvPr/>
        </p:nvSpPr>
        <p:spPr>
          <a:xfrm rot="20126901">
            <a:off x="1628745" y="5383995"/>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ctângulo 11"/>
          <p:cNvSpPr/>
          <p:nvPr/>
        </p:nvSpPr>
        <p:spPr>
          <a:xfrm>
            <a:off x="3779912" y="692696"/>
            <a:ext cx="4464496" cy="1292662"/>
          </a:xfrm>
          <a:prstGeom prst="rect">
            <a:avLst/>
          </a:prstGeom>
        </p:spPr>
        <p:txBody>
          <a:bodyPr wrap="square">
            <a:spAutoFit/>
          </a:bodyPr>
          <a:lstStyle/>
          <a:p>
            <a:pPr algn="just"/>
            <a:r>
              <a:rPr lang="en-US" sz="2400" dirty="0" smtClean="0">
                <a:solidFill>
                  <a:schemeClr val="accent1"/>
                </a:solidFill>
              </a:rPr>
              <a:t>EIT data protocols</a:t>
            </a:r>
          </a:p>
          <a:p>
            <a:pPr algn="just"/>
            <a:endParaRPr lang="en-US" dirty="0" smtClean="0"/>
          </a:p>
          <a:p>
            <a:pPr algn="just"/>
            <a:endParaRPr lang="en-US" dirty="0" smtClean="0"/>
          </a:p>
          <a:p>
            <a:pPr algn="just"/>
            <a:endParaRPr lang="en-US" dirty="0" smtClean="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sp>
        <p:nvSpPr>
          <p:cNvPr id="8" name="Rectângulo 7"/>
          <p:cNvSpPr/>
          <p:nvPr/>
        </p:nvSpPr>
        <p:spPr>
          <a:xfrm>
            <a:off x="611560" y="404664"/>
            <a:ext cx="7920880" cy="1292662"/>
          </a:xfrm>
          <a:prstGeom prst="rect">
            <a:avLst/>
          </a:prstGeom>
        </p:spPr>
        <p:txBody>
          <a:bodyPr wrap="square">
            <a:spAutoFit/>
          </a:bodyPr>
          <a:lstStyle/>
          <a:p>
            <a:pPr algn="just"/>
            <a:r>
              <a:rPr lang="en-US" sz="2400" dirty="0" smtClean="0">
                <a:solidFill>
                  <a:schemeClr val="accent1"/>
                </a:solidFill>
              </a:rPr>
              <a:t>Some sensitivity results</a:t>
            </a:r>
          </a:p>
          <a:p>
            <a:pPr algn="just"/>
            <a:endParaRPr lang="en-US" dirty="0" smtClean="0"/>
          </a:p>
          <a:p>
            <a:pPr algn="just"/>
            <a:endParaRPr lang="en-US" dirty="0" smtClean="0"/>
          </a:p>
          <a:p>
            <a:pPr algn="just"/>
            <a:endParaRPr lang="en-US" dirty="0" smtClean="0"/>
          </a:p>
        </p:txBody>
      </p:sp>
      <p:sp>
        <p:nvSpPr>
          <p:cNvPr id="7" name="CaixaDeTexto 6"/>
          <p:cNvSpPr txBox="1"/>
          <p:nvPr/>
        </p:nvSpPr>
        <p:spPr>
          <a:xfrm>
            <a:off x="611560" y="2492896"/>
            <a:ext cx="8136904" cy="2862322"/>
          </a:xfrm>
          <a:prstGeom prst="rect">
            <a:avLst/>
          </a:prstGeom>
          <a:noFill/>
        </p:spPr>
        <p:txBody>
          <a:bodyPr wrap="square" rtlCol="0">
            <a:spAutoFit/>
          </a:bodyPr>
          <a:lstStyle/>
          <a:p>
            <a:pPr algn="ctr"/>
            <a:r>
              <a:rPr lang="pt-PT" sz="2000" dirty="0" err="1" smtClean="0">
                <a:solidFill>
                  <a:srgbClr val="0070C0"/>
                </a:solidFill>
              </a:rPr>
              <a:t>Majourly</a:t>
            </a:r>
            <a:r>
              <a:rPr lang="pt-PT" sz="2000" dirty="0" smtClean="0">
                <a:solidFill>
                  <a:srgbClr val="0070C0"/>
                </a:solidFill>
              </a:rPr>
              <a:t> </a:t>
            </a:r>
            <a:r>
              <a:rPr lang="pt-PT" sz="2000" dirty="0" err="1" smtClean="0">
                <a:solidFill>
                  <a:srgbClr val="0070C0"/>
                </a:solidFill>
              </a:rPr>
              <a:t>Oposite</a:t>
            </a:r>
            <a:r>
              <a:rPr lang="pt-PT" sz="2000" dirty="0" smtClean="0">
                <a:solidFill>
                  <a:srgbClr val="0070C0"/>
                </a:solidFill>
              </a:rPr>
              <a:t> </a:t>
            </a:r>
            <a:r>
              <a:rPr lang="pt-PT" sz="2000" dirty="0" err="1" smtClean="0">
                <a:solidFill>
                  <a:srgbClr val="0070C0"/>
                </a:solidFill>
              </a:rPr>
              <a:t>injection</a:t>
            </a:r>
            <a:r>
              <a:rPr lang="pt-PT" sz="2000" dirty="0" smtClean="0">
                <a:solidFill>
                  <a:srgbClr val="0070C0"/>
                </a:solidFill>
              </a:rPr>
              <a:t> </a:t>
            </a:r>
            <a:r>
              <a:rPr lang="pt-PT" sz="2000" dirty="0" err="1" smtClean="0">
                <a:solidFill>
                  <a:srgbClr val="0070C0"/>
                </a:solidFill>
              </a:rPr>
              <a:t>and</a:t>
            </a:r>
            <a:r>
              <a:rPr lang="pt-PT" sz="2000" dirty="0" smtClean="0">
                <a:solidFill>
                  <a:srgbClr val="0070C0"/>
                </a:solidFill>
              </a:rPr>
              <a:t>  </a:t>
            </a:r>
            <a:r>
              <a:rPr lang="pt-PT" sz="2000" dirty="0" err="1" smtClean="0">
                <a:solidFill>
                  <a:srgbClr val="0070C0"/>
                </a:solidFill>
              </a:rPr>
              <a:t>adjacent</a:t>
            </a:r>
            <a:r>
              <a:rPr lang="pt-PT" sz="2000" dirty="0" smtClean="0">
                <a:solidFill>
                  <a:srgbClr val="0070C0"/>
                </a:solidFill>
              </a:rPr>
              <a:t> </a:t>
            </a:r>
            <a:r>
              <a:rPr lang="pt-PT" sz="2000" dirty="0" err="1" smtClean="0">
                <a:solidFill>
                  <a:srgbClr val="0070C0"/>
                </a:solidFill>
              </a:rPr>
              <a:t>measuring</a:t>
            </a:r>
            <a:r>
              <a:rPr lang="pt-PT" sz="2000" dirty="0" smtClean="0">
                <a:solidFill>
                  <a:srgbClr val="0070C0"/>
                </a:solidFill>
              </a:rPr>
              <a:t> </a:t>
            </a:r>
            <a:r>
              <a:rPr lang="pt-PT" sz="2000" dirty="0" err="1" smtClean="0">
                <a:solidFill>
                  <a:srgbClr val="0070C0"/>
                </a:solidFill>
              </a:rPr>
              <a:t>was</a:t>
            </a:r>
            <a:r>
              <a:rPr lang="pt-PT" sz="2000" dirty="0" smtClean="0">
                <a:solidFill>
                  <a:srgbClr val="0070C0"/>
                </a:solidFill>
              </a:rPr>
              <a:t> </a:t>
            </a:r>
            <a:r>
              <a:rPr lang="pt-PT" sz="2000" dirty="0" err="1" smtClean="0">
                <a:solidFill>
                  <a:srgbClr val="0070C0"/>
                </a:solidFill>
              </a:rPr>
              <a:t>used</a:t>
            </a:r>
            <a:r>
              <a:rPr lang="pt-PT" sz="2000" dirty="0" smtClean="0">
                <a:solidFill>
                  <a:srgbClr val="0070C0"/>
                </a:solidFill>
              </a:rPr>
              <a:t>;</a:t>
            </a:r>
          </a:p>
          <a:p>
            <a:pPr algn="ctr"/>
            <a:endParaRPr lang="pt-PT" sz="2000" dirty="0" smtClean="0">
              <a:solidFill>
                <a:srgbClr val="0070C0"/>
              </a:solidFill>
            </a:endParaRPr>
          </a:p>
          <a:p>
            <a:pPr algn="ctr"/>
            <a:r>
              <a:rPr lang="pt-PT" sz="2000" dirty="0" smtClean="0">
                <a:solidFill>
                  <a:srgbClr val="0070C0"/>
                </a:solidFill>
              </a:rPr>
              <a:t>For </a:t>
            </a:r>
            <a:r>
              <a:rPr lang="pt-PT" sz="2000" dirty="0" err="1" smtClean="0">
                <a:solidFill>
                  <a:srgbClr val="0070C0"/>
                </a:solidFill>
              </a:rPr>
              <a:t>the</a:t>
            </a:r>
            <a:r>
              <a:rPr lang="pt-PT" sz="2000" dirty="0" smtClean="0">
                <a:solidFill>
                  <a:srgbClr val="0070C0"/>
                </a:solidFill>
              </a:rPr>
              <a:t> </a:t>
            </a:r>
            <a:r>
              <a:rPr lang="pt-PT" sz="2000" dirty="0" err="1" smtClean="0">
                <a:solidFill>
                  <a:srgbClr val="0070C0"/>
                </a:solidFill>
              </a:rPr>
              <a:t>flow</a:t>
            </a:r>
            <a:r>
              <a:rPr lang="pt-PT" sz="2000" dirty="0" smtClean="0">
                <a:solidFill>
                  <a:srgbClr val="0070C0"/>
                </a:solidFill>
              </a:rPr>
              <a:t> rate 0 m</a:t>
            </a:r>
            <a:r>
              <a:rPr lang="pt-PT" sz="2000" baseline="30000" dirty="0" smtClean="0">
                <a:solidFill>
                  <a:srgbClr val="0070C0"/>
                </a:solidFill>
              </a:rPr>
              <a:t>3</a:t>
            </a:r>
            <a:r>
              <a:rPr lang="pt-PT" sz="2000" dirty="0" smtClean="0">
                <a:solidFill>
                  <a:srgbClr val="0070C0"/>
                </a:solidFill>
              </a:rPr>
              <a:t>/h, </a:t>
            </a:r>
            <a:r>
              <a:rPr lang="pt-PT" sz="2000" dirty="0" err="1" smtClean="0">
                <a:solidFill>
                  <a:srgbClr val="0070C0"/>
                </a:solidFill>
              </a:rPr>
              <a:t>Adjacent</a:t>
            </a:r>
            <a:r>
              <a:rPr lang="pt-PT" sz="2000" dirty="0" smtClean="0">
                <a:solidFill>
                  <a:srgbClr val="0070C0"/>
                </a:solidFill>
              </a:rPr>
              <a:t> </a:t>
            </a:r>
            <a:r>
              <a:rPr lang="pt-PT" sz="2000" dirty="0" err="1" smtClean="0">
                <a:solidFill>
                  <a:srgbClr val="0070C0"/>
                </a:solidFill>
              </a:rPr>
              <a:t>injection</a:t>
            </a:r>
            <a:r>
              <a:rPr lang="pt-PT" sz="2000" dirty="0" smtClean="0">
                <a:solidFill>
                  <a:srgbClr val="0070C0"/>
                </a:solidFill>
              </a:rPr>
              <a:t> </a:t>
            </a:r>
            <a:r>
              <a:rPr lang="pt-PT" sz="2000" dirty="0" err="1" smtClean="0">
                <a:solidFill>
                  <a:srgbClr val="0070C0"/>
                </a:solidFill>
              </a:rPr>
              <a:t>and</a:t>
            </a:r>
            <a:r>
              <a:rPr lang="pt-PT" sz="2000" dirty="0" smtClean="0">
                <a:solidFill>
                  <a:srgbClr val="0070C0"/>
                </a:solidFill>
              </a:rPr>
              <a:t> </a:t>
            </a:r>
            <a:r>
              <a:rPr lang="pt-PT" sz="2000" dirty="0" err="1" smtClean="0">
                <a:solidFill>
                  <a:srgbClr val="0070C0"/>
                </a:solidFill>
              </a:rPr>
              <a:t>measuring</a:t>
            </a:r>
            <a:r>
              <a:rPr lang="pt-PT" sz="2000" dirty="0" smtClean="0">
                <a:solidFill>
                  <a:srgbClr val="0070C0"/>
                </a:solidFill>
              </a:rPr>
              <a:t> </a:t>
            </a:r>
            <a:r>
              <a:rPr lang="pt-PT" sz="2000" dirty="0" err="1" smtClean="0">
                <a:solidFill>
                  <a:srgbClr val="0070C0"/>
                </a:solidFill>
              </a:rPr>
              <a:t>was</a:t>
            </a:r>
            <a:r>
              <a:rPr lang="pt-PT" sz="2000" dirty="0" smtClean="0">
                <a:solidFill>
                  <a:srgbClr val="0070C0"/>
                </a:solidFill>
              </a:rPr>
              <a:t> </a:t>
            </a:r>
            <a:r>
              <a:rPr lang="pt-PT" sz="2000" dirty="0" err="1" smtClean="0">
                <a:solidFill>
                  <a:srgbClr val="0070C0"/>
                </a:solidFill>
              </a:rPr>
              <a:t>used</a:t>
            </a:r>
            <a:r>
              <a:rPr lang="pt-PT" sz="2000" dirty="0" smtClean="0">
                <a:solidFill>
                  <a:srgbClr val="0070C0"/>
                </a:solidFill>
              </a:rPr>
              <a:t> </a:t>
            </a:r>
            <a:r>
              <a:rPr lang="pt-PT" sz="2000" dirty="0" err="1" smtClean="0">
                <a:solidFill>
                  <a:srgbClr val="0070C0"/>
                </a:solidFill>
              </a:rPr>
              <a:t>instead</a:t>
            </a:r>
            <a:r>
              <a:rPr lang="pt-PT" sz="2000" dirty="0" smtClean="0">
                <a:solidFill>
                  <a:srgbClr val="0070C0"/>
                </a:solidFill>
              </a:rPr>
              <a:t>;</a:t>
            </a:r>
          </a:p>
          <a:p>
            <a:pPr algn="ctr"/>
            <a:endParaRPr lang="pt-PT" sz="2000" dirty="0" smtClean="0">
              <a:solidFill>
                <a:srgbClr val="0070C0"/>
              </a:solidFill>
            </a:endParaRPr>
          </a:p>
          <a:p>
            <a:pPr algn="ctr"/>
            <a:r>
              <a:rPr lang="pt-PT" sz="2000" dirty="0" smtClean="0">
                <a:solidFill>
                  <a:srgbClr val="0067B4"/>
                </a:solidFill>
              </a:rPr>
              <a:t>For </a:t>
            </a:r>
            <a:r>
              <a:rPr lang="pt-PT" sz="2000" dirty="0" err="1" smtClean="0">
                <a:solidFill>
                  <a:srgbClr val="0067B4"/>
                </a:solidFill>
              </a:rPr>
              <a:t>the</a:t>
            </a:r>
            <a:r>
              <a:rPr lang="pt-PT" sz="2000" dirty="0" smtClean="0">
                <a:solidFill>
                  <a:srgbClr val="0067B4"/>
                </a:solidFill>
              </a:rPr>
              <a:t> </a:t>
            </a:r>
            <a:r>
              <a:rPr lang="pt-PT" sz="2000" dirty="0" err="1" smtClean="0">
                <a:solidFill>
                  <a:srgbClr val="0067B4"/>
                </a:solidFill>
              </a:rPr>
              <a:t>tests</a:t>
            </a:r>
            <a:r>
              <a:rPr lang="pt-PT" sz="2000" dirty="0" smtClean="0">
                <a:solidFill>
                  <a:srgbClr val="0067B4"/>
                </a:solidFill>
              </a:rPr>
              <a:t> </a:t>
            </a:r>
            <a:r>
              <a:rPr lang="pt-PT" sz="2000" dirty="0" err="1" smtClean="0">
                <a:solidFill>
                  <a:srgbClr val="0067B4"/>
                </a:solidFill>
              </a:rPr>
              <a:t>depicted</a:t>
            </a:r>
            <a:r>
              <a:rPr lang="pt-PT" sz="2000" dirty="0" smtClean="0">
                <a:solidFill>
                  <a:srgbClr val="0067B4"/>
                </a:solidFill>
              </a:rPr>
              <a:t>, </a:t>
            </a:r>
            <a:r>
              <a:rPr lang="pt-PT" sz="2000" dirty="0" err="1" smtClean="0">
                <a:solidFill>
                  <a:srgbClr val="0067B4"/>
                </a:solidFill>
              </a:rPr>
              <a:t>Eucaliptus</a:t>
            </a:r>
            <a:r>
              <a:rPr lang="pt-PT" sz="2000" dirty="0" smtClean="0">
                <a:solidFill>
                  <a:srgbClr val="0067B4"/>
                </a:solidFill>
              </a:rPr>
              <a:t> short </a:t>
            </a:r>
            <a:r>
              <a:rPr lang="pt-PT" sz="2000" dirty="0" err="1" smtClean="0">
                <a:solidFill>
                  <a:srgbClr val="0067B4"/>
                </a:solidFill>
              </a:rPr>
              <a:t>fibers</a:t>
            </a:r>
            <a:r>
              <a:rPr lang="pt-PT" sz="2000" dirty="0" smtClean="0">
                <a:solidFill>
                  <a:srgbClr val="0067B4"/>
                </a:solidFill>
              </a:rPr>
              <a:t>, </a:t>
            </a:r>
            <a:r>
              <a:rPr lang="pt-PT" sz="2000" dirty="0" err="1" smtClean="0">
                <a:solidFill>
                  <a:srgbClr val="0067B4"/>
                </a:solidFill>
              </a:rPr>
              <a:t>with</a:t>
            </a:r>
            <a:r>
              <a:rPr lang="pt-PT" sz="2000" dirty="0" smtClean="0">
                <a:solidFill>
                  <a:srgbClr val="0067B4"/>
                </a:solidFill>
              </a:rPr>
              <a:t> a </a:t>
            </a:r>
            <a:r>
              <a:rPr lang="pt-PT" sz="2000" dirty="0" err="1" smtClean="0">
                <a:solidFill>
                  <a:srgbClr val="0067B4"/>
                </a:solidFill>
              </a:rPr>
              <a:t>lenght</a:t>
            </a:r>
            <a:r>
              <a:rPr lang="pt-PT" sz="2000" dirty="0" smtClean="0">
                <a:solidFill>
                  <a:srgbClr val="0067B4"/>
                </a:solidFill>
              </a:rPr>
              <a:t> </a:t>
            </a:r>
            <a:r>
              <a:rPr lang="pt-PT" sz="2000" dirty="0" err="1" smtClean="0">
                <a:solidFill>
                  <a:srgbClr val="0067B4"/>
                </a:solidFill>
              </a:rPr>
              <a:t>of</a:t>
            </a:r>
            <a:r>
              <a:rPr lang="pt-PT" sz="2000" dirty="0" smtClean="0">
                <a:solidFill>
                  <a:srgbClr val="0067B4"/>
                </a:solidFill>
              </a:rPr>
              <a:t> 0,706±0,03 mm, </a:t>
            </a:r>
            <a:r>
              <a:rPr lang="pt-PT" sz="2000" dirty="0" err="1" smtClean="0">
                <a:solidFill>
                  <a:srgbClr val="0067B4"/>
                </a:solidFill>
              </a:rPr>
              <a:t>and</a:t>
            </a:r>
            <a:r>
              <a:rPr lang="pt-PT" sz="2000" dirty="0" smtClean="0">
                <a:solidFill>
                  <a:srgbClr val="0067B4"/>
                </a:solidFill>
              </a:rPr>
              <a:t> </a:t>
            </a:r>
            <a:r>
              <a:rPr lang="pt-PT" sz="2000" dirty="0" err="1" smtClean="0">
                <a:solidFill>
                  <a:srgbClr val="0067B4"/>
                </a:solidFill>
              </a:rPr>
              <a:t>with</a:t>
            </a:r>
            <a:r>
              <a:rPr lang="pt-PT" sz="2000" dirty="0" smtClean="0">
                <a:solidFill>
                  <a:srgbClr val="0067B4"/>
                </a:solidFill>
              </a:rPr>
              <a:t> a </a:t>
            </a:r>
            <a:r>
              <a:rPr lang="pt-PT" sz="2000" dirty="0" err="1" smtClean="0">
                <a:solidFill>
                  <a:srgbClr val="0067B4"/>
                </a:solidFill>
              </a:rPr>
              <a:t>concentration</a:t>
            </a:r>
            <a:r>
              <a:rPr lang="pt-PT" sz="2000" dirty="0" smtClean="0">
                <a:solidFill>
                  <a:srgbClr val="0067B4"/>
                </a:solidFill>
              </a:rPr>
              <a:t> </a:t>
            </a:r>
            <a:r>
              <a:rPr lang="pt-PT" sz="2000" dirty="0" err="1" smtClean="0">
                <a:solidFill>
                  <a:srgbClr val="0067B4"/>
                </a:solidFill>
              </a:rPr>
              <a:t>of</a:t>
            </a:r>
            <a:r>
              <a:rPr lang="pt-PT" sz="2000" dirty="0" smtClean="0">
                <a:solidFill>
                  <a:srgbClr val="0067B4"/>
                </a:solidFill>
              </a:rPr>
              <a:t> ± 0.159 % (m/m) </a:t>
            </a:r>
            <a:r>
              <a:rPr lang="pt-PT" sz="2000" dirty="0" err="1" smtClean="0">
                <a:solidFill>
                  <a:srgbClr val="0067B4"/>
                </a:solidFill>
              </a:rPr>
              <a:t>were</a:t>
            </a:r>
            <a:r>
              <a:rPr lang="pt-PT" sz="2000" dirty="0" smtClean="0">
                <a:solidFill>
                  <a:srgbClr val="0067B4"/>
                </a:solidFill>
              </a:rPr>
              <a:t> </a:t>
            </a:r>
            <a:r>
              <a:rPr lang="pt-PT" sz="2000" dirty="0" err="1" smtClean="0">
                <a:solidFill>
                  <a:srgbClr val="0067B4"/>
                </a:solidFill>
              </a:rPr>
              <a:t>used</a:t>
            </a:r>
            <a:r>
              <a:rPr lang="pt-PT" sz="2000" dirty="0" smtClean="0">
                <a:solidFill>
                  <a:srgbClr val="0067B4"/>
                </a:solidFill>
              </a:rPr>
              <a:t>; </a:t>
            </a:r>
          </a:p>
          <a:p>
            <a:pPr algn="ctr"/>
            <a:endParaRPr lang="pt-PT" sz="2000" dirty="0">
              <a:solidFill>
                <a:srgbClr val="0070C0"/>
              </a:solidFill>
            </a:endParaRPr>
          </a:p>
        </p:txBody>
      </p:sp>
      <p:sp>
        <p:nvSpPr>
          <p:cNvPr id="163841" name="Rectangle 1"/>
          <p:cNvSpPr>
            <a:spLocks noChangeArrowheads="1"/>
          </p:cNvSpPr>
          <p:nvPr/>
        </p:nvSpPr>
        <p:spPr bwMode="auto">
          <a:xfrm>
            <a:off x="539552" y="1124744"/>
            <a:ext cx="80648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For </a:t>
            </a:r>
            <a:r>
              <a:rPr kumimoji="0" lang="pt-PT"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all</a:t>
            </a:r>
            <a:r>
              <a:rPr kumimoji="0" lang="pt-PT"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pt-PT"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described</a:t>
            </a:r>
            <a:r>
              <a:rPr kumimoji="0" lang="pt-PT"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pt-PT"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tests</a:t>
            </a:r>
            <a:r>
              <a:rPr kumimoji="0" lang="pt-PT"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 </a:t>
            </a:r>
            <a:r>
              <a:rPr kumimoji="0" lang="pt-PT"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mesh</a:t>
            </a:r>
            <a:r>
              <a:rPr kumimoji="0" lang="pt-PT"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t>
            </a:r>
            <a:r>
              <a:rPr kumimoji="0" lang="pt-PT" b="0" i="0" u="none" strike="noStrike" cap="none" normalizeH="0" dirty="0" err="1" smtClean="0">
                <a:ln>
                  <a:noFill/>
                </a:ln>
                <a:solidFill>
                  <a:schemeClr val="tx1"/>
                </a:solidFill>
                <a:effectLst/>
                <a:latin typeface="Courier New" pitchFamily="49" charset="0"/>
                <a:ea typeface="Calibri" pitchFamily="34" charset="0"/>
                <a:cs typeface="Courier New" pitchFamily="49" charset="0"/>
              </a:rPr>
              <a:t>with</a:t>
            </a:r>
            <a:r>
              <a:rPr kumimoji="0" lang="pt-PT"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t>
            </a:r>
            <a:r>
              <a:rPr kumimoji="0" lang="pt-PT"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2304 </a:t>
            </a:r>
            <a:r>
              <a:rPr kumimoji="0" lang="pt-PT"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triângular</a:t>
            </a:r>
            <a:r>
              <a:rPr kumimoji="0" lang="pt-PT"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t>
            </a:r>
            <a:r>
              <a:rPr kumimoji="0" lang="pt-PT" b="0" i="0" u="none" strike="noStrike" cap="none" normalizeH="0" dirty="0" err="1" smtClean="0">
                <a:ln>
                  <a:noFill/>
                </a:ln>
                <a:solidFill>
                  <a:schemeClr val="tx1"/>
                </a:solidFill>
                <a:effectLst/>
                <a:latin typeface="Courier New" pitchFamily="49" charset="0"/>
                <a:ea typeface="Calibri" pitchFamily="34" charset="0"/>
                <a:cs typeface="Courier New" pitchFamily="49" charset="0"/>
              </a:rPr>
              <a:t>elements</a:t>
            </a:r>
            <a:r>
              <a:rPr kumimoji="0" lang="pt-PT"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t>
            </a:r>
            <a:r>
              <a:rPr kumimoji="0" lang="pt-PT" b="0" i="0" u="none" strike="noStrike" cap="none" normalizeH="0" dirty="0" err="1" smtClean="0">
                <a:ln>
                  <a:noFill/>
                </a:ln>
                <a:solidFill>
                  <a:schemeClr val="tx1"/>
                </a:solidFill>
                <a:effectLst/>
                <a:latin typeface="Courier New" pitchFamily="49" charset="0"/>
                <a:ea typeface="Calibri" pitchFamily="34" charset="0"/>
                <a:cs typeface="Courier New" pitchFamily="49" charset="0"/>
              </a:rPr>
              <a:t>and</a:t>
            </a:r>
            <a:r>
              <a:rPr kumimoji="0" lang="pt-PT"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t>
            </a:r>
            <a:r>
              <a:rPr kumimoji="0" lang="pt-PT"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1201 nodes </a:t>
            </a:r>
            <a:r>
              <a:rPr kumimoji="0" lang="pt-PT"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was</a:t>
            </a:r>
            <a:r>
              <a:rPr kumimoji="0" lang="pt-PT"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pt-PT"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used</a:t>
            </a:r>
            <a:r>
              <a:rPr kumimoji="0" lang="pt-PT"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pt-PT"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other</a:t>
            </a:r>
            <a:r>
              <a:rPr kumimoji="0" lang="pt-PT"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pt-PT"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parameters</a:t>
            </a:r>
            <a:r>
              <a:rPr kumimoji="0" lang="pt-PT"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c</a:t>
            </a:r>
            <a:r>
              <a:rPr kumimoji="0" lang="en-US"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ontact</a:t>
            </a:r>
            <a:r>
              <a:rPr kumimoji="0" lang="en-US"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impedance considered : </a:t>
            </a:r>
            <a:r>
              <a:rPr kumimoji="0" lang="en-US"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0,67 Ohm;</a:t>
            </a:r>
            <a:r>
              <a:rPr kumimoji="0" lang="en-US"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applied injected current amplitude : 0,36 </a:t>
            </a:r>
            <a:r>
              <a:rPr kumimoji="0" lang="en-US" b="0" i="0" u="none" strike="noStrike" cap="none" normalizeH="0" dirty="0" err="1" smtClean="0">
                <a:ln>
                  <a:noFill/>
                </a:ln>
                <a:solidFill>
                  <a:schemeClr val="tx1"/>
                </a:solidFill>
                <a:effectLst/>
                <a:latin typeface="Courier New" pitchFamily="49" charset="0"/>
                <a:ea typeface="Calibri" pitchFamily="34" charset="0"/>
                <a:cs typeface="Courier New" pitchFamily="49" charset="0"/>
              </a:rPr>
              <a:t>mA</a:t>
            </a:r>
            <a:r>
              <a:rPr kumimoji="0" lang="en-US" b="0" i="0" u="none" strike="noStrike" cap="none" normalizeH="0" dirty="0" smtClean="0">
                <a:ln>
                  <a:noFill/>
                </a:ln>
                <a:solidFill>
                  <a:schemeClr val="tx1"/>
                </a:solidFill>
                <a:effectLst/>
                <a:latin typeface="Courier New" pitchFamily="49" charset="0"/>
                <a:ea typeface="Calibri" pitchFamily="34" charset="0"/>
                <a:cs typeface="Courier New" pitchFamily="49" charset="0"/>
              </a:rPr>
              <a:t>)</a:t>
            </a:r>
            <a:endParaRPr kumimoji="0" lang="pt-P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4644008" y="0"/>
            <a:ext cx="3528392" cy="461665"/>
          </a:xfrm>
          <a:prstGeom prst="rect">
            <a:avLst/>
          </a:prstGeom>
        </p:spPr>
        <p:txBody>
          <a:bodyPr wrap="square">
            <a:spAutoFit/>
          </a:bodyPr>
          <a:lstStyle/>
          <a:p>
            <a:r>
              <a:rPr lang="en-US" sz="1200" dirty="0" smtClean="0">
                <a:solidFill>
                  <a:schemeClr val="bg1"/>
                </a:solidFill>
              </a:rPr>
              <a:t>Characterization of fibers flow using EIT: results from Coimbra pilot rig.</a:t>
            </a:r>
            <a:endParaRPr lang="pt-PT" sz="1200" dirty="0">
              <a:solidFill>
                <a:schemeClr val="bg1"/>
              </a:solidFill>
            </a:endParaRPr>
          </a:p>
        </p:txBody>
      </p:sp>
      <p:sp>
        <p:nvSpPr>
          <p:cNvPr id="6" name="CaixaDeTexto 5"/>
          <p:cNvSpPr txBox="1"/>
          <p:nvPr/>
        </p:nvSpPr>
        <p:spPr>
          <a:xfrm>
            <a:off x="5796136" y="764704"/>
            <a:ext cx="2808312" cy="400110"/>
          </a:xfrm>
          <a:prstGeom prst="rect">
            <a:avLst/>
          </a:prstGeom>
          <a:noFill/>
        </p:spPr>
        <p:txBody>
          <a:bodyPr wrap="square" rtlCol="0">
            <a:spAutoFit/>
          </a:bodyPr>
          <a:lstStyle/>
          <a:p>
            <a:r>
              <a:rPr lang="pt-PT" sz="2000" b="1" dirty="0" err="1" smtClean="0">
                <a:solidFill>
                  <a:srgbClr val="FF0000"/>
                </a:solidFill>
                <a:latin typeface="+mn-lt"/>
              </a:rPr>
              <a:t>Constant</a:t>
            </a:r>
            <a:r>
              <a:rPr lang="pt-PT" sz="2000" b="1" dirty="0" smtClean="0">
                <a:solidFill>
                  <a:srgbClr val="FF0000"/>
                </a:solidFill>
                <a:latin typeface="+mn-lt"/>
              </a:rPr>
              <a:t> </a:t>
            </a:r>
            <a:r>
              <a:rPr lang="pt-PT" sz="2000" b="1" dirty="0" err="1" smtClean="0">
                <a:solidFill>
                  <a:srgbClr val="FF0000"/>
                </a:solidFill>
                <a:latin typeface="+mn-lt"/>
              </a:rPr>
              <a:t>flow</a:t>
            </a:r>
            <a:r>
              <a:rPr lang="pt-PT" sz="2000" b="1" dirty="0" smtClean="0">
                <a:solidFill>
                  <a:srgbClr val="FF0000"/>
                </a:solidFill>
                <a:latin typeface="+mn-lt"/>
              </a:rPr>
              <a:t> </a:t>
            </a:r>
            <a:r>
              <a:rPr lang="pt-PT" sz="2000" b="1" dirty="0" err="1" smtClean="0">
                <a:solidFill>
                  <a:srgbClr val="FF0000"/>
                </a:solidFill>
                <a:latin typeface="+mn-lt"/>
              </a:rPr>
              <a:t>testing</a:t>
            </a:r>
            <a:endParaRPr lang="pt-PT" sz="2000" b="1" dirty="0">
              <a:solidFill>
                <a:srgbClr val="FF0000"/>
              </a:solidFill>
              <a:latin typeface="+mn-lt"/>
            </a:endParaRPr>
          </a:p>
        </p:txBody>
      </p:sp>
      <p:pic>
        <p:nvPicPr>
          <p:cNvPr id="7" name="Imagem 6" descr="IMG_5546.JPG"/>
          <p:cNvPicPr>
            <a:picLocks noChangeAspect="1"/>
          </p:cNvPicPr>
          <p:nvPr/>
        </p:nvPicPr>
        <p:blipFill>
          <a:blip r:embed="rId2" cstate="print"/>
          <a:stretch>
            <a:fillRect/>
          </a:stretch>
        </p:blipFill>
        <p:spPr>
          <a:xfrm>
            <a:off x="539552" y="404664"/>
            <a:ext cx="3840427" cy="2880320"/>
          </a:xfrm>
          <a:prstGeom prst="rect">
            <a:avLst/>
          </a:prstGeom>
        </p:spPr>
      </p:pic>
      <p:sp>
        <p:nvSpPr>
          <p:cNvPr id="8" name="Rectângulo 7"/>
          <p:cNvSpPr/>
          <p:nvPr/>
        </p:nvSpPr>
        <p:spPr>
          <a:xfrm>
            <a:off x="4572000" y="1196752"/>
            <a:ext cx="4032448" cy="1477328"/>
          </a:xfrm>
          <a:prstGeom prst="rect">
            <a:avLst/>
          </a:prstGeom>
        </p:spPr>
        <p:txBody>
          <a:bodyPr wrap="square">
            <a:spAutoFit/>
          </a:bodyPr>
          <a:lstStyle/>
          <a:p>
            <a:r>
              <a:rPr lang="pt-PT" dirty="0" err="1" smtClean="0"/>
              <a:t>Two</a:t>
            </a:r>
            <a:r>
              <a:rPr lang="pt-PT" dirty="0" smtClean="0"/>
              <a:t> </a:t>
            </a:r>
            <a:r>
              <a:rPr lang="pt-PT" dirty="0" err="1" smtClean="0"/>
              <a:t>medium</a:t>
            </a:r>
            <a:r>
              <a:rPr lang="pt-PT" dirty="0" smtClean="0"/>
              <a:t> </a:t>
            </a:r>
            <a:r>
              <a:rPr lang="pt-PT" dirty="0" err="1" smtClean="0"/>
              <a:t>were</a:t>
            </a:r>
            <a:r>
              <a:rPr lang="pt-PT" dirty="0" smtClean="0"/>
              <a:t> </a:t>
            </a:r>
            <a:r>
              <a:rPr lang="pt-PT" dirty="0" err="1" smtClean="0"/>
              <a:t>used</a:t>
            </a:r>
            <a:r>
              <a:rPr lang="pt-PT" dirty="0" smtClean="0"/>
              <a:t> as </a:t>
            </a:r>
            <a:r>
              <a:rPr lang="pt-PT" dirty="0" err="1" smtClean="0"/>
              <a:t>references</a:t>
            </a:r>
            <a:r>
              <a:rPr lang="pt-PT" dirty="0" smtClean="0"/>
              <a:t> for </a:t>
            </a:r>
            <a:r>
              <a:rPr lang="pt-PT" dirty="0" err="1" smtClean="0"/>
              <a:t>the</a:t>
            </a:r>
            <a:r>
              <a:rPr lang="pt-PT" dirty="0" smtClean="0"/>
              <a:t> </a:t>
            </a:r>
            <a:r>
              <a:rPr lang="pt-PT" dirty="0" err="1" smtClean="0"/>
              <a:t>first</a:t>
            </a:r>
            <a:r>
              <a:rPr lang="pt-PT" dirty="0" smtClean="0"/>
              <a:t> </a:t>
            </a:r>
            <a:r>
              <a:rPr lang="pt-PT" dirty="0" err="1" smtClean="0"/>
              <a:t>tests</a:t>
            </a:r>
            <a:r>
              <a:rPr lang="pt-PT" dirty="0" smtClean="0"/>
              <a:t>: industrial </a:t>
            </a:r>
            <a:r>
              <a:rPr lang="pt-PT" dirty="0" err="1" smtClean="0"/>
              <a:t>water</a:t>
            </a:r>
            <a:r>
              <a:rPr lang="pt-PT" dirty="0" smtClean="0"/>
              <a:t> </a:t>
            </a:r>
            <a:r>
              <a:rPr lang="pt-PT" dirty="0" err="1" smtClean="0"/>
              <a:t>and</a:t>
            </a:r>
            <a:r>
              <a:rPr lang="pt-PT" dirty="0" smtClean="0"/>
              <a:t> </a:t>
            </a:r>
            <a:r>
              <a:rPr lang="pt-PT" dirty="0" err="1" smtClean="0"/>
              <a:t>water</a:t>
            </a:r>
            <a:r>
              <a:rPr lang="pt-PT" dirty="0" smtClean="0"/>
              <a:t>, </a:t>
            </a:r>
            <a:r>
              <a:rPr lang="pt-PT" dirty="0" err="1" smtClean="0"/>
              <a:t>both</a:t>
            </a:r>
            <a:r>
              <a:rPr lang="pt-PT" dirty="0" smtClean="0"/>
              <a:t> </a:t>
            </a:r>
            <a:r>
              <a:rPr lang="pt-PT" dirty="0" err="1" smtClean="0"/>
              <a:t>with</a:t>
            </a:r>
            <a:r>
              <a:rPr lang="pt-PT" dirty="0" smtClean="0"/>
              <a:t> similar </a:t>
            </a:r>
            <a:r>
              <a:rPr lang="pt-PT" dirty="0" err="1" smtClean="0"/>
              <a:t>conductivity</a:t>
            </a:r>
            <a:r>
              <a:rPr lang="pt-PT" dirty="0" smtClean="0"/>
              <a:t> 1197 </a:t>
            </a:r>
            <a:r>
              <a:rPr lang="pt-PT" dirty="0" err="1" smtClean="0"/>
              <a:t>mS</a:t>
            </a:r>
            <a:r>
              <a:rPr lang="pt-PT" dirty="0" smtClean="0"/>
              <a:t> (</a:t>
            </a:r>
            <a:r>
              <a:rPr lang="pt-PT" dirty="0" err="1" smtClean="0"/>
              <a:t>at</a:t>
            </a:r>
            <a:r>
              <a:rPr lang="pt-PT" dirty="0" smtClean="0"/>
              <a:t> 35 Cº); </a:t>
            </a:r>
            <a:r>
              <a:rPr lang="pt-PT" dirty="0" err="1" smtClean="0"/>
              <a:t>Inside</a:t>
            </a:r>
            <a:r>
              <a:rPr lang="pt-PT" dirty="0" smtClean="0"/>
              <a:t> </a:t>
            </a:r>
            <a:r>
              <a:rPr lang="pt-PT" dirty="0" err="1" smtClean="0"/>
              <a:t>rig</a:t>
            </a:r>
            <a:r>
              <a:rPr lang="pt-PT" dirty="0" smtClean="0"/>
              <a:t> </a:t>
            </a:r>
            <a:r>
              <a:rPr lang="pt-PT" dirty="0" err="1" smtClean="0"/>
              <a:t>section</a:t>
            </a:r>
            <a:r>
              <a:rPr lang="pt-PT" dirty="0" smtClean="0"/>
              <a:t> </a:t>
            </a:r>
            <a:r>
              <a:rPr lang="pt-PT" dirty="0" err="1" smtClean="0"/>
              <a:t>of</a:t>
            </a:r>
            <a:r>
              <a:rPr lang="pt-PT" dirty="0" smtClean="0"/>
              <a:t>  0.157 m</a:t>
            </a:r>
            <a:r>
              <a:rPr lang="pt-PT" baseline="30000" dirty="0" smtClean="0"/>
              <a:t>2</a:t>
            </a:r>
            <a:r>
              <a:rPr lang="pt-PT" dirty="0" smtClean="0"/>
              <a:t>.</a:t>
            </a:r>
            <a:endParaRPr lang="pt-PT" dirty="0"/>
          </a:p>
        </p:txBody>
      </p:sp>
      <p:graphicFrame>
        <p:nvGraphicFramePr>
          <p:cNvPr id="9" name="Tabela 8"/>
          <p:cNvGraphicFramePr>
            <a:graphicFrameLocks noGrp="1"/>
          </p:cNvGraphicFramePr>
          <p:nvPr/>
        </p:nvGraphicFramePr>
        <p:xfrm>
          <a:off x="611558" y="3429000"/>
          <a:ext cx="7920885" cy="2892925"/>
        </p:xfrm>
        <a:graphic>
          <a:graphicData uri="http://schemas.openxmlformats.org/drawingml/2006/table">
            <a:tbl>
              <a:tblPr/>
              <a:tblGrid>
                <a:gridCol w="2016226"/>
                <a:gridCol w="1008112"/>
                <a:gridCol w="1008112"/>
                <a:gridCol w="1008112"/>
                <a:gridCol w="1008112"/>
                <a:gridCol w="1008112"/>
                <a:gridCol w="864099"/>
              </a:tblGrid>
              <a:tr h="423935">
                <a:tc>
                  <a:txBody>
                    <a:bodyPr/>
                    <a:lstStyle/>
                    <a:p>
                      <a:pPr algn="ctr">
                        <a:lnSpc>
                          <a:spcPct val="150000"/>
                        </a:lnSpc>
                        <a:spcAft>
                          <a:spcPts val="0"/>
                        </a:spcAft>
                      </a:pPr>
                      <a:endParaRPr lang="pt-PT"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b="1" dirty="0" err="1">
                          <a:latin typeface="Times New Roman"/>
                          <a:ea typeface="Calibri"/>
                          <a:cs typeface="Times New Roman"/>
                        </a:rPr>
                        <a:t>Exp</a:t>
                      </a:r>
                      <a:r>
                        <a:rPr lang="pt-PT" sz="1400" b="1" dirty="0">
                          <a:latin typeface="Times New Roman"/>
                          <a:ea typeface="Calibri"/>
                          <a:cs typeface="Times New Roman"/>
                        </a:rPr>
                        <a:t> 1</a:t>
                      </a:r>
                      <a:endParaRPr lang="pt-PT"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b="1" dirty="0" err="1">
                          <a:latin typeface="Times New Roman"/>
                          <a:ea typeface="Calibri"/>
                          <a:cs typeface="Times New Roman"/>
                        </a:rPr>
                        <a:t>Exp</a:t>
                      </a:r>
                      <a:r>
                        <a:rPr lang="pt-PT" sz="1400" b="1" dirty="0">
                          <a:latin typeface="Times New Roman"/>
                          <a:ea typeface="Calibri"/>
                          <a:cs typeface="Times New Roman"/>
                        </a:rPr>
                        <a:t> 2</a:t>
                      </a:r>
                      <a:endParaRPr lang="pt-PT"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b="1">
                          <a:latin typeface="Times New Roman"/>
                          <a:ea typeface="Calibri"/>
                          <a:cs typeface="Times New Roman"/>
                        </a:rPr>
                        <a:t>Exp 3</a:t>
                      </a:r>
                      <a:endParaRPr lang="pt-PT"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b="1" dirty="0" err="1">
                          <a:latin typeface="Times New Roman"/>
                          <a:ea typeface="Calibri"/>
                          <a:cs typeface="Times New Roman"/>
                        </a:rPr>
                        <a:t>Exp</a:t>
                      </a:r>
                      <a:r>
                        <a:rPr lang="pt-PT" sz="1400" b="1" dirty="0">
                          <a:latin typeface="Times New Roman"/>
                          <a:ea typeface="Calibri"/>
                          <a:cs typeface="Times New Roman"/>
                        </a:rPr>
                        <a:t> 4</a:t>
                      </a:r>
                      <a:endParaRPr lang="pt-PT"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b="1" dirty="0" err="1">
                          <a:latin typeface="Times New Roman"/>
                          <a:ea typeface="Calibri"/>
                          <a:cs typeface="Times New Roman"/>
                        </a:rPr>
                        <a:t>Exp</a:t>
                      </a:r>
                      <a:r>
                        <a:rPr lang="pt-PT" sz="1400" b="1" dirty="0">
                          <a:latin typeface="Times New Roman"/>
                          <a:ea typeface="Calibri"/>
                          <a:cs typeface="Times New Roman"/>
                        </a:rPr>
                        <a:t> 5</a:t>
                      </a:r>
                      <a:endParaRPr lang="pt-PT"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b="1">
                          <a:latin typeface="Times New Roman"/>
                          <a:ea typeface="Calibri"/>
                          <a:cs typeface="Times New Roman"/>
                        </a:rPr>
                        <a:t>Exp 6</a:t>
                      </a:r>
                      <a:endParaRPr lang="pt-PT"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677">
                <a:tc>
                  <a:txBody>
                    <a:bodyPr/>
                    <a:lstStyle/>
                    <a:p>
                      <a:pPr algn="just">
                        <a:lnSpc>
                          <a:spcPct val="150000"/>
                        </a:lnSpc>
                        <a:spcAft>
                          <a:spcPts val="0"/>
                        </a:spcAft>
                      </a:pPr>
                      <a:r>
                        <a:rPr lang="pt-PT" sz="1400" b="1" dirty="0" err="1" smtClean="0">
                          <a:latin typeface="Times New Roman"/>
                          <a:ea typeface="Calibri"/>
                          <a:cs typeface="Times New Roman"/>
                        </a:rPr>
                        <a:t>Flow</a:t>
                      </a:r>
                      <a:r>
                        <a:rPr lang="pt-PT" sz="1400" b="1" dirty="0" smtClean="0">
                          <a:latin typeface="Times New Roman"/>
                          <a:ea typeface="Calibri"/>
                          <a:cs typeface="Times New Roman"/>
                        </a:rPr>
                        <a:t> (m</a:t>
                      </a:r>
                      <a:r>
                        <a:rPr lang="pt-PT" sz="1400" b="1" baseline="30000" dirty="0" smtClean="0">
                          <a:latin typeface="Times New Roman"/>
                          <a:ea typeface="Calibri"/>
                          <a:cs typeface="Times New Roman"/>
                        </a:rPr>
                        <a:t>3</a:t>
                      </a:r>
                      <a:r>
                        <a:rPr lang="pt-PT" sz="1400" b="1" dirty="0" smtClean="0">
                          <a:latin typeface="Times New Roman"/>
                          <a:ea typeface="Calibri"/>
                          <a:cs typeface="Times New Roman"/>
                        </a:rPr>
                        <a:t>/h</a:t>
                      </a:r>
                      <a:r>
                        <a:rPr lang="pt-PT" sz="1400" b="1" dirty="0">
                          <a:latin typeface="Times New Roman"/>
                          <a:ea typeface="Calibri"/>
                          <a:cs typeface="Times New Roman"/>
                        </a:rPr>
                        <a:t>)</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3,75</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28,4</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41,4</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51,5</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a:latin typeface="Times New Roman"/>
                          <a:ea typeface="Calibri"/>
                          <a:cs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83,7</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677">
                <a:tc>
                  <a:txBody>
                    <a:bodyPr/>
                    <a:lstStyle/>
                    <a:p>
                      <a:pPr algn="just">
                        <a:lnSpc>
                          <a:spcPct val="150000"/>
                        </a:lnSpc>
                        <a:spcAft>
                          <a:spcPts val="0"/>
                        </a:spcAft>
                      </a:pPr>
                      <a:r>
                        <a:rPr lang="pt-PT" sz="1400" b="1" dirty="0" err="1" smtClean="0">
                          <a:latin typeface="Times New Roman"/>
                          <a:ea typeface="Calibri"/>
                          <a:cs typeface="Times New Roman"/>
                        </a:rPr>
                        <a:t>Temperature</a:t>
                      </a:r>
                      <a:r>
                        <a:rPr lang="pt-PT" sz="1400" b="1" dirty="0" smtClean="0">
                          <a:latin typeface="Times New Roman"/>
                          <a:ea typeface="Calibri"/>
                          <a:cs typeface="Times New Roman"/>
                        </a:rPr>
                        <a:t> (</a:t>
                      </a:r>
                      <a:r>
                        <a:rPr lang="pt-PT" sz="1400" b="1" dirty="0" err="1" smtClean="0">
                          <a:latin typeface="Times New Roman"/>
                          <a:ea typeface="Calibri"/>
                          <a:cs typeface="Times New Roman"/>
                        </a:rPr>
                        <a:t>ºC</a:t>
                      </a:r>
                      <a:r>
                        <a:rPr lang="pt-PT" sz="1400" b="1" dirty="0" smtClean="0">
                          <a:latin typeface="Times New Roman"/>
                          <a:ea typeface="Calibri"/>
                          <a:cs typeface="Times New Roman"/>
                        </a:rPr>
                        <a:t>)</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28,3</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a:latin typeface="Times New Roman"/>
                          <a:ea typeface="Calibri"/>
                          <a:cs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29,5</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a:latin typeface="Times New Roman"/>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30,3</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a:latin typeface="Times New Roman"/>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959">
                <a:tc>
                  <a:txBody>
                    <a:bodyPr/>
                    <a:lstStyle/>
                    <a:p>
                      <a:pPr algn="just">
                        <a:lnSpc>
                          <a:spcPct val="150000"/>
                        </a:lnSpc>
                        <a:spcAft>
                          <a:spcPts val="0"/>
                        </a:spcAft>
                      </a:pPr>
                      <a:r>
                        <a:rPr lang="pt-PT" sz="1400" b="1" dirty="0" err="1">
                          <a:latin typeface="Times New Roman"/>
                          <a:ea typeface="Calibri"/>
                          <a:cs typeface="Times New Roman"/>
                        </a:rPr>
                        <a:t>Dif</a:t>
                      </a:r>
                      <a:r>
                        <a:rPr lang="pt-PT" sz="1400" b="1" dirty="0">
                          <a:latin typeface="Times New Roman"/>
                          <a:ea typeface="Calibri"/>
                          <a:cs typeface="Times New Roman"/>
                        </a:rPr>
                        <a:t>. </a:t>
                      </a:r>
                      <a:r>
                        <a:rPr lang="pt-PT" sz="1400" b="1" dirty="0" err="1" smtClean="0">
                          <a:latin typeface="Times New Roman"/>
                          <a:ea typeface="Calibri"/>
                          <a:cs typeface="Times New Roman"/>
                        </a:rPr>
                        <a:t>Pressure</a:t>
                      </a:r>
                      <a:r>
                        <a:rPr lang="pt-PT" sz="1400" b="1" dirty="0" smtClean="0">
                          <a:latin typeface="Times New Roman"/>
                          <a:ea typeface="Calibri"/>
                          <a:cs typeface="Times New Roman"/>
                        </a:rPr>
                        <a:t> (mm.H</a:t>
                      </a:r>
                      <a:r>
                        <a:rPr lang="pt-PT" sz="1400" b="1" baseline="-25000" dirty="0" smtClean="0">
                          <a:latin typeface="Times New Roman"/>
                          <a:ea typeface="Calibri"/>
                          <a:cs typeface="Times New Roman"/>
                        </a:rPr>
                        <a:t>2</a:t>
                      </a:r>
                      <a:r>
                        <a:rPr lang="pt-PT" sz="1400" b="1" dirty="0" smtClean="0">
                          <a:latin typeface="Times New Roman"/>
                          <a:ea typeface="Calibri"/>
                          <a:cs typeface="Times New Roman"/>
                        </a:rPr>
                        <a:t>O)</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a:latin typeface="Times New Roman"/>
                          <a:ea typeface="Calibri"/>
                          <a:cs typeface="Times New Roman"/>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a:latin typeface="Times New Roman"/>
                          <a:ea typeface="Calibri"/>
                          <a:cs typeface="Times New Roman"/>
                        </a:rPr>
                        <a:t>124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a:latin typeface="Times New Roman"/>
                          <a:ea typeface="Calibri"/>
                          <a:cs typeface="Times New Roman"/>
                        </a:rPr>
                        <a:t>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a:latin typeface="Times New Roman"/>
                          <a:ea typeface="Calibri"/>
                          <a:cs typeface="Times New Roman"/>
                        </a:rPr>
                        <a:t>364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a:latin typeface="Times New Roman"/>
                          <a:ea typeface="Calibri"/>
                          <a:cs typeface="Times New Roman"/>
                        </a:rPr>
                        <a:t>488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677">
                <a:tc>
                  <a:txBody>
                    <a:bodyPr/>
                    <a:lstStyle/>
                    <a:p>
                      <a:pPr algn="just">
                        <a:lnSpc>
                          <a:spcPct val="150000"/>
                        </a:lnSpc>
                        <a:spcAft>
                          <a:spcPts val="0"/>
                        </a:spcAft>
                      </a:pPr>
                      <a:r>
                        <a:rPr lang="pt-PT" sz="1400" b="1" dirty="0" err="1" smtClean="0">
                          <a:latin typeface="Times New Roman"/>
                          <a:ea typeface="Calibri"/>
                          <a:cs typeface="Times New Roman"/>
                        </a:rPr>
                        <a:t>Velocity</a:t>
                      </a:r>
                      <a:r>
                        <a:rPr lang="pt-PT" sz="1400" b="1" dirty="0" smtClean="0">
                          <a:latin typeface="Times New Roman"/>
                          <a:ea typeface="Calibri"/>
                          <a:cs typeface="Times New Roman"/>
                        </a:rPr>
                        <a:t> (m/s</a:t>
                      </a:r>
                      <a:r>
                        <a:rPr lang="pt-PT" sz="1400" b="1" dirty="0">
                          <a:latin typeface="Times New Roman"/>
                          <a:ea typeface="Calibri"/>
                          <a:cs typeface="Times New Roman"/>
                        </a:rPr>
                        <a:t>)</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0,13</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1,005</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1,46</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1,82</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2,55 </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PT" sz="1400" dirty="0" smtClean="0">
                          <a:latin typeface="Times New Roman"/>
                          <a:ea typeface="Calibri"/>
                          <a:cs typeface="Times New Roman"/>
                        </a:rPr>
                        <a:t>2,96</a:t>
                      </a:r>
                      <a:endParaRPr lang="pt-PT"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5831</TotalTime>
  <Words>629</Words>
  <Application>Microsoft Office PowerPoint</Application>
  <PresentationFormat>Apresentação no Ecrã (4:3)</PresentationFormat>
  <Paragraphs>131</Paragraphs>
  <Slides>15</Slides>
  <Notes>1</Notes>
  <HiddenSlides>0</HiddenSlides>
  <MMClips>0</MMClips>
  <ScaleCrop>false</ScaleCrop>
  <HeadingPairs>
    <vt:vector size="4" baseType="variant">
      <vt:variant>
        <vt:lpstr>Tema</vt:lpstr>
      </vt:variant>
      <vt:variant>
        <vt:i4>1</vt:i4>
      </vt:variant>
      <vt:variant>
        <vt:lpstr>Títulos dos diapositivos</vt:lpstr>
      </vt:variant>
      <vt:variant>
        <vt:i4>15</vt:i4>
      </vt:variant>
    </vt:vector>
  </HeadingPairs>
  <TitlesOfParts>
    <vt:vector size="16" baseType="lpstr">
      <vt:lpstr>Austin</vt:lpstr>
      <vt:lpstr>Characterization of fibers flow using EIT: results from Coimbra pilot rig</vt:lpstr>
      <vt:lpstr>Presentation Outline</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Thank you for you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of  TiO2-ZnO Composite Sensors by Impedance Spectroscopy</dc:title>
  <dc:creator>Tânia</dc:creator>
  <cp:lastModifiedBy>Pedro e Paula</cp:lastModifiedBy>
  <cp:revision>414</cp:revision>
  <dcterms:created xsi:type="dcterms:W3CDTF">2011-04-13T10:13:46Z</dcterms:created>
  <dcterms:modified xsi:type="dcterms:W3CDTF">2012-10-24T09:42:09Z</dcterms:modified>
</cp:coreProperties>
</file>